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22" r:id="rId1"/>
  </p:sldMasterIdLst>
  <p:notesMasterIdLst>
    <p:notesMasterId r:id="rId17"/>
  </p:notesMasterIdLst>
  <p:handoutMasterIdLst>
    <p:handoutMasterId r:id="rId18"/>
  </p:handoutMasterIdLst>
  <p:sldIdLst>
    <p:sldId id="287" r:id="rId2"/>
    <p:sldId id="276" r:id="rId3"/>
    <p:sldId id="282" r:id="rId4"/>
    <p:sldId id="300" r:id="rId5"/>
    <p:sldId id="292" r:id="rId6"/>
    <p:sldId id="293" r:id="rId7"/>
    <p:sldId id="294" r:id="rId8"/>
    <p:sldId id="295" r:id="rId9"/>
    <p:sldId id="285" r:id="rId10"/>
    <p:sldId id="296" r:id="rId11"/>
    <p:sldId id="297" r:id="rId12"/>
    <p:sldId id="298" r:id="rId13"/>
    <p:sldId id="299" r:id="rId14"/>
    <p:sldId id="286" r:id="rId15"/>
    <p:sldId id="301" r:id="rId16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FBD"/>
    <a:srgbClr val="B4EAB0"/>
    <a:srgbClr val="8FFF8F"/>
    <a:srgbClr val="A4E59F"/>
    <a:srgbClr val="000000"/>
    <a:srgbClr val="92E08C"/>
    <a:srgbClr val="7CD975"/>
    <a:srgbClr val="66FF66"/>
    <a:srgbClr val="99FF33"/>
    <a:srgbClr val="3AB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84275" autoAdjust="0"/>
  </p:normalViewPr>
  <p:slideViewPr>
    <p:cSldViewPr>
      <p:cViewPr varScale="1">
        <p:scale>
          <a:sx n="112" d="100"/>
          <a:sy n="112" d="100"/>
        </p:scale>
        <p:origin x="204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102" y="68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C84367E-4E05-4A98-AB65-93F63D4A80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125" cy="34131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1C3A02F-4EA7-4321-975F-75573AEF39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926" y="1"/>
            <a:ext cx="4302125" cy="34131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6A5D730-E670-4EEE-99F9-3C33EC980C9E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2BB12A6-BA03-45A7-8526-6792620E62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56363"/>
            <a:ext cx="4302125" cy="34131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3D01763-D888-4590-BC61-AAC2A7EF9A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926" y="6456363"/>
            <a:ext cx="4302125" cy="34131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9218953-74D7-433D-B255-EAF3C3DADE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4816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5C5D673-5AD5-4A0E-A404-5EE1B7C9C7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125" cy="33972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0440237-23D0-4D82-9C75-E1265C9DAAF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2926" y="1"/>
            <a:ext cx="4302125" cy="33972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75CFF8-92CB-42AF-AE7F-5A89BF8AF54A}" type="datetimeFigureOut">
              <a:rPr lang="it-IT"/>
              <a:pPr>
                <a:defRPr/>
              </a:pPr>
              <a:t>05/06/2026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351646A9-06DC-46CC-BEC2-9624D06DA7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6A8949BC-5CBE-4B48-90F4-13BD488EED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189" y="3228976"/>
            <a:ext cx="7942262" cy="3059113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820F00-8359-4E45-9A6B-5ABED3C57B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6456364"/>
            <a:ext cx="4302125" cy="33972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ACA083-4733-414C-BC96-C0AA001365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2926" y="6456364"/>
            <a:ext cx="4302125" cy="339725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EDBD83-933C-438D-AF7C-68855CB8198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>
            <a:extLst>
              <a:ext uri="{FF2B5EF4-FFF2-40B4-BE49-F238E27FC236}">
                <a16:creationId xmlns:a16="http://schemas.microsoft.com/office/drawing/2014/main" id="{C2D07A04-3A6A-4AE4-A3F4-C07EA00B62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3900" y="509588"/>
            <a:ext cx="339883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egnaposto note 2">
            <a:extLst>
              <a:ext uri="{FF2B5EF4-FFF2-40B4-BE49-F238E27FC236}">
                <a16:creationId xmlns:a16="http://schemas.microsoft.com/office/drawing/2014/main" id="{4CE91B43-2884-4BD0-93F7-D4325279A6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8196" name="Segnaposto numero diapositiva 3">
            <a:extLst>
              <a:ext uri="{FF2B5EF4-FFF2-40B4-BE49-F238E27FC236}">
                <a16:creationId xmlns:a16="http://schemas.microsoft.com/office/drawing/2014/main" id="{FCB0B576-C834-4BC7-A00B-83CB2BACF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875" indent="-28572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2884" indent="-228577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037" indent="-228577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191" indent="-228577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344" indent="-228577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497" indent="-228577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8651" indent="-228577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5804" indent="-228577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25D19534-F09A-4EE8-B856-DA35BAFAC77C}" type="slidenum">
              <a:rPr lang="it-IT" altLang="it-IT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1</a:t>
            </a:fld>
            <a:endParaRPr lang="it-IT" altLang="it-IT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0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7B5CA-CE7C-44D4-88E4-6F423DA231D1}" type="datetimeFigureOut">
              <a:rPr lang="it-IT" smtClean="0"/>
              <a:pPr>
                <a:defRPr/>
              </a:pPr>
              <a:t>05/06/2026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1A088-4FD0-4B3A-AFB2-257A8DA1E898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7979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491F76-C0E7-415B-87C1-5AFFC9C8B1C0}" type="datetimeFigureOut">
              <a:rPr lang="it-IT" smtClean="0"/>
              <a:pPr>
                <a:defRPr/>
              </a:pPr>
              <a:t>05/06/2026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B3042-3E42-45E4-9C11-3728B64580CA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3323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FD583C-34DA-42CB-88CC-1302F4CC1539}" type="datetimeFigureOut">
              <a:rPr lang="it-IT" smtClean="0"/>
              <a:pPr>
                <a:defRPr/>
              </a:pPr>
              <a:t>05/06/2026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F27DF-1ADC-45B2-BB05-AA683B307C73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5222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67B29D-EBCB-429B-BBD8-06E03911C7D9}" type="datetimeFigureOut">
              <a:rPr lang="it-IT" smtClean="0"/>
              <a:pPr>
                <a:defRPr/>
              </a:pPr>
              <a:t>05/06/2026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114DE-227D-47DF-BDDC-4F06AEC82F40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3700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C0E6C-C24E-43D0-BDDD-D48E7C283664}" type="datetimeFigureOut">
              <a:rPr lang="it-IT" smtClean="0"/>
              <a:pPr>
                <a:defRPr/>
              </a:pPr>
              <a:t>05/06/2026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76ECD-32FF-4C64-94A7-12AE323F759A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7824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42BDB-4A66-4C74-A957-17AE6AC84F4D}" type="datetimeFigureOut">
              <a:rPr lang="it-IT" smtClean="0"/>
              <a:pPr>
                <a:defRPr/>
              </a:pPr>
              <a:t>05/06/2026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F7BF5-2FF0-47A6-9167-91D918E0B53A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68462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139F36-7E5A-4720-B718-563D46DA0AD5}" type="datetimeFigureOut">
              <a:rPr lang="it-IT" smtClean="0"/>
              <a:pPr>
                <a:defRPr/>
              </a:pPr>
              <a:t>05/06/2026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85BF0-ED46-4D9C-A356-8768C21272AC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80367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80C58-F25E-4CF6-8686-A7890E9BADCC}" type="datetimeFigureOut">
              <a:rPr lang="it-IT" smtClean="0"/>
              <a:pPr>
                <a:defRPr/>
              </a:pPr>
              <a:t>05/06/2026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8FBFA-E912-4105-ADB2-AB676E97D7A5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109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38FC30-7B73-4CAF-9E83-33D7C08BABA0}" type="datetimeFigureOut">
              <a:rPr lang="it-IT" smtClean="0"/>
              <a:pPr>
                <a:defRPr/>
              </a:pPr>
              <a:t>05/06/2026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DEBDA-C8D1-4626-A9C9-BEA550D48892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099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00D0DC-0273-4E6C-B2A3-275ABF9094DA}" type="datetimeFigureOut">
              <a:rPr lang="it-IT" smtClean="0"/>
              <a:pPr>
                <a:defRPr/>
              </a:pPr>
              <a:t>05/06/2026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533B5-C92A-4586-9049-A99CBB9033C5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2572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F1400-C4E8-4CA1-91D4-F99C7D8F35C7}" type="datetimeFigureOut">
              <a:rPr lang="it-IT" smtClean="0"/>
              <a:pPr>
                <a:defRPr/>
              </a:pPr>
              <a:t>05/06/2026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2F7BF-7BA6-45FB-9478-4ABA1674F84A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943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2DCC96-7B81-4AA3-8CE5-4BA0FF8A94FE}" type="datetimeFigureOut">
              <a:rPr lang="it-IT" smtClean="0"/>
              <a:pPr>
                <a:defRPr/>
              </a:pPr>
              <a:t>05/06/2026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8AC41C-EED6-4AE8-A2FC-ED81BCBFEFCB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677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23" r:id="rId1"/>
    <p:sldLayoutId id="2147485924" r:id="rId2"/>
    <p:sldLayoutId id="2147485925" r:id="rId3"/>
    <p:sldLayoutId id="2147485926" r:id="rId4"/>
    <p:sldLayoutId id="2147485927" r:id="rId5"/>
    <p:sldLayoutId id="2147485928" r:id="rId6"/>
    <p:sldLayoutId id="2147485929" r:id="rId7"/>
    <p:sldLayoutId id="2147485930" r:id="rId8"/>
    <p:sldLayoutId id="2147485931" r:id="rId9"/>
    <p:sldLayoutId id="2147485932" r:id="rId10"/>
    <p:sldLayoutId id="21474859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9EEBE6-3DE8-4EAA-AF79-7145F65A1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5137" y="2175274"/>
            <a:ext cx="3348038" cy="1420415"/>
          </a:xfrm>
        </p:spPr>
        <p:txBody>
          <a:bodyPr/>
          <a:lstStyle/>
          <a:p>
            <a:pPr>
              <a:defRPr/>
            </a:pPr>
            <a:br>
              <a:rPr lang="it-IT" sz="1350" i="1" dirty="0">
                <a:solidFill>
                  <a:srgbClr val="000000"/>
                </a:solidFill>
                <a:latin typeface="Candara" panose="020E0502030303020204" pitchFamily="34" charset="0"/>
                <a:cs typeface="Arial" pitchFamily="34" charset="0"/>
              </a:rPr>
            </a:br>
            <a:endParaRPr lang="it-IT" sz="3000" i="1" dirty="0">
              <a:solidFill>
                <a:srgbClr val="000000"/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84DC87F-DABD-4851-ADC6-89C9FADD8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70720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it-IT" altLang="it-IT" sz="135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444F4E1B-6B24-4F55-BD46-9D937CB29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70720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it-IT" altLang="it-IT" sz="135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7173" name="Rectangle 6">
            <a:extLst>
              <a:ext uri="{FF2B5EF4-FFF2-40B4-BE49-F238E27FC236}">
                <a16:creationId xmlns:a16="http://schemas.microsoft.com/office/drawing/2014/main" id="{C09D69AE-7A8B-4B65-82CF-E6C9131E6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70720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it-IT" altLang="it-IT" sz="135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7175" name="Picture 8">
            <a:extLst>
              <a:ext uri="{FF2B5EF4-FFF2-40B4-BE49-F238E27FC236}">
                <a16:creationId xmlns:a16="http://schemas.microsoft.com/office/drawing/2014/main" id="{101E67F0-4C96-46B8-AD62-0F86703CD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1" y="1087398"/>
            <a:ext cx="814480" cy="60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Immagine 3">
            <a:extLst>
              <a:ext uri="{FF2B5EF4-FFF2-40B4-BE49-F238E27FC236}">
                <a16:creationId xmlns:a16="http://schemas.microsoft.com/office/drawing/2014/main" id="{F10F250A-FD50-40DB-82CF-A8D0E2E50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556" y="2771775"/>
            <a:ext cx="34529" cy="3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236C95-C998-451E-B39E-23AF0B23505A}"/>
              </a:ext>
            </a:extLst>
          </p:cNvPr>
          <p:cNvSpPr txBox="1"/>
          <p:nvPr/>
        </p:nvSpPr>
        <p:spPr>
          <a:xfrm>
            <a:off x="3005138" y="2485171"/>
            <a:ext cx="28472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rgbClr val="000000"/>
                </a:solidFill>
                <a:latin typeface="Bahnschrift Light" panose="020B0502040204020203" pitchFamily="34" charset="0"/>
              </a:rPr>
              <a:t> Nido d’Infanzia /Scuole infanzia/Sezioni primavera/Poli RES</a:t>
            </a:r>
          </a:p>
          <a:p>
            <a:pPr algn="ctr">
              <a:defRPr/>
            </a:pPr>
            <a:r>
              <a:rPr lang="it-IT" b="1" dirty="0">
                <a:solidFill>
                  <a:srgbClr val="000000"/>
                </a:solidFill>
                <a:latin typeface="Bahnschrift Light" panose="020B0502040204020203" pitchFamily="34" charset="0"/>
              </a:rPr>
              <a:t>Menu estivo 2026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5B40BA9-9241-4242-81AC-63399BEAB2FD}"/>
              </a:ext>
            </a:extLst>
          </p:cNvPr>
          <p:cNvSpPr txBox="1"/>
          <p:nvPr/>
        </p:nvSpPr>
        <p:spPr>
          <a:xfrm>
            <a:off x="3268312" y="1975680"/>
            <a:ext cx="234173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350" dirty="0">
                <a:solidFill>
                  <a:srgbClr val="000000"/>
                </a:solidFill>
                <a:latin typeface="Bahnschrift Light" panose="020B0502040204020203" pitchFamily="34" charset="0"/>
              </a:rPr>
              <a:t>Comune di Genova</a:t>
            </a:r>
          </a:p>
          <a:p>
            <a:pPr algn="ctr">
              <a:defRPr/>
            </a:pPr>
            <a:r>
              <a:rPr lang="it-IT" sz="1350" dirty="0">
                <a:solidFill>
                  <a:srgbClr val="000000"/>
                </a:solidFill>
                <a:latin typeface="Bahnschrift Light" panose="020B0502040204020203" pitchFamily="34" charset="0"/>
              </a:rPr>
              <a:t>Ristorazione Scolastica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4DC673C-C15C-46CB-BECF-25423E3BF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5137" y="3995397"/>
            <a:ext cx="2960471" cy="1974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5939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B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FFE93F-54B7-62FA-AA6D-CBD976EF3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5B678E71-6614-C056-3E61-BA608A168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184710"/>
              </p:ext>
            </p:extLst>
          </p:nvPr>
        </p:nvGraphicFramePr>
        <p:xfrm>
          <a:off x="107503" y="1"/>
          <a:ext cx="6793820" cy="6888341"/>
        </p:xfrm>
        <a:graphic>
          <a:graphicData uri="http://schemas.openxmlformats.org/drawingml/2006/table">
            <a:tbl>
              <a:tblPr/>
              <a:tblGrid>
                <a:gridCol w="877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9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067">
                <a:tc gridSpan="3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NIDO DIVEZZI/SCUOLE INFANZIA/SEZIONI PRIMAVERA/POLI RES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34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PRIMA SETTIMANA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769941"/>
                  </a:ext>
                </a:extLst>
              </a:tr>
              <a:tr h="151711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Lunedì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585379"/>
                  </a:ext>
                </a:extLst>
              </a:tr>
              <a:tr h="7585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  <a:endParaRPr lang="it-IT" sz="10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Riso all’olio evo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Nidi: stracchino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Infanzia e Poli : prosciutto cotto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Piselli* in umido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91429"/>
                  </a:ext>
                </a:extLst>
              </a:tr>
              <a:tr h="30342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10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focaccia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517557"/>
                  </a:ext>
                </a:extLst>
              </a:tr>
              <a:tr h="151711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Martedì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7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Spuntino</a:t>
                      </a:r>
                      <a:endParaRPr kumimoji="0" lang="it-IT" altLang="it-IT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62129"/>
                  </a:ext>
                </a:extLst>
              </a:tr>
              <a:tr h="60684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Pasta al pesto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Filetti di merluzzo* lessati </a:t>
                      </a:r>
                      <a:r>
                        <a:rPr kumimoji="0" lang="it-IT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con olio e limone</a:t>
                      </a:r>
                      <a:endParaRPr kumimoji="0" lang="it-IT" altLang="it-I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Carote lessate/crude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086748"/>
                  </a:ext>
                </a:extLst>
              </a:tr>
              <a:tr h="30342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10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Mousse di frutta 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393246"/>
                  </a:ext>
                </a:extLst>
              </a:tr>
              <a:tr h="151711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Mercoledì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7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36401"/>
                  </a:ext>
                </a:extLst>
              </a:tr>
              <a:tr h="91026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Nidi</a:t>
                      </a: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: Minestra primavera con </a:t>
                      </a:r>
                      <a:r>
                        <a:rPr kumimoji="0" lang="it-IT" altLang="it-IT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orzetti</a:t>
                      </a: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Pizza margherita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 primavera infanzia Poli RES</a:t>
                      </a: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: mozzarella e pomodori in insalata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Pizza rossa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grissini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320896"/>
                  </a:ext>
                </a:extLst>
              </a:tr>
              <a:tr h="30342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10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Banana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868173"/>
                  </a:ext>
                </a:extLst>
              </a:tr>
              <a:tr h="151711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Giovedì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7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157266"/>
                  </a:ext>
                </a:extLst>
              </a:tr>
              <a:tr h="60684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Pasta all’olio extravergine di oliva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Carne di vitellone all’uccelletto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patate lessate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908800"/>
                  </a:ext>
                </a:extLst>
              </a:tr>
              <a:tr h="30342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10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Yogurt bianco con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375943"/>
                  </a:ext>
                </a:extLst>
              </a:tr>
              <a:tr h="151711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Venerdì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7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329302"/>
                  </a:ext>
                </a:extLst>
              </a:tr>
              <a:tr h="60684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Pasta al sugo di pomodoro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Polpettine di piselli*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Insalata verde (solo per adulti)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219911"/>
                  </a:ext>
                </a:extLst>
              </a:tr>
              <a:tr h="30342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10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Frullato pronto biologico (vedi note)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245237"/>
                  </a:ext>
                </a:extLst>
              </a:tr>
            </a:tbl>
          </a:graphicData>
        </a:graphic>
      </p:graphicFrame>
      <p:grpSp>
        <p:nvGrpSpPr>
          <p:cNvPr id="3" name="Gruppo 2">
            <a:extLst>
              <a:ext uri="{FF2B5EF4-FFF2-40B4-BE49-F238E27FC236}">
                <a16:creationId xmlns:a16="http://schemas.microsoft.com/office/drawing/2014/main" id="{DE3F45CB-661C-6874-0E46-1EABFF6EF710}"/>
              </a:ext>
            </a:extLst>
          </p:cNvPr>
          <p:cNvGrpSpPr/>
          <p:nvPr/>
        </p:nvGrpSpPr>
        <p:grpSpPr>
          <a:xfrm>
            <a:off x="6948264" y="114204"/>
            <a:ext cx="2088232" cy="6438657"/>
            <a:chOff x="6924464" y="61598"/>
            <a:chExt cx="2128956" cy="6247722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FC1FFEFA-5F81-5FDA-D6D3-7707CB311445}"/>
                </a:ext>
              </a:extLst>
            </p:cNvPr>
            <p:cNvGrpSpPr/>
            <p:nvPr/>
          </p:nvGrpSpPr>
          <p:grpSpPr>
            <a:xfrm>
              <a:off x="6931340" y="61598"/>
              <a:ext cx="2105156" cy="1711218"/>
              <a:chOff x="6931340" y="421637"/>
              <a:chExt cx="2105156" cy="1711218"/>
            </a:xfrm>
          </p:grpSpPr>
          <p:sp>
            <p:nvSpPr>
              <p:cNvPr id="15" name="Rettangolo con angoli arrotondati 14">
                <a:extLst>
                  <a:ext uri="{FF2B5EF4-FFF2-40B4-BE49-F238E27FC236}">
                    <a16:creationId xmlns:a16="http://schemas.microsoft.com/office/drawing/2014/main" id="{A0E71204-1A3C-CD14-3637-9C1ABD76E441}"/>
                  </a:ext>
                </a:extLst>
              </p:cNvPr>
              <p:cNvSpPr/>
              <p:nvPr/>
            </p:nvSpPr>
            <p:spPr>
              <a:xfrm>
                <a:off x="6931340" y="557518"/>
                <a:ext cx="2105156" cy="1575337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rtl="0" eaLnBrk="1" fontAlgn="base" latinLnBrk="0" hangingPunct="1">
                  <a:lnSpc>
                    <a:spcPct val="115000"/>
                  </a:lnSpc>
                </a:pPr>
                <a:r>
                  <a:rPr lang="it-IT" sz="1000" b="1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Alimenti Biologici 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Omogeneizzato di frutta, carne, pesce, formaggio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Yogurt alla banana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Olio extravergine di oliva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Banana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Latte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Uova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Succo di frutta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16" name="Immagine 15" descr="Immagine che contiene Elementi grafici, verde, Carattere, simbolo&#10;&#10;Descrizione generata automaticamente">
                <a:extLst>
                  <a:ext uri="{FF2B5EF4-FFF2-40B4-BE49-F238E27FC236}">
                    <a16:creationId xmlns:a16="http://schemas.microsoft.com/office/drawing/2014/main" id="{F14C9F0F-F8F3-7B6D-35D5-A450083D7E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5804" y="421637"/>
                <a:ext cx="666343" cy="361492"/>
              </a:xfrm>
              <a:prstGeom prst="rect">
                <a:avLst/>
              </a:prstGeom>
            </p:spPr>
          </p:pic>
        </p:grpSp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A72BB4BB-F821-782E-013B-FFEB0735AA5E}"/>
                </a:ext>
              </a:extLst>
            </p:cNvPr>
            <p:cNvSpPr/>
            <p:nvPr/>
          </p:nvSpPr>
          <p:spPr>
            <a:xfrm>
              <a:off x="6924464" y="1940386"/>
              <a:ext cx="2105156" cy="1008112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DOP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Basilico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algn="l" rtl="0" eaLnBrk="1" fontAlgn="base" latinLnBrk="0" hangingPunct="1"/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Formaggio asiago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Parmigiano Reggiano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6" name="Picture 4" descr="DOP Logo PNG Vector">
              <a:extLst>
                <a:ext uri="{FF2B5EF4-FFF2-40B4-BE49-F238E27FC236}">
                  <a16:creationId xmlns:a16="http://schemas.microsoft.com/office/drawing/2014/main" id="{28947B94-0BD7-C833-4A24-879DB087FF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32440" y="1844824"/>
              <a:ext cx="479707" cy="479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id="{3DDECBC3-995A-4F01-6951-B895B3CD0E9C}"/>
                </a:ext>
              </a:extLst>
            </p:cNvPr>
            <p:cNvSpPr/>
            <p:nvPr/>
          </p:nvSpPr>
          <p:spPr>
            <a:xfrm>
              <a:off x="6931340" y="3068960"/>
              <a:ext cx="2105156" cy="504056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Equosolidali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Banana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8" name="Picture 6" descr="Il Marchio Standard Fairtrade: guarda il significato">
              <a:extLst>
                <a:ext uri="{FF2B5EF4-FFF2-40B4-BE49-F238E27FC236}">
                  <a16:creationId xmlns:a16="http://schemas.microsoft.com/office/drawing/2014/main" id="{B9B5AD83-22BA-79FD-9453-E129474B5C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2996952"/>
              <a:ext cx="430471" cy="464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3C25AD83-203D-FC18-7F2D-460BB33A1C28}"/>
                </a:ext>
              </a:extLst>
            </p:cNvPr>
            <p:cNvSpPr/>
            <p:nvPr/>
          </p:nvSpPr>
          <p:spPr>
            <a:xfrm>
              <a:off x="6948264" y="3717032"/>
              <a:ext cx="2105156" cy="1008112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Made in </a:t>
              </a:r>
              <a:r>
                <a:rPr lang="it-IT" sz="1000" b="1" i="0" u="none" strike="noStrike" kern="120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Italy</a:t>
              </a: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Pasta di grano italiano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Pelati/passata di pomodoro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Riso di origine nazionale</a:t>
              </a:r>
              <a:endParaRPr lang="it-IT" sz="100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0" name="Picture 8" descr="Legge Made in Italy, cos'è e cosa prevede - ITS Agroalimentare">
              <a:extLst>
                <a:ext uri="{FF2B5EF4-FFF2-40B4-BE49-F238E27FC236}">
                  <a16:creationId xmlns:a16="http://schemas.microsoft.com/office/drawing/2014/main" id="{CF7BFEF9-F1B1-ACD0-BE72-B8157A5334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40" r="22222"/>
            <a:stretch/>
          </p:blipFill>
          <p:spPr bwMode="auto">
            <a:xfrm>
              <a:off x="8598285" y="3620675"/>
              <a:ext cx="410509" cy="408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ttangolo con angoli arrotondati 10">
              <a:extLst>
                <a:ext uri="{FF2B5EF4-FFF2-40B4-BE49-F238E27FC236}">
                  <a16:creationId xmlns:a16="http://schemas.microsoft.com/office/drawing/2014/main" id="{D97D45DB-A7E2-815E-232E-9493CEFE3165}"/>
                </a:ext>
              </a:extLst>
            </p:cNvPr>
            <p:cNvSpPr/>
            <p:nvPr/>
          </p:nvSpPr>
          <p:spPr>
            <a:xfrm>
              <a:off x="6948264" y="4869160"/>
              <a:ext cx="2105156" cy="576064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Senza Zuccheri Aggiunti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Succo di frutta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2" name="Picture 10" descr="Biscotto Zero Zucchero Integrale Cavanna – Biscotti Cavanna">
              <a:extLst>
                <a:ext uri="{FF2B5EF4-FFF2-40B4-BE49-F238E27FC236}">
                  <a16:creationId xmlns:a16="http://schemas.microsoft.com/office/drawing/2014/main" id="{1E8F4054-7E81-6880-FF07-9E2E6794F8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285" y="4769287"/>
              <a:ext cx="407279" cy="407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4D703A5B-BBFE-5E87-A2F9-29C3B830E187}"/>
                </a:ext>
              </a:extLst>
            </p:cNvPr>
            <p:cNvSpPr/>
            <p:nvPr/>
          </p:nvSpPr>
          <p:spPr>
            <a:xfrm>
              <a:off x="6931340" y="5589240"/>
              <a:ext cx="2105156" cy="720080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da Pesca </a:t>
              </a:r>
              <a:b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</a:b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Sostenibile e certificata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MSC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Pesce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4" name="Picture 14" descr="Marine Stewardship Council - Wikipedia">
              <a:extLst>
                <a:ext uri="{FF2B5EF4-FFF2-40B4-BE49-F238E27FC236}">
                  <a16:creationId xmlns:a16="http://schemas.microsoft.com/office/drawing/2014/main" id="{70EBB91F-6B2E-3EFF-20C1-765351AEB3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5517232"/>
              <a:ext cx="428182" cy="57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9468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B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EA992B-FBB8-2BD6-2CAB-4CBD7E9CB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3AEA1779-D47E-448E-9ABB-F3D5AC68C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310953"/>
              </p:ext>
            </p:extLst>
          </p:nvPr>
        </p:nvGraphicFramePr>
        <p:xfrm>
          <a:off x="131304" y="294894"/>
          <a:ext cx="6528928" cy="6573012"/>
        </p:xfrm>
        <a:graphic>
          <a:graphicData uri="http://schemas.openxmlformats.org/drawingml/2006/table">
            <a:tbl>
              <a:tblPr/>
              <a:tblGrid>
                <a:gridCol w="904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">
                <a:tc gridSpan="3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NIDO DIVEZZI/SCUOLE INFANZIA/SEZIONI PRIMAVERA/POLI RES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SECONDA SETTIMANA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769941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Lunedì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617375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  <a:endParaRPr lang="it-IT" sz="10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Riso all’olio evo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Nido e sezioni primavera</a:t>
                      </a: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: Filetti di merluzzo* lessati con olio e limone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Infanzia e poli RES</a:t>
                      </a: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: tonno sott’olio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Carote </a:t>
                      </a: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lessate/crude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91429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10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Mousse di frutta 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517557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Martedì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7354343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Pasta all’olio extravergine di oliva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Bocconcini di coscia agli aromi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Pomodori in insalata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086748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10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 crackers senza sale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393246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Mercoledì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621574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Riso al pomodoro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Bocconcini di lonza alle mele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Insalata verde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320896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10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Pane e olio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868173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Giovedì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910238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Pasta al ragù di vitellone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Parmigiano reggiano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Zucchine trifolate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908800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10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Focaccia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375943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Venerdì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41481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Pasta al pesto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Hamburger vegetale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Insalata verde (solo per adulti)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219911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10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banana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245237"/>
                  </a:ext>
                </a:extLst>
              </a:tr>
            </a:tbl>
          </a:graphicData>
        </a:graphic>
      </p:graphicFrame>
      <p:grpSp>
        <p:nvGrpSpPr>
          <p:cNvPr id="3" name="Gruppo 2">
            <a:extLst>
              <a:ext uri="{FF2B5EF4-FFF2-40B4-BE49-F238E27FC236}">
                <a16:creationId xmlns:a16="http://schemas.microsoft.com/office/drawing/2014/main" id="{629E9858-5507-2485-8CFD-0A88A12E25BB}"/>
              </a:ext>
            </a:extLst>
          </p:cNvPr>
          <p:cNvGrpSpPr/>
          <p:nvPr/>
        </p:nvGrpSpPr>
        <p:grpSpPr>
          <a:xfrm>
            <a:off x="6907540" y="305139"/>
            <a:ext cx="2128956" cy="6247722"/>
            <a:chOff x="6924464" y="61598"/>
            <a:chExt cx="2128956" cy="6247722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14C3FEA2-4C12-DB5E-8484-5677B6CC847F}"/>
                </a:ext>
              </a:extLst>
            </p:cNvPr>
            <p:cNvGrpSpPr/>
            <p:nvPr/>
          </p:nvGrpSpPr>
          <p:grpSpPr>
            <a:xfrm>
              <a:off x="6931340" y="61598"/>
              <a:ext cx="2105156" cy="1711218"/>
              <a:chOff x="6931340" y="421637"/>
              <a:chExt cx="2105156" cy="1711218"/>
            </a:xfrm>
          </p:grpSpPr>
          <p:sp>
            <p:nvSpPr>
              <p:cNvPr id="15" name="Rettangolo con angoli arrotondati 14">
                <a:extLst>
                  <a:ext uri="{FF2B5EF4-FFF2-40B4-BE49-F238E27FC236}">
                    <a16:creationId xmlns:a16="http://schemas.microsoft.com/office/drawing/2014/main" id="{95E387B8-9893-C2AC-8728-AFC290B87969}"/>
                  </a:ext>
                </a:extLst>
              </p:cNvPr>
              <p:cNvSpPr/>
              <p:nvPr/>
            </p:nvSpPr>
            <p:spPr>
              <a:xfrm>
                <a:off x="6931340" y="557518"/>
                <a:ext cx="2105156" cy="1575337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rtl="0" eaLnBrk="1" fontAlgn="base" latinLnBrk="0" hangingPunct="1">
                  <a:lnSpc>
                    <a:spcPct val="115000"/>
                  </a:lnSpc>
                </a:pPr>
                <a:r>
                  <a:rPr lang="it-IT" sz="1000" b="1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Alimenti Biologici 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Omogeneizzato di frutta, carne, pesce, formaggio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Yogurt alla banana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Olio extravergine di oliva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Banana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Latte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Uova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Succo di frutta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16" name="Immagine 15" descr="Immagine che contiene Elementi grafici, verde, Carattere, simbolo&#10;&#10;Descrizione generata automaticamente">
                <a:extLst>
                  <a:ext uri="{FF2B5EF4-FFF2-40B4-BE49-F238E27FC236}">
                    <a16:creationId xmlns:a16="http://schemas.microsoft.com/office/drawing/2014/main" id="{996C447B-8C7C-0AB0-D218-915D5328E3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5804" y="421637"/>
                <a:ext cx="666343" cy="361492"/>
              </a:xfrm>
              <a:prstGeom prst="rect">
                <a:avLst/>
              </a:prstGeom>
            </p:spPr>
          </p:pic>
        </p:grpSp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7C7A7515-4844-D0C8-05D3-44087F333EB9}"/>
                </a:ext>
              </a:extLst>
            </p:cNvPr>
            <p:cNvSpPr/>
            <p:nvPr/>
          </p:nvSpPr>
          <p:spPr>
            <a:xfrm>
              <a:off x="6924464" y="1940386"/>
              <a:ext cx="2105156" cy="1008112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DOP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Basilico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algn="l" rtl="0" eaLnBrk="1" fontAlgn="base" latinLnBrk="0" hangingPunct="1"/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Formaggio asiago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Parmigiano Reggiano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6" name="Picture 4" descr="DOP Logo PNG Vector">
              <a:extLst>
                <a:ext uri="{FF2B5EF4-FFF2-40B4-BE49-F238E27FC236}">
                  <a16:creationId xmlns:a16="http://schemas.microsoft.com/office/drawing/2014/main" id="{FC81543B-C57F-D4F6-4BD7-F2CBCA3CE8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32440" y="1844824"/>
              <a:ext cx="479707" cy="479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id="{75DC2670-A1A0-8470-4BD6-59298BB1FAB1}"/>
                </a:ext>
              </a:extLst>
            </p:cNvPr>
            <p:cNvSpPr/>
            <p:nvPr/>
          </p:nvSpPr>
          <p:spPr>
            <a:xfrm>
              <a:off x="6931340" y="3068960"/>
              <a:ext cx="2105156" cy="504056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Equosolidali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Banana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8" name="Picture 6" descr="Il Marchio Standard Fairtrade: guarda il significato">
              <a:extLst>
                <a:ext uri="{FF2B5EF4-FFF2-40B4-BE49-F238E27FC236}">
                  <a16:creationId xmlns:a16="http://schemas.microsoft.com/office/drawing/2014/main" id="{07B0D248-30DC-46E0-C4A6-B5D595650F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2996952"/>
              <a:ext cx="430471" cy="464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748454FA-E7FD-8356-C3B1-A59E94834F5D}"/>
                </a:ext>
              </a:extLst>
            </p:cNvPr>
            <p:cNvSpPr/>
            <p:nvPr/>
          </p:nvSpPr>
          <p:spPr>
            <a:xfrm>
              <a:off x="6948264" y="3717032"/>
              <a:ext cx="2105156" cy="1008112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Made in </a:t>
              </a:r>
              <a:r>
                <a:rPr lang="it-IT" sz="1000" b="1" i="0" u="none" strike="noStrike" kern="120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Italy</a:t>
              </a: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Pasta di grano italiano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Pelati/passata di pomodoro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Riso di origine nazionale</a:t>
              </a:r>
              <a:endParaRPr lang="it-IT" sz="100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0" name="Picture 8" descr="Legge Made in Italy, cos'è e cosa prevede - ITS Agroalimentare">
              <a:extLst>
                <a:ext uri="{FF2B5EF4-FFF2-40B4-BE49-F238E27FC236}">
                  <a16:creationId xmlns:a16="http://schemas.microsoft.com/office/drawing/2014/main" id="{865999AC-68B3-0DD8-9C4F-254988483D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40" r="22222"/>
            <a:stretch/>
          </p:blipFill>
          <p:spPr bwMode="auto">
            <a:xfrm>
              <a:off x="8598285" y="3620675"/>
              <a:ext cx="410509" cy="408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ttangolo con angoli arrotondati 10">
              <a:extLst>
                <a:ext uri="{FF2B5EF4-FFF2-40B4-BE49-F238E27FC236}">
                  <a16:creationId xmlns:a16="http://schemas.microsoft.com/office/drawing/2014/main" id="{3D89BCE0-C92D-042C-39CA-6D72ED885941}"/>
                </a:ext>
              </a:extLst>
            </p:cNvPr>
            <p:cNvSpPr/>
            <p:nvPr/>
          </p:nvSpPr>
          <p:spPr>
            <a:xfrm>
              <a:off x="6948264" y="4869160"/>
              <a:ext cx="2105156" cy="576064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Senza Zuccheri Aggiunti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Succo di frutta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2" name="Picture 10" descr="Biscotto Zero Zucchero Integrale Cavanna – Biscotti Cavanna">
              <a:extLst>
                <a:ext uri="{FF2B5EF4-FFF2-40B4-BE49-F238E27FC236}">
                  <a16:creationId xmlns:a16="http://schemas.microsoft.com/office/drawing/2014/main" id="{73FBA656-E54B-9623-37CC-B12223E86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285" y="4769287"/>
              <a:ext cx="407279" cy="407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11377BCB-852D-F388-CB45-6AF07F69D847}"/>
                </a:ext>
              </a:extLst>
            </p:cNvPr>
            <p:cNvSpPr/>
            <p:nvPr/>
          </p:nvSpPr>
          <p:spPr>
            <a:xfrm>
              <a:off x="6931340" y="5589240"/>
              <a:ext cx="2105156" cy="720080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da Pesca </a:t>
              </a:r>
              <a:b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</a:b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Sostenibile e certificata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MSC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Pesce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4" name="Picture 14" descr="Marine Stewardship Council - Wikipedia">
              <a:extLst>
                <a:ext uri="{FF2B5EF4-FFF2-40B4-BE49-F238E27FC236}">
                  <a16:creationId xmlns:a16="http://schemas.microsoft.com/office/drawing/2014/main" id="{DEE36BDB-C428-DABC-CD58-212BB5764F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5517232"/>
              <a:ext cx="428182" cy="57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1729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B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199D82-E4F0-9395-6B64-264289BE3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AC17E0CC-16BE-5154-9032-FD6A8DC15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620857"/>
              </p:ext>
            </p:extLst>
          </p:nvPr>
        </p:nvGraphicFramePr>
        <p:xfrm>
          <a:off x="131304" y="142494"/>
          <a:ext cx="6528928" cy="6420612"/>
        </p:xfrm>
        <a:graphic>
          <a:graphicData uri="http://schemas.openxmlformats.org/drawingml/2006/table">
            <a:tbl>
              <a:tblPr/>
              <a:tblGrid>
                <a:gridCol w="904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">
                <a:tc gridSpan="3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NIDO DIVEZZI/SCUOLE INFANZIA/SEZIONI PRIMAVERA/POLI RES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TERZA SETTIMANA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769941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Lunedì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487374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  <a:endParaRPr lang="it-IT" sz="10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Pasta all’olio extravergine di oliva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Sformato di zucchine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Insalata verde (solo per adulti)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91429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10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Frullato pronto biologico </a:t>
                      </a: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(vedi note)</a:t>
                      </a:r>
                      <a:endParaRPr kumimoji="0" lang="it-IT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517557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Martedì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5541055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Pasta e ceci al pomodoro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Mozzarella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Pomodori in insalata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086748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10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Banana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393246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Mercoledì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370731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 Bulghur al pomodoro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 bocconcini di pollo agli aromi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 Zucchine trifolate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 Pane 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320896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10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Pane e olio evo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868173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Giovedì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340009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Pasta al pesto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parmigiano reggiano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Patate al forno o lessate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908800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10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 mousse di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375943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Venerdì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395536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Risotto alla crema di zucchine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Crocchette di mare*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Insalata verde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Pane 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219911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10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Focaccia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245237"/>
                  </a:ext>
                </a:extLst>
              </a:tr>
            </a:tbl>
          </a:graphicData>
        </a:graphic>
      </p:graphicFrame>
      <p:grpSp>
        <p:nvGrpSpPr>
          <p:cNvPr id="3" name="Gruppo 2">
            <a:extLst>
              <a:ext uri="{FF2B5EF4-FFF2-40B4-BE49-F238E27FC236}">
                <a16:creationId xmlns:a16="http://schemas.microsoft.com/office/drawing/2014/main" id="{381D58B2-8CCA-FDCB-8BEC-4CAFA12CEA29}"/>
              </a:ext>
            </a:extLst>
          </p:cNvPr>
          <p:cNvGrpSpPr/>
          <p:nvPr/>
        </p:nvGrpSpPr>
        <p:grpSpPr>
          <a:xfrm>
            <a:off x="6907540" y="305139"/>
            <a:ext cx="2128956" cy="6247722"/>
            <a:chOff x="6924464" y="61598"/>
            <a:chExt cx="2128956" cy="6247722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3C9AF9E9-CC9E-34B0-DD9A-E8E4F5035651}"/>
                </a:ext>
              </a:extLst>
            </p:cNvPr>
            <p:cNvGrpSpPr/>
            <p:nvPr/>
          </p:nvGrpSpPr>
          <p:grpSpPr>
            <a:xfrm>
              <a:off x="6931340" y="61598"/>
              <a:ext cx="2105156" cy="1711218"/>
              <a:chOff x="6931340" y="421637"/>
              <a:chExt cx="2105156" cy="1711218"/>
            </a:xfrm>
          </p:grpSpPr>
          <p:sp>
            <p:nvSpPr>
              <p:cNvPr id="15" name="Rettangolo con angoli arrotondati 14">
                <a:extLst>
                  <a:ext uri="{FF2B5EF4-FFF2-40B4-BE49-F238E27FC236}">
                    <a16:creationId xmlns:a16="http://schemas.microsoft.com/office/drawing/2014/main" id="{7DB25CD2-F60D-58B4-5E01-38CFDC354C1F}"/>
                  </a:ext>
                </a:extLst>
              </p:cNvPr>
              <p:cNvSpPr/>
              <p:nvPr/>
            </p:nvSpPr>
            <p:spPr>
              <a:xfrm>
                <a:off x="6931340" y="557518"/>
                <a:ext cx="2105156" cy="1575337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rtl="0" eaLnBrk="1" fontAlgn="base" latinLnBrk="0" hangingPunct="1">
                  <a:lnSpc>
                    <a:spcPct val="115000"/>
                  </a:lnSpc>
                </a:pPr>
                <a:r>
                  <a:rPr lang="it-IT" sz="1000" b="1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Alimenti Biologici 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Omogeneizzato di frutta, carne, pesce, formaggio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Yogurt alla banana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Olio extravergine di oliva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Banana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Latte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Uova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Succo di frutta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16" name="Immagine 15" descr="Immagine che contiene Elementi grafici, verde, Carattere, simbolo&#10;&#10;Descrizione generata automaticamente">
                <a:extLst>
                  <a:ext uri="{FF2B5EF4-FFF2-40B4-BE49-F238E27FC236}">
                    <a16:creationId xmlns:a16="http://schemas.microsoft.com/office/drawing/2014/main" id="{BF9F801A-73FD-4AF1-32F1-208B51CF64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5804" y="421637"/>
                <a:ext cx="666343" cy="361492"/>
              </a:xfrm>
              <a:prstGeom prst="rect">
                <a:avLst/>
              </a:prstGeom>
            </p:spPr>
          </p:pic>
        </p:grpSp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73FAC09B-AED8-F7F3-E5F7-05D1DD632FC9}"/>
                </a:ext>
              </a:extLst>
            </p:cNvPr>
            <p:cNvSpPr/>
            <p:nvPr/>
          </p:nvSpPr>
          <p:spPr>
            <a:xfrm>
              <a:off x="6924464" y="1940386"/>
              <a:ext cx="2105156" cy="1008112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DOP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Basilico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algn="l" rtl="0" eaLnBrk="1" fontAlgn="base" latinLnBrk="0" hangingPunct="1"/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Formaggio asiago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Parmigiano Reggiano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6" name="Picture 4" descr="DOP Logo PNG Vector">
              <a:extLst>
                <a:ext uri="{FF2B5EF4-FFF2-40B4-BE49-F238E27FC236}">
                  <a16:creationId xmlns:a16="http://schemas.microsoft.com/office/drawing/2014/main" id="{6DD1F77A-2155-C31A-64D1-B705C8ECC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32440" y="1844824"/>
              <a:ext cx="479707" cy="479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id="{4FB883EB-4156-3834-4639-5C0E4CACBCB9}"/>
                </a:ext>
              </a:extLst>
            </p:cNvPr>
            <p:cNvSpPr/>
            <p:nvPr/>
          </p:nvSpPr>
          <p:spPr>
            <a:xfrm>
              <a:off x="6931340" y="3068960"/>
              <a:ext cx="2105156" cy="504056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Equosolidali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Banana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8" name="Picture 6" descr="Il Marchio Standard Fairtrade: guarda il significato">
              <a:extLst>
                <a:ext uri="{FF2B5EF4-FFF2-40B4-BE49-F238E27FC236}">
                  <a16:creationId xmlns:a16="http://schemas.microsoft.com/office/drawing/2014/main" id="{33CC2671-E119-A0AA-8C17-668581A4C7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2996952"/>
              <a:ext cx="430471" cy="464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1190792A-D1C2-AAE2-3231-A0D71F0F527C}"/>
                </a:ext>
              </a:extLst>
            </p:cNvPr>
            <p:cNvSpPr/>
            <p:nvPr/>
          </p:nvSpPr>
          <p:spPr>
            <a:xfrm>
              <a:off x="6948264" y="3717032"/>
              <a:ext cx="2105156" cy="1008112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Made in </a:t>
              </a:r>
              <a:r>
                <a:rPr lang="it-IT" sz="1000" b="1" i="0" u="none" strike="noStrike" kern="120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Italy</a:t>
              </a: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Pasta di grano italiano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Pelati/passata di pomodoro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Riso di origine nazionale</a:t>
              </a:r>
              <a:endParaRPr lang="it-IT" sz="100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0" name="Picture 8" descr="Legge Made in Italy, cos'è e cosa prevede - ITS Agroalimentare">
              <a:extLst>
                <a:ext uri="{FF2B5EF4-FFF2-40B4-BE49-F238E27FC236}">
                  <a16:creationId xmlns:a16="http://schemas.microsoft.com/office/drawing/2014/main" id="{21F0AC76-5B6C-29B9-2BA8-86437C549C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40" r="22222"/>
            <a:stretch/>
          </p:blipFill>
          <p:spPr bwMode="auto">
            <a:xfrm>
              <a:off x="8598285" y="3620675"/>
              <a:ext cx="410509" cy="408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ttangolo con angoli arrotondati 10">
              <a:extLst>
                <a:ext uri="{FF2B5EF4-FFF2-40B4-BE49-F238E27FC236}">
                  <a16:creationId xmlns:a16="http://schemas.microsoft.com/office/drawing/2014/main" id="{C5176EF5-CDF0-EF72-E993-D8C0B474B077}"/>
                </a:ext>
              </a:extLst>
            </p:cNvPr>
            <p:cNvSpPr/>
            <p:nvPr/>
          </p:nvSpPr>
          <p:spPr>
            <a:xfrm>
              <a:off x="6948264" y="4869160"/>
              <a:ext cx="2105156" cy="576064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Senza Zuccheri Aggiunti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Succo di frutta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2" name="Picture 10" descr="Biscotto Zero Zucchero Integrale Cavanna – Biscotti Cavanna">
              <a:extLst>
                <a:ext uri="{FF2B5EF4-FFF2-40B4-BE49-F238E27FC236}">
                  <a16:creationId xmlns:a16="http://schemas.microsoft.com/office/drawing/2014/main" id="{8EFAC948-CA1C-44FA-3BBF-CF4D829271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285" y="4769287"/>
              <a:ext cx="407279" cy="407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B892CCC5-E9AB-2FBF-9BEF-71B782C72369}"/>
                </a:ext>
              </a:extLst>
            </p:cNvPr>
            <p:cNvSpPr/>
            <p:nvPr/>
          </p:nvSpPr>
          <p:spPr>
            <a:xfrm>
              <a:off x="6931340" y="5589240"/>
              <a:ext cx="2105156" cy="720080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da Pesca </a:t>
              </a:r>
              <a:b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</a:b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Sostenibile e certificata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MSC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Pesce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4" name="Picture 14" descr="Marine Stewardship Council - Wikipedia">
              <a:extLst>
                <a:ext uri="{FF2B5EF4-FFF2-40B4-BE49-F238E27FC236}">
                  <a16:creationId xmlns:a16="http://schemas.microsoft.com/office/drawing/2014/main" id="{8463CD0F-30B4-E3ED-2B06-BF51637200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5517232"/>
              <a:ext cx="428182" cy="57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1917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B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5263C9-36C7-B294-CEA7-1860D6A3C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72177BB6-B12D-069B-CF63-52C9C1D3E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132145"/>
              </p:ext>
            </p:extLst>
          </p:nvPr>
        </p:nvGraphicFramePr>
        <p:xfrm>
          <a:off x="104300" y="146842"/>
          <a:ext cx="6405010" cy="6757422"/>
        </p:xfrm>
        <a:graphic>
          <a:graphicData uri="http://schemas.openxmlformats.org/drawingml/2006/table">
            <a:tbl>
              <a:tblPr/>
              <a:tblGrid>
                <a:gridCol w="904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6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3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NIDO DIVEZZI/SCUOLE INFANZIA/SEZIONI PRIMAVERA/POLI RES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83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QUARTA SETTIMANA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769941"/>
                  </a:ext>
                </a:extLst>
              </a:tr>
              <a:tr h="148947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Lunedì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94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5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287780"/>
                  </a:ext>
                </a:extLst>
              </a:tr>
              <a:tr h="73360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  <a:endParaRPr lang="it-IT" sz="95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Pasta al sugo di pomodoro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Mozzarella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Pomodori in insalata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91429"/>
                  </a:ext>
                </a:extLst>
              </a:tr>
              <a:tr h="29789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Crackers senza sale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517557"/>
                  </a:ext>
                </a:extLst>
              </a:tr>
              <a:tr h="148947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Martedì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94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5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29854"/>
                  </a:ext>
                </a:extLst>
              </a:tr>
              <a:tr h="48433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Pasta all’olio evo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polpettine di vitellone al pomodoro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zucchine trifolate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086748"/>
                  </a:ext>
                </a:extLst>
              </a:tr>
              <a:tr h="29789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Frullato pronto biologico </a:t>
                      </a: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(vedi note)</a:t>
                      </a:r>
                      <a:endParaRPr kumimoji="0" lang="it-IT" sz="95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393246"/>
                  </a:ext>
                </a:extLst>
              </a:tr>
              <a:tr h="148947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Mercoledì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94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5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172973"/>
                  </a:ext>
                </a:extLst>
              </a:tr>
              <a:tr h="5957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95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Pasta al pesto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Filetti di merluzzo* lessati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Patate lessate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320896"/>
                  </a:ext>
                </a:extLst>
              </a:tr>
              <a:tr h="14894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Mousse di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868173"/>
                  </a:ext>
                </a:extLst>
              </a:tr>
              <a:tr h="148947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Giovedì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94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5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158357"/>
                  </a:ext>
                </a:extLst>
              </a:tr>
              <a:tr h="74473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95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Minestra primavera con orzetti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Bocconcini di tacchino agli aromi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Carote lessate/crude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908800"/>
                  </a:ext>
                </a:extLst>
              </a:tr>
              <a:tr h="14894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Focaccia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375943"/>
                  </a:ext>
                </a:extLst>
              </a:tr>
              <a:tr h="148947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Venerdì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94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5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05260"/>
                  </a:ext>
                </a:extLst>
              </a:tr>
              <a:tr h="74473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95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Riso all’olio evo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Cucine: Frittatina di farina di ceci e zucchine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Pasti veicolati: Polpettine di ceci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Insalata verde (solo per adulti)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219911"/>
                  </a:ext>
                </a:extLst>
              </a:tr>
              <a:tr h="14894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  <a:p>
                      <a:endParaRPr lang="it-IT" sz="95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Banana 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245237"/>
                  </a:ext>
                </a:extLst>
              </a:tr>
            </a:tbl>
          </a:graphicData>
        </a:graphic>
      </p:graphicFrame>
      <p:grpSp>
        <p:nvGrpSpPr>
          <p:cNvPr id="3" name="Gruppo 2">
            <a:extLst>
              <a:ext uri="{FF2B5EF4-FFF2-40B4-BE49-F238E27FC236}">
                <a16:creationId xmlns:a16="http://schemas.microsoft.com/office/drawing/2014/main" id="{1964D3CA-659D-E4D4-8036-60A10D8879A8}"/>
              </a:ext>
            </a:extLst>
          </p:cNvPr>
          <p:cNvGrpSpPr/>
          <p:nvPr/>
        </p:nvGrpSpPr>
        <p:grpSpPr>
          <a:xfrm>
            <a:off x="6907540" y="305139"/>
            <a:ext cx="2128956" cy="6247722"/>
            <a:chOff x="6924464" y="61598"/>
            <a:chExt cx="2128956" cy="6247722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FD41B6A0-17BE-E1C1-D3A1-1845492F2E47}"/>
                </a:ext>
              </a:extLst>
            </p:cNvPr>
            <p:cNvGrpSpPr/>
            <p:nvPr/>
          </p:nvGrpSpPr>
          <p:grpSpPr>
            <a:xfrm>
              <a:off x="6931340" y="61598"/>
              <a:ext cx="2105156" cy="1711218"/>
              <a:chOff x="6931340" y="421637"/>
              <a:chExt cx="2105156" cy="1711218"/>
            </a:xfrm>
          </p:grpSpPr>
          <p:sp>
            <p:nvSpPr>
              <p:cNvPr id="15" name="Rettangolo con angoli arrotondati 14">
                <a:extLst>
                  <a:ext uri="{FF2B5EF4-FFF2-40B4-BE49-F238E27FC236}">
                    <a16:creationId xmlns:a16="http://schemas.microsoft.com/office/drawing/2014/main" id="{52F5F051-A1D5-E2F7-BA47-7070AA77AADB}"/>
                  </a:ext>
                </a:extLst>
              </p:cNvPr>
              <p:cNvSpPr/>
              <p:nvPr/>
            </p:nvSpPr>
            <p:spPr>
              <a:xfrm>
                <a:off x="6931340" y="557518"/>
                <a:ext cx="2105156" cy="1575337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rtl="0" eaLnBrk="1" fontAlgn="base" latinLnBrk="0" hangingPunct="1">
                  <a:lnSpc>
                    <a:spcPct val="115000"/>
                  </a:lnSpc>
                </a:pPr>
                <a:r>
                  <a:rPr lang="it-IT" sz="1000" b="1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Alimenti Biologici 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Omogeneizzato di frutta, carne, pesce, formaggio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Yogurt alla banana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Olio extravergine di oliva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Banana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Latte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Uova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Succo di frutta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16" name="Immagine 15" descr="Immagine che contiene Elementi grafici, verde, Carattere, simbolo&#10;&#10;Descrizione generata automaticamente">
                <a:extLst>
                  <a:ext uri="{FF2B5EF4-FFF2-40B4-BE49-F238E27FC236}">
                    <a16:creationId xmlns:a16="http://schemas.microsoft.com/office/drawing/2014/main" id="{3E2AD95F-FAAB-D936-A305-C25DED07FB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5804" y="421637"/>
                <a:ext cx="666343" cy="361492"/>
              </a:xfrm>
              <a:prstGeom prst="rect">
                <a:avLst/>
              </a:prstGeom>
            </p:spPr>
          </p:pic>
        </p:grpSp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249ECC1D-6998-0D19-4C54-433A1F65E1A0}"/>
                </a:ext>
              </a:extLst>
            </p:cNvPr>
            <p:cNvSpPr/>
            <p:nvPr/>
          </p:nvSpPr>
          <p:spPr>
            <a:xfrm>
              <a:off x="6924464" y="1940386"/>
              <a:ext cx="2105156" cy="1008112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DOP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Basilico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algn="l" rtl="0" eaLnBrk="1" fontAlgn="base" latinLnBrk="0" hangingPunct="1"/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Formaggio asiago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Parmigiano Reggiano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6" name="Picture 4" descr="DOP Logo PNG Vector">
              <a:extLst>
                <a:ext uri="{FF2B5EF4-FFF2-40B4-BE49-F238E27FC236}">
                  <a16:creationId xmlns:a16="http://schemas.microsoft.com/office/drawing/2014/main" id="{2ED346D0-C0B4-7FB2-6ED8-AEABA72C9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32440" y="1844824"/>
              <a:ext cx="479707" cy="479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id="{49EBF8F8-0C2F-1280-7815-6AD2EF81864B}"/>
                </a:ext>
              </a:extLst>
            </p:cNvPr>
            <p:cNvSpPr/>
            <p:nvPr/>
          </p:nvSpPr>
          <p:spPr>
            <a:xfrm>
              <a:off x="6931340" y="3068960"/>
              <a:ext cx="2105156" cy="504056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Equosolidali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Banana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8" name="Picture 6" descr="Il Marchio Standard Fairtrade: guarda il significato">
              <a:extLst>
                <a:ext uri="{FF2B5EF4-FFF2-40B4-BE49-F238E27FC236}">
                  <a16:creationId xmlns:a16="http://schemas.microsoft.com/office/drawing/2014/main" id="{6668148F-CF8E-0C02-0FCE-771454791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2996952"/>
              <a:ext cx="430471" cy="464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2200A398-9966-213A-2C8D-21AD814CA6EE}"/>
                </a:ext>
              </a:extLst>
            </p:cNvPr>
            <p:cNvSpPr/>
            <p:nvPr/>
          </p:nvSpPr>
          <p:spPr>
            <a:xfrm>
              <a:off x="6948264" y="3717032"/>
              <a:ext cx="2105156" cy="1008112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Made in </a:t>
              </a:r>
              <a:r>
                <a:rPr lang="it-IT" sz="1000" b="1" i="0" u="none" strike="noStrike" kern="120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Italy</a:t>
              </a: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Pasta di grano italiano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Pelati/passata di pomodoro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Riso di origine nazionale</a:t>
              </a:r>
              <a:endParaRPr lang="it-IT" sz="100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0" name="Picture 8" descr="Legge Made in Italy, cos'è e cosa prevede - ITS Agroalimentare">
              <a:extLst>
                <a:ext uri="{FF2B5EF4-FFF2-40B4-BE49-F238E27FC236}">
                  <a16:creationId xmlns:a16="http://schemas.microsoft.com/office/drawing/2014/main" id="{60EEF146-AAF8-71E0-91E0-C58FB914E8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40" r="22222"/>
            <a:stretch/>
          </p:blipFill>
          <p:spPr bwMode="auto">
            <a:xfrm>
              <a:off x="8598285" y="3620675"/>
              <a:ext cx="410509" cy="408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ttangolo con angoli arrotondati 10">
              <a:extLst>
                <a:ext uri="{FF2B5EF4-FFF2-40B4-BE49-F238E27FC236}">
                  <a16:creationId xmlns:a16="http://schemas.microsoft.com/office/drawing/2014/main" id="{72D21672-9ED2-97DB-5798-827D616E4B68}"/>
                </a:ext>
              </a:extLst>
            </p:cNvPr>
            <p:cNvSpPr/>
            <p:nvPr/>
          </p:nvSpPr>
          <p:spPr>
            <a:xfrm>
              <a:off x="6948264" y="4869160"/>
              <a:ext cx="2105156" cy="576064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Senza Zuccheri Aggiunti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Succo di frutta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2" name="Picture 10" descr="Biscotto Zero Zucchero Integrale Cavanna – Biscotti Cavanna">
              <a:extLst>
                <a:ext uri="{FF2B5EF4-FFF2-40B4-BE49-F238E27FC236}">
                  <a16:creationId xmlns:a16="http://schemas.microsoft.com/office/drawing/2014/main" id="{20118460-E64F-A0B1-2403-36366B5C6C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285" y="4769287"/>
              <a:ext cx="407279" cy="407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AE7B9F4F-BDB5-DEDE-11FA-681CF493A124}"/>
                </a:ext>
              </a:extLst>
            </p:cNvPr>
            <p:cNvSpPr/>
            <p:nvPr/>
          </p:nvSpPr>
          <p:spPr>
            <a:xfrm>
              <a:off x="6931340" y="5589240"/>
              <a:ext cx="2105156" cy="720080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da Pesca </a:t>
              </a:r>
              <a:b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</a:b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Sostenibile e certificata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MSC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Pesce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4" name="Picture 14" descr="Marine Stewardship Council - Wikipedia">
              <a:extLst>
                <a:ext uri="{FF2B5EF4-FFF2-40B4-BE49-F238E27FC236}">
                  <a16:creationId xmlns:a16="http://schemas.microsoft.com/office/drawing/2014/main" id="{2A013F10-27E1-E7D9-D4DC-26C9F76A35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5517232"/>
              <a:ext cx="428182" cy="57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1851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CED5481-8F5B-40C5-9C94-A18D1739E7B3}"/>
              </a:ext>
            </a:extLst>
          </p:cNvPr>
          <p:cNvSpPr/>
          <p:nvPr/>
        </p:nvSpPr>
        <p:spPr>
          <a:xfrm>
            <a:off x="323528" y="384301"/>
            <a:ext cx="8352928" cy="4216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NOTE</a:t>
            </a:r>
          </a:p>
          <a:p>
            <a:pPr>
              <a:lnSpc>
                <a:spcPct val="150000"/>
              </a:lnSpc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Il frullato pronto per le merende dei nidi dovrà essere distribuito tal quale, privandolo del tappo o versato nel bicchiere .</a:t>
            </a:r>
            <a:b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</a:b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*prodotto surgelato – in caso di necessità potranno essere utilizzate altre verdure surgelate oltre a quelle già indicate</a:t>
            </a:r>
            <a:b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</a:b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** latte intero fresco pastorizzato ad alte temperature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Il pane integrale andrà servito almeno una volta a settimana.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Non tagliare nessun alimento a rondelle: tagliare la mozzarella a piccoli dadini; tagliare a piccoli pezzetti le carote,  i pomodori, le mele e le pere; preparare le carote crude grattugiate; tagliare finemente l’insalata.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Per i bimbi della sezione medi utilizzare pasta di piccolo formato per i piatti asciutti.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Confezionare adeguatamente i secondi piatti, contorni crudi e cotti, frutta: tritati, frullati o ridotti in piccoli pezzettini.</a:t>
            </a:r>
          </a:p>
          <a:p>
            <a:pPr>
              <a:lnSpc>
                <a:spcPct val="150000"/>
              </a:lnSpc>
            </a:pPr>
            <a:b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</a:b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Menu emergenza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: 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Colazione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: Tisana granulare e biscotti prima infanzia.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Pranzo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 </a:t>
            </a: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CUCINE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: pasta al sugo, parmigiano, crackers, mousse di frutta, acqua minerale. 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Pranzo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 </a:t>
            </a: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VEICOLATI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: pappa pronta prima infanzia, mousse di frutta, crackers, acqua minerale.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Merenda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: succo di frutta e crackers senza sale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I pasti scorta sono quelli del menu dell’anno; nelle coabitazioni Nidi con Infanzia, il pasto scorta dell’infanzia segue il menù corrispondente e per l’infanzia e i poli RES non sono previste colazione e merenda.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000" dirty="0">
              <a:solidFill>
                <a:srgbClr val="00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050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B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E46DA6-1532-7385-F35A-17E5542A7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7B090E3-3296-866D-78C2-3466527E1817}"/>
              </a:ext>
            </a:extLst>
          </p:cNvPr>
          <p:cNvSpPr/>
          <p:nvPr/>
        </p:nvSpPr>
        <p:spPr>
          <a:xfrm>
            <a:off x="395536" y="620539"/>
            <a:ext cx="835292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Gli alimenti utilizzati per la preparazione del menu scolastico, in virtù dei CAM (criteri minimi ambientali), hanno le seguenti caratteristiche: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Frutta, ortaggi, legumi, cereali: 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biologici per almeno il 50% in peso; almeno un’ulteriore somministrazione di frutta deve essere resa, se non con frutta biologica, con frutta certificata nell’ambito del sistema di qualità nazionale di produzione integrata o equivalenti;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Uova: 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biologiche al 100%;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Salumi e formaggi: 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almeno il 30% in peso deve essere biologico;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Latte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 (anche in polvere per asili nido) </a:t>
            </a: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e yogurt: 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biologico al 100%;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Olio extravergine di oliva: 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biologico per almeno il 40% in capacità;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Pelati, polpa e passata di pomodoro: 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per almeno il 33% in peso devono essere biologici;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Succhi di frutta o nettari di frutta: 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biologici al 100%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Carne bovina: 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biologica per almeno il 50% in peso;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Carne suina: 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biologica per almeno il 10% in peso, oppure in possesso di una certificazione volontaria di prodotto rilasciata da un organismo di valutazione della conformità competente, relativa ai seguenti requisiti «benessere animale in allevamento, trasporto e macellazione» e «allevamento senza antibiotici»;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Carne avicola: 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biologica per almeno il 20% in peso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Omogeneizzati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: tacchino, pollo, agnello, manzo, pesce, formaggio, frutta, verdure 100% biologici</a:t>
            </a:r>
          </a:p>
          <a:p>
            <a:pPr>
              <a:lnSpc>
                <a:spcPct val="150000"/>
              </a:lnSpc>
            </a:pPr>
            <a:endParaRPr lang="it-IT" sz="1000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Le imprese, in virtù delle offerte di gara, utilizzano ulteriori alimenti BIO, DOP e di provenienza Italia, oltre le percentuali minime definite dai CAM (criteri minimi ambientali).</a:t>
            </a:r>
            <a:endParaRPr lang="it-IT" sz="1000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000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it-IT" sz="1000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000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000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r>
              <a:rPr lang="it-IT" sz="900" dirty="0">
                <a:solidFill>
                  <a:srgbClr val="000000"/>
                </a:solidFill>
                <a:latin typeface="Bahnschrift" panose="020B0502040204020203" pitchFamily="34" charset="0"/>
              </a:rPr>
              <a:t>Redazione a carico dell’ Ufficio Nutrizione e Dietetica, </a:t>
            </a:r>
          </a:p>
          <a:p>
            <a:r>
              <a:rPr lang="it-IT" sz="900" dirty="0">
                <a:solidFill>
                  <a:srgbClr val="000000"/>
                </a:solidFill>
                <a:latin typeface="Bahnschrift" panose="020B0502040204020203" pitchFamily="34" charset="0"/>
              </a:rPr>
              <a:t>Dietista Cristina Cian.</a:t>
            </a:r>
          </a:p>
          <a:p>
            <a:r>
              <a:rPr lang="it-IT" sz="900" dirty="0">
                <a:solidFill>
                  <a:srgbClr val="000000"/>
                </a:solidFill>
                <a:latin typeface="Bahnschrift" panose="020B0502040204020203" pitchFamily="34" charset="0"/>
              </a:rPr>
              <a:t>Approvato dalla Asl3 Liguria Igiene degli Alimenti e della Nutrizione.</a:t>
            </a:r>
          </a:p>
          <a:p>
            <a:r>
              <a:rPr lang="it-IT" sz="900" dirty="0">
                <a:solidFill>
                  <a:srgbClr val="000000"/>
                </a:solidFill>
                <a:latin typeface="Bahnschrift" panose="020B0502040204020203" pitchFamily="34" charset="0"/>
              </a:rPr>
              <a:t>Variazioni  per menu estivo 2026</a:t>
            </a:r>
            <a:br>
              <a:rPr lang="it-IT" sz="1050" dirty="0">
                <a:solidFill>
                  <a:srgbClr val="000000"/>
                </a:solidFill>
                <a:latin typeface="Bahnschrift" panose="020B0502040204020203" pitchFamily="34" charset="0"/>
              </a:rPr>
            </a:br>
            <a:endParaRPr lang="it-IT" sz="800" dirty="0">
              <a:solidFill>
                <a:srgbClr val="00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78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910B2088-91F5-4D7C-B2CB-AD6EAA0FD84B}"/>
              </a:ext>
            </a:extLst>
          </p:cNvPr>
          <p:cNvSpPr/>
          <p:nvPr/>
        </p:nvSpPr>
        <p:spPr>
          <a:xfrm>
            <a:off x="2141730" y="156790"/>
            <a:ext cx="486054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50" dirty="0">
                <a:latin typeface="Bahnschrift SemiLight" panose="020B0502040204020203" pitchFamily="34" charset="0"/>
              </a:rPr>
              <a:t> </a:t>
            </a:r>
            <a:r>
              <a:rPr lang="it-IT" sz="1350" b="1" dirty="0">
                <a:latin typeface="Bahnschrift SemiLight" panose="020B0502040204020203" pitchFamily="34" charset="0"/>
              </a:rPr>
              <a:t>CALENDARIO </a:t>
            </a:r>
          </a:p>
          <a:p>
            <a:pPr algn="ctr"/>
            <a:r>
              <a:rPr lang="it-IT" sz="1350" b="1">
                <a:latin typeface="Bahnschrift SemiLight" panose="020B0502040204020203" pitchFamily="34" charset="0"/>
              </a:rPr>
              <a:t>MENU   </a:t>
            </a:r>
            <a:r>
              <a:rPr lang="it-IT" sz="1350" b="1" dirty="0">
                <a:latin typeface="Bahnschrift SemiLight" panose="020B0502040204020203" pitchFamily="34" charset="0"/>
              </a:rPr>
              <a:t>ESTIVO 2026 dal 15 giugno al 14 agosto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CC4662B-9F70-4C88-927A-87C14388B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484" y="44624"/>
            <a:ext cx="899861" cy="709077"/>
          </a:xfrm>
          <a:prstGeom prst="rect">
            <a:avLst/>
          </a:prstGeom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57BBCFFF-48E4-8BB2-6E9B-65C94329D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070693"/>
              </p:ext>
            </p:extLst>
          </p:nvPr>
        </p:nvGraphicFramePr>
        <p:xfrm>
          <a:off x="827584" y="753701"/>
          <a:ext cx="7517879" cy="153847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06462">
                  <a:extLst>
                    <a:ext uri="{9D8B030D-6E8A-4147-A177-3AD203B41FA5}">
                      <a16:colId xmlns:a16="http://schemas.microsoft.com/office/drawing/2014/main" val="1412747519"/>
                    </a:ext>
                  </a:extLst>
                </a:gridCol>
                <a:gridCol w="196850">
                  <a:extLst>
                    <a:ext uri="{9D8B030D-6E8A-4147-A177-3AD203B41FA5}">
                      <a16:colId xmlns:a16="http://schemas.microsoft.com/office/drawing/2014/main" val="2529848731"/>
                    </a:ext>
                  </a:extLst>
                </a:gridCol>
                <a:gridCol w="242059">
                  <a:extLst>
                    <a:ext uri="{9D8B030D-6E8A-4147-A177-3AD203B41FA5}">
                      <a16:colId xmlns:a16="http://schemas.microsoft.com/office/drawing/2014/main" val="3596228230"/>
                    </a:ext>
                  </a:extLst>
                </a:gridCol>
                <a:gridCol w="242059">
                  <a:extLst>
                    <a:ext uri="{9D8B030D-6E8A-4147-A177-3AD203B41FA5}">
                      <a16:colId xmlns:a16="http://schemas.microsoft.com/office/drawing/2014/main" val="1500719947"/>
                    </a:ext>
                  </a:extLst>
                </a:gridCol>
                <a:gridCol w="231971">
                  <a:extLst>
                    <a:ext uri="{9D8B030D-6E8A-4147-A177-3AD203B41FA5}">
                      <a16:colId xmlns:a16="http://schemas.microsoft.com/office/drawing/2014/main" val="1408211140"/>
                    </a:ext>
                  </a:extLst>
                </a:gridCol>
                <a:gridCol w="262233">
                  <a:extLst>
                    <a:ext uri="{9D8B030D-6E8A-4147-A177-3AD203B41FA5}">
                      <a16:colId xmlns:a16="http://schemas.microsoft.com/office/drawing/2014/main" val="3332500746"/>
                    </a:ext>
                  </a:extLst>
                </a:gridCol>
                <a:gridCol w="252145">
                  <a:extLst>
                    <a:ext uri="{9D8B030D-6E8A-4147-A177-3AD203B41FA5}">
                      <a16:colId xmlns:a16="http://schemas.microsoft.com/office/drawing/2014/main" val="3893342957"/>
                    </a:ext>
                  </a:extLst>
                </a:gridCol>
                <a:gridCol w="252145">
                  <a:extLst>
                    <a:ext uri="{9D8B030D-6E8A-4147-A177-3AD203B41FA5}">
                      <a16:colId xmlns:a16="http://schemas.microsoft.com/office/drawing/2014/main" val="3721745901"/>
                    </a:ext>
                  </a:extLst>
                </a:gridCol>
                <a:gridCol w="766522">
                  <a:extLst>
                    <a:ext uri="{9D8B030D-6E8A-4147-A177-3AD203B41FA5}">
                      <a16:colId xmlns:a16="http://schemas.microsoft.com/office/drawing/2014/main" val="672198257"/>
                    </a:ext>
                  </a:extLst>
                </a:gridCol>
                <a:gridCol w="242059">
                  <a:extLst>
                    <a:ext uri="{9D8B030D-6E8A-4147-A177-3AD203B41FA5}">
                      <a16:colId xmlns:a16="http://schemas.microsoft.com/office/drawing/2014/main" val="1768742924"/>
                    </a:ext>
                  </a:extLst>
                </a:gridCol>
                <a:gridCol w="242059">
                  <a:extLst>
                    <a:ext uri="{9D8B030D-6E8A-4147-A177-3AD203B41FA5}">
                      <a16:colId xmlns:a16="http://schemas.microsoft.com/office/drawing/2014/main" val="1770201396"/>
                    </a:ext>
                  </a:extLst>
                </a:gridCol>
                <a:gridCol w="242059">
                  <a:extLst>
                    <a:ext uri="{9D8B030D-6E8A-4147-A177-3AD203B41FA5}">
                      <a16:colId xmlns:a16="http://schemas.microsoft.com/office/drawing/2014/main" val="1850412455"/>
                    </a:ext>
                  </a:extLst>
                </a:gridCol>
                <a:gridCol w="242059">
                  <a:extLst>
                    <a:ext uri="{9D8B030D-6E8A-4147-A177-3AD203B41FA5}">
                      <a16:colId xmlns:a16="http://schemas.microsoft.com/office/drawing/2014/main" val="2972525404"/>
                    </a:ext>
                  </a:extLst>
                </a:gridCol>
                <a:gridCol w="262233">
                  <a:extLst>
                    <a:ext uri="{9D8B030D-6E8A-4147-A177-3AD203B41FA5}">
                      <a16:colId xmlns:a16="http://schemas.microsoft.com/office/drawing/2014/main" val="819989063"/>
                    </a:ext>
                  </a:extLst>
                </a:gridCol>
                <a:gridCol w="252145">
                  <a:extLst>
                    <a:ext uri="{9D8B030D-6E8A-4147-A177-3AD203B41FA5}">
                      <a16:colId xmlns:a16="http://schemas.microsoft.com/office/drawing/2014/main" val="2253654954"/>
                    </a:ext>
                  </a:extLst>
                </a:gridCol>
                <a:gridCol w="252145">
                  <a:extLst>
                    <a:ext uri="{9D8B030D-6E8A-4147-A177-3AD203B41FA5}">
                      <a16:colId xmlns:a16="http://schemas.microsoft.com/office/drawing/2014/main" val="2859058914"/>
                    </a:ext>
                  </a:extLst>
                </a:gridCol>
                <a:gridCol w="756435">
                  <a:extLst>
                    <a:ext uri="{9D8B030D-6E8A-4147-A177-3AD203B41FA5}">
                      <a16:colId xmlns:a16="http://schemas.microsoft.com/office/drawing/2014/main" val="3665988675"/>
                    </a:ext>
                  </a:extLst>
                </a:gridCol>
                <a:gridCol w="231971">
                  <a:extLst>
                    <a:ext uri="{9D8B030D-6E8A-4147-A177-3AD203B41FA5}">
                      <a16:colId xmlns:a16="http://schemas.microsoft.com/office/drawing/2014/main" val="117776131"/>
                    </a:ext>
                  </a:extLst>
                </a:gridCol>
                <a:gridCol w="221889">
                  <a:extLst>
                    <a:ext uri="{9D8B030D-6E8A-4147-A177-3AD203B41FA5}">
                      <a16:colId xmlns:a16="http://schemas.microsoft.com/office/drawing/2014/main" val="3043616792"/>
                    </a:ext>
                  </a:extLst>
                </a:gridCol>
                <a:gridCol w="242059">
                  <a:extLst>
                    <a:ext uri="{9D8B030D-6E8A-4147-A177-3AD203B41FA5}">
                      <a16:colId xmlns:a16="http://schemas.microsoft.com/office/drawing/2014/main" val="3434900601"/>
                    </a:ext>
                  </a:extLst>
                </a:gridCol>
                <a:gridCol w="231971">
                  <a:extLst>
                    <a:ext uri="{9D8B030D-6E8A-4147-A177-3AD203B41FA5}">
                      <a16:colId xmlns:a16="http://schemas.microsoft.com/office/drawing/2014/main" val="15380250"/>
                    </a:ext>
                  </a:extLst>
                </a:gridCol>
                <a:gridCol w="252145">
                  <a:extLst>
                    <a:ext uri="{9D8B030D-6E8A-4147-A177-3AD203B41FA5}">
                      <a16:colId xmlns:a16="http://schemas.microsoft.com/office/drawing/2014/main" val="3379986422"/>
                    </a:ext>
                  </a:extLst>
                </a:gridCol>
                <a:gridCol w="252145">
                  <a:extLst>
                    <a:ext uri="{9D8B030D-6E8A-4147-A177-3AD203B41FA5}">
                      <a16:colId xmlns:a16="http://schemas.microsoft.com/office/drawing/2014/main" val="4122554244"/>
                    </a:ext>
                  </a:extLst>
                </a:gridCol>
                <a:gridCol w="242059">
                  <a:extLst>
                    <a:ext uri="{9D8B030D-6E8A-4147-A177-3AD203B41FA5}">
                      <a16:colId xmlns:a16="http://schemas.microsoft.com/office/drawing/2014/main" val="2947571866"/>
                    </a:ext>
                  </a:extLst>
                </a:gridCol>
              </a:tblGrid>
              <a:tr h="118422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GIUGNO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45" marR="62345" marT="37719" marB="37719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LUGLIO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45" marR="62345" marT="37719" marB="37719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AGOSTO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45" marR="62345" marT="37719" marB="37719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904125"/>
                  </a:ext>
                </a:extLst>
              </a:tr>
              <a:tr h="1584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 dirty="0">
                          <a:effectLst/>
                        </a:rPr>
                        <a:t>settimana menu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 dirty="0" err="1">
                          <a:effectLst/>
                        </a:rPr>
                        <a:t>lun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 dirty="0">
                          <a:effectLst/>
                        </a:rPr>
                        <a:t>mar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 dirty="0" err="1">
                          <a:effectLst/>
                        </a:rPr>
                        <a:t>mer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 dirty="0" err="1">
                          <a:effectLst/>
                        </a:rPr>
                        <a:t>gio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 dirty="0" err="1">
                          <a:effectLst/>
                        </a:rPr>
                        <a:t>ven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 dirty="0" err="1">
                          <a:effectLst/>
                        </a:rPr>
                        <a:t>sab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 dirty="0" err="1">
                          <a:effectLst/>
                        </a:rPr>
                        <a:t>dom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settimana </a:t>
                      </a:r>
                    </a:p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menu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lun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mar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mer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gio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ven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sab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dom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settimana </a:t>
                      </a:r>
                    </a:p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menu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lun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mar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mer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gio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ven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sab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dom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650317"/>
                  </a:ext>
                </a:extLst>
              </a:tr>
              <a:tr h="158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u="none" strike="noStrike" dirty="0">
                          <a:effectLst/>
                        </a:rPr>
                        <a:t> 1 settimana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3 settimana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3 settimana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27411"/>
                  </a:ext>
                </a:extLst>
              </a:tr>
              <a:tr h="1584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 dirty="0">
                          <a:effectLst/>
                        </a:rPr>
                        <a:t>2 settimana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4 settimana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10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4 settimana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26398"/>
                  </a:ext>
                </a:extLst>
              </a:tr>
              <a:tr h="1584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 dirty="0">
                          <a:effectLst/>
                        </a:rPr>
                        <a:t>3 settimana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 settimana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13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14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15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16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17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</a:t>
                      </a:r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 settimana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10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11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12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515213"/>
                  </a:ext>
                </a:extLst>
              </a:tr>
              <a:tr h="158425"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2 settimana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20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21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22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23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24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</a:t>
                      </a:r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934966"/>
                  </a:ext>
                </a:extLst>
              </a:tr>
              <a:tr h="158425"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3 settimana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27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29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30 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31 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72227"/>
                  </a:ext>
                </a:extLst>
              </a:tr>
              <a:tr h="158425"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1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1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025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73908A51-E757-4CA6-8799-459E60AF86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386909"/>
              </p:ext>
            </p:extLst>
          </p:nvPr>
        </p:nvGraphicFramePr>
        <p:xfrm>
          <a:off x="107504" y="604901"/>
          <a:ext cx="6552728" cy="5496814"/>
        </p:xfrm>
        <a:graphic>
          <a:graphicData uri="http://schemas.openxmlformats.org/drawingml/2006/table">
            <a:tbl>
              <a:tblPr/>
              <a:tblGrid>
                <a:gridCol w="697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MENU LATTANTI 6-8 MESI (dieta A)   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Lunedì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  <a:endParaRPr lang="it-IT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 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76295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  <a:endParaRPr lang="it-IT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Crema di mais e tapioca o pastina primi mesi con olio extra vergine di oliva o passato di verdura o brodo vegetale e parmigiano reggiano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o liofilizzato di agnello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9142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517557"/>
                  </a:ext>
                </a:extLst>
              </a:tr>
              <a:tr h="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Martedì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9122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Pastina primi mesi con olio extra vergine di oliva e parmigiano reggiano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o liofilizzato di tacchino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08674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393246"/>
                  </a:ext>
                </a:extLst>
              </a:tr>
              <a:tr h="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Mercoledì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  <a:endParaRPr lang="it-IT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4513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Crema di cereali misti o pastina primi mesi con olio extra vergine di oliva o passato di verdura o brodo vegetale e  parmigiano reggiano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formaggio o liofilizzato di manzo 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3208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it-I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868173"/>
                  </a:ext>
                </a:extLst>
              </a:tr>
              <a:tr h="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Giovedì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1052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Pastina primi mesi con olio extra vergine di oliva e parmigiano reggiano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o liofilizzato di agnello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9088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 </a:t>
                      </a:r>
                      <a:endParaRPr lang="it-IT" sz="10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375943"/>
                  </a:ext>
                </a:extLst>
              </a:tr>
              <a:tr h="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Venerdì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3173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Crema di cereali misti o pastina primi mesi con olio extra vergine di oliva o passato di verdura o brodo vegetale e parmigiano  reggiano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pollo o liofilizzato di pollo  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2199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it-I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245237"/>
                  </a:ext>
                </a:extLst>
              </a:tr>
            </a:tbl>
          </a:graphicData>
        </a:graphic>
      </p:graphicFrame>
      <p:grpSp>
        <p:nvGrpSpPr>
          <p:cNvPr id="36" name="Gruppo 35">
            <a:extLst>
              <a:ext uri="{FF2B5EF4-FFF2-40B4-BE49-F238E27FC236}">
                <a16:creationId xmlns:a16="http://schemas.microsoft.com/office/drawing/2014/main" id="{2ACC4439-4A2B-683B-07BE-A8562C64CA02}"/>
              </a:ext>
            </a:extLst>
          </p:cNvPr>
          <p:cNvGrpSpPr/>
          <p:nvPr/>
        </p:nvGrpSpPr>
        <p:grpSpPr>
          <a:xfrm>
            <a:off x="6907540" y="305139"/>
            <a:ext cx="2128956" cy="6247722"/>
            <a:chOff x="6924464" y="61598"/>
            <a:chExt cx="2128956" cy="6247722"/>
          </a:xfrm>
        </p:grpSpPr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4F8E907E-11FD-BFB9-E913-30EC91D20681}"/>
                </a:ext>
              </a:extLst>
            </p:cNvPr>
            <p:cNvGrpSpPr/>
            <p:nvPr/>
          </p:nvGrpSpPr>
          <p:grpSpPr>
            <a:xfrm>
              <a:off x="6931340" y="61598"/>
              <a:ext cx="2105156" cy="1711218"/>
              <a:chOff x="6931340" y="421637"/>
              <a:chExt cx="2105156" cy="1711218"/>
            </a:xfrm>
          </p:grpSpPr>
          <p:sp>
            <p:nvSpPr>
              <p:cNvPr id="4" name="Rettangolo con angoli arrotondati 3">
                <a:extLst>
                  <a:ext uri="{FF2B5EF4-FFF2-40B4-BE49-F238E27FC236}">
                    <a16:creationId xmlns:a16="http://schemas.microsoft.com/office/drawing/2014/main" id="{C76300A5-FE47-EACF-704B-2462D21CAB4A}"/>
                  </a:ext>
                </a:extLst>
              </p:cNvPr>
              <p:cNvSpPr/>
              <p:nvPr/>
            </p:nvSpPr>
            <p:spPr>
              <a:xfrm>
                <a:off x="6931340" y="557518"/>
                <a:ext cx="2105156" cy="1575337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rtl="0" eaLnBrk="1" fontAlgn="base" latinLnBrk="0" hangingPunct="1">
                  <a:lnSpc>
                    <a:spcPct val="115000"/>
                  </a:lnSpc>
                </a:pPr>
                <a:r>
                  <a:rPr lang="it-IT" sz="1000" b="1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Alimenti Biologici 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Omogeneizzato di frutta, carne, pesce, formaggio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Yogurt alla banana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Olio extravergine di oliva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Banana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Latte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Uova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Succo di frutta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5" name="Immagine 4" descr="Immagine che contiene Elementi grafici, verde, Carattere, simbolo&#10;&#10;Descrizione generata automaticamente">
                <a:extLst>
                  <a:ext uri="{FF2B5EF4-FFF2-40B4-BE49-F238E27FC236}">
                    <a16:creationId xmlns:a16="http://schemas.microsoft.com/office/drawing/2014/main" id="{5DFBA33D-6E12-1241-A673-39FA4621A4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5804" y="421637"/>
                <a:ext cx="666343" cy="361492"/>
              </a:xfrm>
              <a:prstGeom prst="rect">
                <a:avLst/>
              </a:prstGeom>
            </p:spPr>
          </p:pic>
        </p:grpSp>
        <p:sp>
          <p:nvSpPr>
            <p:cNvPr id="6" name="Rettangolo con angoli arrotondati 5">
              <a:extLst>
                <a:ext uri="{FF2B5EF4-FFF2-40B4-BE49-F238E27FC236}">
                  <a16:creationId xmlns:a16="http://schemas.microsoft.com/office/drawing/2014/main" id="{51B5C43C-EA9B-A9A4-9AEC-2BB79BB9124E}"/>
                </a:ext>
              </a:extLst>
            </p:cNvPr>
            <p:cNvSpPr/>
            <p:nvPr/>
          </p:nvSpPr>
          <p:spPr>
            <a:xfrm>
              <a:off x="6924464" y="1940386"/>
              <a:ext cx="2105156" cy="1008112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DOP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Basilico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algn="l" rtl="0" eaLnBrk="1" fontAlgn="base" latinLnBrk="0" hangingPunct="1"/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Formaggio asiago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Parmigiano Reggiano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028" name="Picture 4" descr="DOP Logo PNG Vector">
              <a:extLst>
                <a:ext uri="{FF2B5EF4-FFF2-40B4-BE49-F238E27FC236}">
                  <a16:creationId xmlns:a16="http://schemas.microsoft.com/office/drawing/2014/main" id="{B69DFB99-A6D7-4370-3419-B9B190683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32440" y="1844824"/>
              <a:ext cx="479707" cy="479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ttangolo con angoli arrotondati 19">
              <a:extLst>
                <a:ext uri="{FF2B5EF4-FFF2-40B4-BE49-F238E27FC236}">
                  <a16:creationId xmlns:a16="http://schemas.microsoft.com/office/drawing/2014/main" id="{85488699-177D-FAF0-256D-C938C3D28760}"/>
                </a:ext>
              </a:extLst>
            </p:cNvPr>
            <p:cNvSpPr/>
            <p:nvPr/>
          </p:nvSpPr>
          <p:spPr>
            <a:xfrm>
              <a:off x="6931340" y="3068960"/>
              <a:ext cx="2105156" cy="504056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Equosolidali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Banana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030" name="Picture 6" descr="Il Marchio Standard Fairtrade: guarda il significato">
              <a:extLst>
                <a:ext uri="{FF2B5EF4-FFF2-40B4-BE49-F238E27FC236}">
                  <a16:creationId xmlns:a16="http://schemas.microsoft.com/office/drawing/2014/main" id="{89F15D3B-ECFC-3203-D60E-F9D3EC2F3C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2996952"/>
              <a:ext cx="430471" cy="464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ttangolo con angoli arrotondati 25">
              <a:extLst>
                <a:ext uri="{FF2B5EF4-FFF2-40B4-BE49-F238E27FC236}">
                  <a16:creationId xmlns:a16="http://schemas.microsoft.com/office/drawing/2014/main" id="{DABFC3FF-C04F-497E-9D88-59DB111254AE}"/>
                </a:ext>
              </a:extLst>
            </p:cNvPr>
            <p:cNvSpPr/>
            <p:nvPr/>
          </p:nvSpPr>
          <p:spPr>
            <a:xfrm>
              <a:off x="6948264" y="3717032"/>
              <a:ext cx="2105156" cy="1008112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Made in </a:t>
              </a:r>
              <a:r>
                <a:rPr lang="it-IT" sz="1000" b="1" i="0" u="none" strike="noStrike" kern="120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Italy</a:t>
              </a: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Pasta di grano italiano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Pelati/passata di pomodoro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Riso di origine nazionale</a:t>
              </a:r>
              <a:endParaRPr lang="it-IT" sz="100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032" name="Picture 8" descr="Legge Made in Italy, cos'è e cosa prevede - ITS Agroalimentare">
              <a:extLst>
                <a:ext uri="{FF2B5EF4-FFF2-40B4-BE49-F238E27FC236}">
                  <a16:creationId xmlns:a16="http://schemas.microsoft.com/office/drawing/2014/main" id="{706C59CD-EFAD-9A93-4A99-EB009E2D78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40" r="22222"/>
            <a:stretch/>
          </p:blipFill>
          <p:spPr bwMode="auto">
            <a:xfrm>
              <a:off x="8598285" y="3620675"/>
              <a:ext cx="410509" cy="408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ttangolo con angoli arrotondati 33">
              <a:extLst>
                <a:ext uri="{FF2B5EF4-FFF2-40B4-BE49-F238E27FC236}">
                  <a16:creationId xmlns:a16="http://schemas.microsoft.com/office/drawing/2014/main" id="{239A2988-15AC-405A-8E20-BF73645FF72C}"/>
                </a:ext>
              </a:extLst>
            </p:cNvPr>
            <p:cNvSpPr/>
            <p:nvPr/>
          </p:nvSpPr>
          <p:spPr>
            <a:xfrm>
              <a:off x="6948264" y="4869160"/>
              <a:ext cx="2105156" cy="576064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Senza Zuccheri Aggiunti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Succo di frutta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034" name="Picture 10" descr="Biscotto Zero Zucchero Integrale Cavanna – Biscotti Cavanna">
              <a:extLst>
                <a:ext uri="{FF2B5EF4-FFF2-40B4-BE49-F238E27FC236}">
                  <a16:creationId xmlns:a16="http://schemas.microsoft.com/office/drawing/2014/main" id="{537B15CE-FF05-4721-E8E9-6BB2874A4C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285" y="4769287"/>
              <a:ext cx="407279" cy="407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ttangolo con angoli arrotondati 34">
              <a:extLst>
                <a:ext uri="{FF2B5EF4-FFF2-40B4-BE49-F238E27FC236}">
                  <a16:creationId xmlns:a16="http://schemas.microsoft.com/office/drawing/2014/main" id="{A4E1A9D0-A737-BA37-1F30-E5A50C6E3626}"/>
                </a:ext>
              </a:extLst>
            </p:cNvPr>
            <p:cNvSpPr/>
            <p:nvPr/>
          </p:nvSpPr>
          <p:spPr>
            <a:xfrm>
              <a:off x="6931340" y="5589240"/>
              <a:ext cx="2105156" cy="720080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da Pesca </a:t>
              </a:r>
              <a:b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</a:b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Sostenibile e certificata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MSC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Pesce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038" name="Picture 14" descr="Marine Stewardship Council - Wikipedia">
              <a:extLst>
                <a:ext uri="{FF2B5EF4-FFF2-40B4-BE49-F238E27FC236}">
                  <a16:creationId xmlns:a16="http://schemas.microsoft.com/office/drawing/2014/main" id="{F07E3F27-86D1-BC13-3B00-78F9D90A9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5517232"/>
              <a:ext cx="428182" cy="57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370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B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D1EDD3-0253-11EF-E7A0-CED811D61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1849A3-9794-0E8A-E86A-7AFEE686E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0601" y="1034734"/>
            <a:ext cx="7182798" cy="4788532"/>
          </a:xfrm>
          <a:ln w="12700"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200" b="1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Dieta A</a:t>
            </a:r>
          </a:p>
          <a:p>
            <a:r>
              <a:rPr lang="it-IT" sz="1100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Per la preparazione del passato di verdura o brodo vegetale utilizzare:  patate, zucchine, carote e lattuga.</a:t>
            </a:r>
          </a:p>
          <a:p>
            <a:r>
              <a:rPr lang="it-IT" sz="1100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La dieta viene gradualmente adeguata ai menu proposti, salvo diverse prescrizioni pediatriche.</a:t>
            </a:r>
          </a:p>
          <a:p>
            <a:endParaRPr lang="it-IT" sz="1100" dirty="0">
              <a:solidFill>
                <a:srgbClr val="00000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100" b="1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Menu di emergenza</a:t>
            </a:r>
          </a:p>
          <a:p>
            <a:r>
              <a:rPr lang="it-IT" sz="1100" b="1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Colazione: </a:t>
            </a:r>
            <a:r>
              <a:rPr lang="it-IT" sz="1100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Tisana granulare con biscotto granulato</a:t>
            </a:r>
          </a:p>
          <a:p>
            <a:r>
              <a:rPr lang="it-IT" sz="1100" b="1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Pranzo</a:t>
            </a:r>
            <a:r>
              <a:rPr lang="it-IT" sz="1100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: Omogeneizzato di carne, omogeneizzato di verdura, omogeneizzato di frutta</a:t>
            </a:r>
          </a:p>
          <a:p>
            <a:r>
              <a:rPr lang="it-IT" sz="1100" b="1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Merenda</a:t>
            </a:r>
            <a:r>
              <a:rPr lang="it-IT" sz="1100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: Omogeneizzato di frutta e biscotto prima infanzia</a:t>
            </a:r>
          </a:p>
          <a:p>
            <a:r>
              <a:rPr lang="it-IT" sz="1100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Acqua minerale naturale</a:t>
            </a:r>
          </a:p>
        </p:txBody>
      </p:sp>
    </p:spTree>
    <p:extLst>
      <p:ext uri="{BB962C8B-B14F-4D97-AF65-F5344CB8AC3E}">
        <p14:creationId xmlns:p14="http://schemas.microsoft.com/office/powerpoint/2010/main" val="1121733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B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8DC5E9-67DA-48CC-A99F-3D2CDF094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CC05C675-0940-002B-F316-6A34F7A49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744977"/>
              </p:ext>
            </p:extLst>
          </p:nvPr>
        </p:nvGraphicFramePr>
        <p:xfrm>
          <a:off x="155360" y="89599"/>
          <a:ext cx="6504872" cy="6748322"/>
        </p:xfrm>
        <a:graphic>
          <a:graphicData uri="http://schemas.openxmlformats.org/drawingml/2006/table">
            <a:tbl>
              <a:tblPr/>
              <a:tblGrid>
                <a:gridCol w="901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2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0846">
                <a:tc gridSpan="3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MENU LATTANTI 9-12 MESI (dieta B)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84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PRIMA SETTIMANA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769941"/>
                  </a:ext>
                </a:extLst>
              </a:tr>
              <a:tr h="284121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Lunedì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  <a:endParaRPr lang="it-IT" sz="95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 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762954"/>
                  </a:ext>
                </a:extLst>
              </a:tr>
              <a:tr h="55369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  <a:endParaRPr lang="it-IT" sz="95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Vellutata di zucchine con pastina primi mesi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Parmigiano reggiano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91429"/>
                  </a:ext>
                </a:extLst>
              </a:tr>
              <a:tr h="4152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95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517557"/>
                  </a:ext>
                </a:extLst>
              </a:tr>
              <a:tr h="284121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Martedì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0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912221"/>
                  </a:ext>
                </a:extLst>
              </a:tr>
              <a:tr h="7103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Pastina primi mesi all’olio extravergine di oliva e parmigiano o pastina primi mesi al pesto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pesce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Carote lessate (in purea o schiacciate)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086748"/>
                  </a:ext>
                </a:extLst>
              </a:tr>
              <a:tr h="28412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it-IT" sz="9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393246"/>
                  </a:ext>
                </a:extLst>
              </a:tr>
              <a:tr h="284121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Mercoledì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0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  <a:endParaRPr lang="it-IT" sz="95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451377"/>
                  </a:ext>
                </a:extLst>
              </a:tr>
              <a:tr h="42618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95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Passato di verdura con pastina primi mesi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Petto di pollo ai ferri o al vapore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320896"/>
                  </a:ext>
                </a:extLst>
              </a:tr>
              <a:tr h="27684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95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868173"/>
                  </a:ext>
                </a:extLst>
              </a:tr>
              <a:tr h="284121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Giovedì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0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105236"/>
                  </a:ext>
                </a:extLst>
              </a:tr>
              <a:tr h="56824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95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Pastina primi mesi all’olio extravergine di oliva e parmigiano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Carne di vitellone all’uccelletto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Patate in purea o schiacciate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908800"/>
                  </a:ext>
                </a:extLst>
              </a:tr>
              <a:tr h="1420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95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375943"/>
                  </a:ext>
                </a:extLst>
              </a:tr>
              <a:tr h="284121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Venerdì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0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  <a:endParaRPr kumimoji="0" lang="it-IT" altLang="it-IT" sz="9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317338"/>
                  </a:ext>
                </a:extLst>
              </a:tr>
              <a:tr h="42618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5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Pastina primi mesi con sugo di pomodoro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Ricotta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219911"/>
                  </a:ext>
                </a:extLst>
              </a:tr>
              <a:tr h="4152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95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245237"/>
                  </a:ext>
                </a:extLst>
              </a:tr>
            </a:tbl>
          </a:graphicData>
        </a:graphic>
      </p:graphicFrame>
      <p:grpSp>
        <p:nvGrpSpPr>
          <p:cNvPr id="3" name="Gruppo 2">
            <a:extLst>
              <a:ext uri="{FF2B5EF4-FFF2-40B4-BE49-F238E27FC236}">
                <a16:creationId xmlns:a16="http://schemas.microsoft.com/office/drawing/2014/main" id="{CB3F7121-36FA-5043-4086-858CC87C81D1}"/>
              </a:ext>
            </a:extLst>
          </p:cNvPr>
          <p:cNvGrpSpPr/>
          <p:nvPr/>
        </p:nvGrpSpPr>
        <p:grpSpPr>
          <a:xfrm>
            <a:off x="6907540" y="305139"/>
            <a:ext cx="2128956" cy="6247722"/>
            <a:chOff x="6924464" y="61598"/>
            <a:chExt cx="2128956" cy="6247722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CD486FD6-4E63-E9B2-FB50-54C1CB2942A8}"/>
                </a:ext>
              </a:extLst>
            </p:cNvPr>
            <p:cNvGrpSpPr/>
            <p:nvPr/>
          </p:nvGrpSpPr>
          <p:grpSpPr>
            <a:xfrm>
              <a:off x="6931340" y="61598"/>
              <a:ext cx="2105156" cy="1711218"/>
              <a:chOff x="6931340" y="421637"/>
              <a:chExt cx="2105156" cy="1711218"/>
            </a:xfrm>
          </p:grpSpPr>
          <p:sp>
            <p:nvSpPr>
              <p:cNvPr id="15" name="Rettangolo con angoli arrotondati 14">
                <a:extLst>
                  <a:ext uri="{FF2B5EF4-FFF2-40B4-BE49-F238E27FC236}">
                    <a16:creationId xmlns:a16="http://schemas.microsoft.com/office/drawing/2014/main" id="{AA5DE3DE-BBA2-108B-ACCE-1674A8075C7E}"/>
                  </a:ext>
                </a:extLst>
              </p:cNvPr>
              <p:cNvSpPr/>
              <p:nvPr/>
            </p:nvSpPr>
            <p:spPr>
              <a:xfrm>
                <a:off x="6931340" y="557518"/>
                <a:ext cx="2105156" cy="1575337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rtl="0" eaLnBrk="1" fontAlgn="base" latinLnBrk="0" hangingPunct="1">
                  <a:lnSpc>
                    <a:spcPct val="115000"/>
                  </a:lnSpc>
                </a:pPr>
                <a:r>
                  <a:rPr lang="it-IT" sz="1000" b="1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Alimenti Biologici 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Omogeneizzato di frutta, carne, pesce, formaggio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Yogurt alla banana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Olio extravergine di oliva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Banana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Latte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Uova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Succo di frutta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16" name="Immagine 15" descr="Immagine che contiene Elementi grafici, verde, Carattere, simbolo&#10;&#10;Descrizione generata automaticamente">
                <a:extLst>
                  <a:ext uri="{FF2B5EF4-FFF2-40B4-BE49-F238E27FC236}">
                    <a16:creationId xmlns:a16="http://schemas.microsoft.com/office/drawing/2014/main" id="{9122EAEC-F6DC-B7DE-7616-89763218C6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5804" y="421637"/>
                <a:ext cx="666343" cy="361492"/>
              </a:xfrm>
              <a:prstGeom prst="rect">
                <a:avLst/>
              </a:prstGeom>
            </p:spPr>
          </p:pic>
        </p:grpSp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E24BE135-E915-0EB6-9256-5B10AACBCEED}"/>
                </a:ext>
              </a:extLst>
            </p:cNvPr>
            <p:cNvSpPr/>
            <p:nvPr/>
          </p:nvSpPr>
          <p:spPr>
            <a:xfrm>
              <a:off x="6924464" y="1940386"/>
              <a:ext cx="2105156" cy="1008112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DOP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Basilico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algn="l" rtl="0" eaLnBrk="1" fontAlgn="base" latinLnBrk="0" hangingPunct="1"/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Formaggio asiago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Parmigiano Reggiano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6" name="Picture 4" descr="DOP Logo PNG Vector">
              <a:extLst>
                <a:ext uri="{FF2B5EF4-FFF2-40B4-BE49-F238E27FC236}">
                  <a16:creationId xmlns:a16="http://schemas.microsoft.com/office/drawing/2014/main" id="{62C52137-58BA-A944-8DEA-1BA5E2EF4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32440" y="1844824"/>
              <a:ext cx="479707" cy="479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id="{38E3A3A4-DA7A-4BA8-885E-E1C1A870BBAB}"/>
                </a:ext>
              </a:extLst>
            </p:cNvPr>
            <p:cNvSpPr/>
            <p:nvPr/>
          </p:nvSpPr>
          <p:spPr>
            <a:xfrm>
              <a:off x="6931340" y="3068960"/>
              <a:ext cx="2105156" cy="504056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Equosolidali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Banana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8" name="Picture 6" descr="Il Marchio Standard Fairtrade: guarda il significato">
              <a:extLst>
                <a:ext uri="{FF2B5EF4-FFF2-40B4-BE49-F238E27FC236}">
                  <a16:creationId xmlns:a16="http://schemas.microsoft.com/office/drawing/2014/main" id="{DAC632B1-C817-89C1-C06F-CB123B4956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2996952"/>
              <a:ext cx="430471" cy="464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285A074E-5B87-6FB8-EFC3-50A0BDF98200}"/>
                </a:ext>
              </a:extLst>
            </p:cNvPr>
            <p:cNvSpPr/>
            <p:nvPr/>
          </p:nvSpPr>
          <p:spPr>
            <a:xfrm>
              <a:off x="6948264" y="3717032"/>
              <a:ext cx="2105156" cy="1008112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Made in </a:t>
              </a:r>
              <a:r>
                <a:rPr lang="it-IT" sz="1000" b="1" i="0" u="none" strike="noStrike" kern="120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Italy</a:t>
              </a: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Pasta di grano italiano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Pelati/passata di pomodoro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Riso di origine nazionale</a:t>
              </a:r>
              <a:endParaRPr lang="it-IT" sz="100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0" name="Picture 8" descr="Legge Made in Italy, cos'è e cosa prevede - ITS Agroalimentare">
              <a:extLst>
                <a:ext uri="{FF2B5EF4-FFF2-40B4-BE49-F238E27FC236}">
                  <a16:creationId xmlns:a16="http://schemas.microsoft.com/office/drawing/2014/main" id="{380442AB-AD27-FE04-C5BD-23D4242F46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40" r="22222"/>
            <a:stretch/>
          </p:blipFill>
          <p:spPr bwMode="auto">
            <a:xfrm>
              <a:off x="8598285" y="3620675"/>
              <a:ext cx="410509" cy="408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ttangolo con angoli arrotondati 10">
              <a:extLst>
                <a:ext uri="{FF2B5EF4-FFF2-40B4-BE49-F238E27FC236}">
                  <a16:creationId xmlns:a16="http://schemas.microsoft.com/office/drawing/2014/main" id="{ED63FBCC-71AF-C9C2-321B-6F5202097D41}"/>
                </a:ext>
              </a:extLst>
            </p:cNvPr>
            <p:cNvSpPr/>
            <p:nvPr/>
          </p:nvSpPr>
          <p:spPr>
            <a:xfrm>
              <a:off x="6948264" y="4869160"/>
              <a:ext cx="2105156" cy="576064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Senza Zuccheri Aggiunti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Succo di frutta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2" name="Picture 10" descr="Biscotto Zero Zucchero Integrale Cavanna – Biscotti Cavanna">
              <a:extLst>
                <a:ext uri="{FF2B5EF4-FFF2-40B4-BE49-F238E27FC236}">
                  <a16:creationId xmlns:a16="http://schemas.microsoft.com/office/drawing/2014/main" id="{76B36BBE-9ED5-E483-C6DA-808227E999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285" y="4769287"/>
              <a:ext cx="407279" cy="407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209430C2-E90F-4FE4-2D02-77208A93E8E7}"/>
                </a:ext>
              </a:extLst>
            </p:cNvPr>
            <p:cNvSpPr/>
            <p:nvPr/>
          </p:nvSpPr>
          <p:spPr>
            <a:xfrm>
              <a:off x="6931340" y="5589240"/>
              <a:ext cx="2105156" cy="720080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da Pesca </a:t>
              </a:r>
              <a:b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</a:b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Sostenibile e certificata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MSC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Pesce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4" name="Picture 14" descr="Marine Stewardship Council - Wikipedia">
              <a:extLst>
                <a:ext uri="{FF2B5EF4-FFF2-40B4-BE49-F238E27FC236}">
                  <a16:creationId xmlns:a16="http://schemas.microsoft.com/office/drawing/2014/main" id="{28771172-68CF-6BF0-D176-2E1C98CDB9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5517232"/>
              <a:ext cx="428182" cy="57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678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B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831E15-7D70-3A65-DC18-F39FC9721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A430ADC3-BDA2-FAA1-9B12-E9E584271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704126"/>
              </p:ext>
            </p:extLst>
          </p:nvPr>
        </p:nvGraphicFramePr>
        <p:xfrm>
          <a:off x="107504" y="128238"/>
          <a:ext cx="6552726" cy="6325098"/>
        </p:xfrm>
        <a:graphic>
          <a:graphicData uri="http://schemas.openxmlformats.org/drawingml/2006/table">
            <a:tbl>
              <a:tblPr/>
              <a:tblGrid>
                <a:gridCol w="907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7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3252">
                <a:tc gridSpan="3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MENU LATTANTI 9-12 MESI (dieta B)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32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SECONDA SETTIMANA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769941"/>
                  </a:ext>
                </a:extLst>
              </a:tr>
              <a:tr h="307565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Lunedì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78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 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762954"/>
                  </a:ext>
                </a:extLst>
              </a:tr>
              <a:tr h="6151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Passato di verdura con pastina primi mesi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pesce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Carote lessate (in purea o schiacciate)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91429"/>
                  </a:ext>
                </a:extLst>
              </a:tr>
              <a:tr h="15378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517557"/>
                  </a:ext>
                </a:extLst>
              </a:tr>
              <a:tr h="307565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Martedì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78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912221"/>
                  </a:ext>
                </a:extLst>
              </a:tr>
              <a:tr h="6151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Pastina primi mesi all’olio extravergine di oliva e parmigiano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Petto di pollo al vapore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Pomodori in purea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086748"/>
                  </a:ext>
                </a:extLst>
              </a:tr>
              <a:tr h="15378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393246"/>
                  </a:ext>
                </a:extLst>
              </a:tr>
              <a:tr h="307565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Mercoledì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78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451377"/>
                  </a:ext>
                </a:extLst>
              </a:tr>
              <a:tr h="6151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9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Passato di verdura con pastina primi mesi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Carne di vitellone al vapore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Carote (in purea o schiacciate)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320896"/>
                  </a:ext>
                </a:extLst>
              </a:tr>
              <a:tr h="15378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868173"/>
                  </a:ext>
                </a:extLst>
              </a:tr>
              <a:tr h="307565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Giovedì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78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105236"/>
                  </a:ext>
                </a:extLst>
              </a:tr>
              <a:tr h="6151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9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Pastina primi mesi con sugo di pomodoro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Parmigiano reggiano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Zucchine lessate (schiacciate o in purea)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908800"/>
                  </a:ext>
                </a:extLst>
              </a:tr>
              <a:tr h="15378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375943"/>
                  </a:ext>
                </a:extLst>
              </a:tr>
              <a:tr h="307565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Venerdì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78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  <a:endParaRPr kumimoji="0" lang="it-IT" alt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317338"/>
                  </a:ext>
                </a:extLst>
              </a:tr>
              <a:tr h="46134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Pastina primi mesi all’olio extravergine di oliva e parmigiano o pastina primi mesi al pesto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Ricotta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219911"/>
                  </a:ext>
                </a:extLst>
              </a:tr>
              <a:tr h="15378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245237"/>
                  </a:ext>
                </a:extLst>
              </a:tr>
            </a:tbl>
          </a:graphicData>
        </a:graphic>
      </p:graphicFrame>
      <p:grpSp>
        <p:nvGrpSpPr>
          <p:cNvPr id="3" name="Gruppo 2">
            <a:extLst>
              <a:ext uri="{FF2B5EF4-FFF2-40B4-BE49-F238E27FC236}">
                <a16:creationId xmlns:a16="http://schemas.microsoft.com/office/drawing/2014/main" id="{F24369B1-0B69-F14A-78B4-F42C1203EB30}"/>
              </a:ext>
            </a:extLst>
          </p:cNvPr>
          <p:cNvGrpSpPr/>
          <p:nvPr/>
        </p:nvGrpSpPr>
        <p:grpSpPr>
          <a:xfrm>
            <a:off x="6908896" y="305139"/>
            <a:ext cx="2127600" cy="6247722"/>
            <a:chOff x="6924464" y="61598"/>
            <a:chExt cx="2128956" cy="6247722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481EAECD-48FE-62FB-0493-0E23E8EC69F5}"/>
                </a:ext>
              </a:extLst>
            </p:cNvPr>
            <p:cNvGrpSpPr/>
            <p:nvPr/>
          </p:nvGrpSpPr>
          <p:grpSpPr>
            <a:xfrm>
              <a:off x="6931340" y="61598"/>
              <a:ext cx="2105156" cy="1711218"/>
              <a:chOff x="6931340" y="421637"/>
              <a:chExt cx="2105156" cy="1711218"/>
            </a:xfrm>
          </p:grpSpPr>
          <p:sp>
            <p:nvSpPr>
              <p:cNvPr id="15" name="Rettangolo con angoli arrotondati 14">
                <a:extLst>
                  <a:ext uri="{FF2B5EF4-FFF2-40B4-BE49-F238E27FC236}">
                    <a16:creationId xmlns:a16="http://schemas.microsoft.com/office/drawing/2014/main" id="{24783EEF-894B-9110-D2D5-8D8B65C28BD4}"/>
                  </a:ext>
                </a:extLst>
              </p:cNvPr>
              <p:cNvSpPr/>
              <p:nvPr/>
            </p:nvSpPr>
            <p:spPr>
              <a:xfrm>
                <a:off x="6931340" y="557518"/>
                <a:ext cx="2105156" cy="1575337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rtl="0" eaLnBrk="1" fontAlgn="base" latinLnBrk="0" hangingPunct="1">
                  <a:lnSpc>
                    <a:spcPct val="115000"/>
                  </a:lnSpc>
                </a:pPr>
                <a:r>
                  <a:rPr lang="it-IT" sz="1000" b="1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Alimenti Biologici 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Omogeneizzato di frutta, carne, pesce, formaggio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Yogurt alla banana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Olio extravergine di oliva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Banana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Latte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Uova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Succo di frutta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16" name="Immagine 15" descr="Immagine che contiene Elementi grafici, verde, Carattere, simbolo&#10;&#10;Descrizione generata automaticamente">
                <a:extLst>
                  <a:ext uri="{FF2B5EF4-FFF2-40B4-BE49-F238E27FC236}">
                    <a16:creationId xmlns:a16="http://schemas.microsoft.com/office/drawing/2014/main" id="{6B54CD28-F851-69B1-519E-ED6035CAB8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5804" y="421637"/>
                <a:ext cx="666343" cy="361492"/>
              </a:xfrm>
              <a:prstGeom prst="rect">
                <a:avLst/>
              </a:prstGeom>
            </p:spPr>
          </p:pic>
        </p:grpSp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38D035ED-FD2B-5E23-CA96-A01E20F4CBDB}"/>
                </a:ext>
              </a:extLst>
            </p:cNvPr>
            <p:cNvSpPr/>
            <p:nvPr/>
          </p:nvSpPr>
          <p:spPr>
            <a:xfrm>
              <a:off x="6924464" y="1940386"/>
              <a:ext cx="2105156" cy="1008112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DOP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Basilico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algn="l" rtl="0" eaLnBrk="1" fontAlgn="base" latinLnBrk="0" hangingPunct="1"/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Formaggio asiago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Parmigiano Reggiano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6" name="Picture 4" descr="DOP Logo PNG Vector">
              <a:extLst>
                <a:ext uri="{FF2B5EF4-FFF2-40B4-BE49-F238E27FC236}">
                  <a16:creationId xmlns:a16="http://schemas.microsoft.com/office/drawing/2014/main" id="{1A383C89-BCA7-1160-1E40-565FC68B0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32440" y="1844824"/>
              <a:ext cx="479707" cy="479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id="{6F406C8F-EE91-F726-B966-4602A656E2B9}"/>
                </a:ext>
              </a:extLst>
            </p:cNvPr>
            <p:cNvSpPr/>
            <p:nvPr/>
          </p:nvSpPr>
          <p:spPr>
            <a:xfrm>
              <a:off x="6931340" y="3068960"/>
              <a:ext cx="2105156" cy="504056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Equosolidali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Banana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8" name="Picture 6" descr="Il Marchio Standard Fairtrade: guarda il significato">
              <a:extLst>
                <a:ext uri="{FF2B5EF4-FFF2-40B4-BE49-F238E27FC236}">
                  <a16:creationId xmlns:a16="http://schemas.microsoft.com/office/drawing/2014/main" id="{E3330B56-FCC6-D272-3F13-7ABC4DDC06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2996952"/>
              <a:ext cx="430471" cy="464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9285C698-E30F-276D-95A0-F9362A46E6BC}"/>
                </a:ext>
              </a:extLst>
            </p:cNvPr>
            <p:cNvSpPr/>
            <p:nvPr/>
          </p:nvSpPr>
          <p:spPr>
            <a:xfrm>
              <a:off x="6948264" y="3717032"/>
              <a:ext cx="2105156" cy="1008112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Made in </a:t>
              </a:r>
              <a:r>
                <a:rPr lang="it-IT" sz="1000" b="1" i="0" u="none" strike="noStrike" kern="120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Italy</a:t>
              </a: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Pasta di grano italiano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Pelati/passata di pomodoro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Riso di origine nazionale</a:t>
              </a:r>
              <a:endParaRPr lang="it-IT" sz="100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0" name="Picture 8" descr="Legge Made in Italy, cos'è e cosa prevede - ITS Agroalimentare">
              <a:extLst>
                <a:ext uri="{FF2B5EF4-FFF2-40B4-BE49-F238E27FC236}">
                  <a16:creationId xmlns:a16="http://schemas.microsoft.com/office/drawing/2014/main" id="{2CA12E91-1879-854F-4965-D8153F7090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40" r="22222"/>
            <a:stretch/>
          </p:blipFill>
          <p:spPr bwMode="auto">
            <a:xfrm>
              <a:off x="8598285" y="3620675"/>
              <a:ext cx="410509" cy="408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ttangolo con angoli arrotondati 10">
              <a:extLst>
                <a:ext uri="{FF2B5EF4-FFF2-40B4-BE49-F238E27FC236}">
                  <a16:creationId xmlns:a16="http://schemas.microsoft.com/office/drawing/2014/main" id="{E9DC1208-15D4-7B46-B4A7-BF4748B874ED}"/>
                </a:ext>
              </a:extLst>
            </p:cNvPr>
            <p:cNvSpPr/>
            <p:nvPr/>
          </p:nvSpPr>
          <p:spPr>
            <a:xfrm>
              <a:off x="6948264" y="4869160"/>
              <a:ext cx="2105156" cy="576064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Senza Zuccheri Aggiunti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Succo di frutta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2" name="Picture 10" descr="Biscotto Zero Zucchero Integrale Cavanna – Biscotti Cavanna">
              <a:extLst>
                <a:ext uri="{FF2B5EF4-FFF2-40B4-BE49-F238E27FC236}">
                  <a16:creationId xmlns:a16="http://schemas.microsoft.com/office/drawing/2014/main" id="{63C41A71-2FDC-D1FF-BDE2-1291C0C75C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285" y="4769287"/>
              <a:ext cx="407279" cy="407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4433DBD6-34A2-408B-6CE8-3BE33DDCF8E5}"/>
                </a:ext>
              </a:extLst>
            </p:cNvPr>
            <p:cNvSpPr/>
            <p:nvPr/>
          </p:nvSpPr>
          <p:spPr>
            <a:xfrm>
              <a:off x="6931340" y="5589240"/>
              <a:ext cx="2105156" cy="720080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da Pesca </a:t>
              </a:r>
              <a:b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</a:b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Sostenibile e certificata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MSC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Pesce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4" name="Picture 14" descr="Marine Stewardship Council - Wikipedia">
              <a:extLst>
                <a:ext uri="{FF2B5EF4-FFF2-40B4-BE49-F238E27FC236}">
                  <a16:creationId xmlns:a16="http://schemas.microsoft.com/office/drawing/2014/main" id="{BE33E131-294F-C886-234A-02478AC40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5517232"/>
              <a:ext cx="428182" cy="57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594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B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02AAB5-F117-C025-765A-D6A0F74EE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3251A10E-8344-73FE-5EA3-2A1E996C8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304167"/>
              </p:ext>
            </p:extLst>
          </p:nvPr>
        </p:nvGraphicFramePr>
        <p:xfrm>
          <a:off x="107504" y="62091"/>
          <a:ext cx="6552728" cy="6661394"/>
        </p:xfrm>
        <a:graphic>
          <a:graphicData uri="http://schemas.openxmlformats.org/drawingml/2006/table">
            <a:tbl>
              <a:tblPr/>
              <a:tblGrid>
                <a:gridCol w="815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7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651">
                <a:tc gridSpan="3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MENU LATTANTI 9-12 MESI (dieta B)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74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TERZA SETTIMANA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769941"/>
                  </a:ext>
                </a:extLst>
              </a:tr>
              <a:tr h="263495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Lunedì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2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 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762954"/>
                  </a:ext>
                </a:extLst>
              </a:tr>
              <a:tr h="4924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Crema di lenticchie con pastina primi mesi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Ricotta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91429"/>
                  </a:ext>
                </a:extLst>
              </a:tr>
              <a:tr h="40268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517557"/>
                  </a:ext>
                </a:extLst>
              </a:tr>
              <a:tr h="263495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Martedì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2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912221"/>
                  </a:ext>
                </a:extLst>
              </a:tr>
              <a:tr h="51278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Passato di verdura con pastina primi mesi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Parmigiano reggiano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086748"/>
                  </a:ext>
                </a:extLst>
              </a:tr>
              <a:tr h="1522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393246"/>
                  </a:ext>
                </a:extLst>
              </a:tr>
              <a:tr h="263495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Mercoledì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2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451377"/>
                  </a:ext>
                </a:extLst>
              </a:tr>
              <a:tr h="69559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9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Pastina primi mesi con sugo di pomodoro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Petto di pollo al vapore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Zucchine lessate (in purea o schiacciate)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320896"/>
                  </a:ext>
                </a:extLst>
              </a:tr>
              <a:tr h="2684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868173"/>
                  </a:ext>
                </a:extLst>
              </a:tr>
              <a:tr h="263495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Giovedì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2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105236"/>
                  </a:ext>
                </a:extLst>
              </a:tr>
              <a:tr h="5564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9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Pastina primi mesi al pesto o pastina primi mesi all’olio extravergine di oliva e parmigiano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Carne di vitellone tritata al vapore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Patate in purea o schiacciate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908800"/>
                  </a:ext>
                </a:extLst>
              </a:tr>
              <a:tr h="1522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375943"/>
                  </a:ext>
                </a:extLst>
              </a:tr>
              <a:tr h="263495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Venerdì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2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  <a:endParaRPr kumimoji="0" lang="it-IT" alt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317338"/>
                  </a:ext>
                </a:extLst>
              </a:tr>
              <a:tr h="5564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Crema di zucchine con pastina primi mesi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pesce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219911"/>
                  </a:ext>
                </a:extLst>
              </a:tr>
              <a:tr h="40268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245237"/>
                  </a:ext>
                </a:extLst>
              </a:tr>
            </a:tbl>
          </a:graphicData>
        </a:graphic>
      </p:graphicFrame>
      <p:grpSp>
        <p:nvGrpSpPr>
          <p:cNvPr id="3" name="Gruppo 2">
            <a:extLst>
              <a:ext uri="{FF2B5EF4-FFF2-40B4-BE49-F238E27FC236}">
                <a16:creationId xmlns:a16="http://schemas.microsoft.com/office/drawing/2014/main" id="{43850667-5E21-2E11-3F99-FC4054559AF7}"/>
              </a:ext>
            </a:extLst>
          </p:cNvPr>
          <p:cNvGrpSpPr/>
          <p:nvPr/>
        </p:nvGrpSpPr>
        <p:grpSpPr>
          <a:xfrm>
            <a:off x="6907540" y="305139"/>
            <a:ext cx="2128956" cy="6247722"/>
            <a:chOff x="6924464" y="61598"/>
            <a:chExt cx="2128956" cy="6247722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C0F9C6AA-DC75-305C-AB7D-3DD6376652A6}"/>
                </a:ext>
              </a:extLst>
            </p:cNvPr>
            <p:cNvGrpSpPr/>
            <p:nvPr/>
          </p:nvGrpSpPr>
          <p:grpSpPr>
            <a:xfrm>
              <a:off x="6931340" y="61598"/>
              <a:ext cx="2105156" cy="1711218"/>
              <a:chOff x="6931340" y="421637"/>
              <a:chExt cx="2105156" cy="1711218"/>
            </a:xfrm>
          </p:grpSpPr>
          <p:sp>
            <p:nvSpPr>
              <p:cNvPr id="15" name="Rettangolo con angoli arrotondati 14">
                <a:extLst>
                  <a:ext uri="{FF2B5EF4-FFF2-40B4-BE49-F238E27FC236}">
                    <a16:creationId xmlns:a16="http://schemas.microsoft.com/office/drawing/2014/main" id="{587DB05A-CC89-4576-B97F-DB16D4670586}"/>
                  </a:ext>
                </a:extLst>
              </p:cNvPr>
              <p:cNvSpPr/>
              <p:nvPr/>
            </p:nvSpPr>
            <p:spPr>
              <a:xfrm>
                <a:off x="6931340" y="557518"/>
                <a:ext cx="2105156" cy="1575337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rtl="0" eaLnBrk="1" fontAlgn="base" latinLnBrk="0" hangingPunct="1">
                  <a:lnSpc>
                    <a:spcPct val="115000"/>
                  </a:lnSpc>
                </a:pPr>
                <a:r>
                  <a:rPr lang="it-IT" sz="1000" b="1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Alimenti Biologici 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Omogeneizzato di frutta, carne, pesce, formaggio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Yogurt alla banana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Olio extravergine di oliva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Banana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Latte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Uova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Succo di frutta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16" name="Immagine 15" descr="Immagine che contiene Elementi grafici, verde, Carattere, simbolo&#10;&#10;Descrizione generata automaticamente">
                <a:extLst>
                  <a:ext uri="{FF2B5EF4-FFF2-40B4-BE49-F238E27FC236}">
                    <a16:creationId xmlns:a16="http://schemas.microsoft.com/office/drawing/2014/main" id="{BA27B37C-1538-9389-0AFB-17CF9111A5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5804" y="421637"/>
                <a:ext cx="666343" cy="361492"/>
              </a:xfrm>
              <a:prstGeom prst="rect">
                <a:avLst/>
              </a:prstGeom>
            </p:spPr>
          </p:pic>
        </p:grpSp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CB415C2E-388E-57E4-7DE7-AD99FCC84497}"/>
                </a:ext>
              </a:extLst>
            </p:cNvPr>
            <p:cNvSpPr/>
            <p:nvPr/>
          </p:nvSpPr>
          <p:spPr>
            <a:xfrm>
              <a:off x="6924464" y="1940386"/>
              <a:ext cx="2105156" cy="1008112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DOP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Basilico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algn="l" rtl="0" eaLnBrk="1" fontAlgn="base" latinLnBrk="0" hangingPunct="1"/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Formaggio asiago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Parmigiano Reggiano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6" name="Picture 4" descr="DOP Logo PNG Vector">
              <a:extLst>
                <a:ext uri="{FF2B5EF4-FFF2-40B4-BE49-F238E27FC236}">
                  <a16:creationId xmlns:a16="http://schemas.microsoft.com/office/drawing/2014/main" id="{2237FE02-7BBF-1404-79D5-B14D7AE840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32440" y="1844824"/>
              <a:ext cx="479707" cy="479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id="{DD1FE56E-C345-8176-1506-8DE1A568FFBF}"/>
                </a:ext>
              </a:extLst>
            </p:cNvPr>
            <p:cNvSpPr/>
            <p:nvPr/>
          </p:nvSpPr>
          <p:spPr>
            <a:xfrm>
              <a:off x="6931340" y="3068960"/>
              <a:ext cx="2105156" cy="504056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Equosolidali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Banana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8" name="Picture 6" descr="Il Marchio Standard Fairtrade: guarda il significato">
              <a:extLst>
                <a:ext uri="{FF2B5EF4-FFF2-40B4-BE49-F238E27FC236}">
                  <a16:creationId xmlns:a16="http://schemas.microsoft.com/office/drawing/2014/main" id="{CE0A68BB-5649-BA47-31E3-57A8655D30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2996952"/>
              <a:ext cx="430471" cy="464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864635F1-DAAF-67E0-1660-EC7BB538747E}"/>
                </a:ext>
              </a:extLst>
            </p:cNvPr>
            <p:cNvSpPr/>
            <p:nvPr/>
          </p:nvSpPr>
          <p:spPr>
            <a:xfrm>
              <a:off x="6948264" y="3717032"/>
              <a:ext cx="2105156" cy="1008112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Made in </a:t>
              </a:r>
              <a:r>
                <a:rPr lang="it-IT" sz="1000" b="1" i="0" u="none" strike="noStrike" kern="120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Italy</a:t>
              </a: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Pasta di grano italiano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Pelati/passata di pomodoro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Riso di origine nazionale</a:t>
              </a:r>
              <a:endParaRPr lang="it-IT" sz="100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0" name="Picture 8" descr="Legge Made in Italy, cos'è e cosa prevede - ITS Agroalimentare">
              <a:extLst>
                <a:ext uri="{FF2B5EF4-FFF2-40B4-BE49-F238E27FC236}">
                  <a16:creationId xmlns:a16="http://schemas.microsoft.com/office/drawing/2014/main" id="{26AE811B-F75F-BE3D-5961-56E9DB7ACB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40" r="22222"/>
            <a:stretch/>
          </p:blipFill>
          <p:spPr bwMode="auto">
            <a:xfrm>
              <a:off x="8598285" y="3620675"/>
              <a:ext cx="410509" cy="408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ttangolo con angoli arrotondati 10">
              <a:extLst>
                <a:ext uri="{FF2B5EF4-FFF2-40B4-BE49-F238E27FC236}">
                  <a16:creationId xmlns:a16="http://schemas.microsoft.com/office/drawing/2014/main" id="{FE36AB03-2228-90BD-797B-5A66C53D4CAE}"/>
                </a:ext>
              </a:extLst>
            </p:cNvPr>
            <p:cNvSpPr/>
            <p:nvPr/>
          </p:nvSpPr>
          <p:spPr>
            <a:xfrm>
              <a:off x="6948264" y="4869160"/>
              <a:ext cx="2105156" cy="576064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Senza Zuccheri Aggiunti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Succo di frutta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2" name="Picture 10" descr="Biscotto Zero Zucchero Integrale Cavanna – Biscotti Cavanna">
              <a:extLst>
                <a:ext uri="{FF2B5EF4-FFF2-40B4-BE49-F238E27FC236}">
                  <a16:creationId xmlns:a16="http://schemas.microsoft.com/office/drawing/2014/main" id="{1DFF2C95-2219-9E5D-65ED-CF736330A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285" y="4769287"/>
              <a:ext cx="407279" cy="407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53424CCD-C454-A853-5338-7865C107EA4A}"/>
                </a:ext>
              </a:extLst>
            </p:cNvPr>
            <p:cNvSpPr/>
            <p:nvPr/>
          </p:nvSpPr>
          <p:spPr>
            <a:xfrm>
              <a:off x="6931340" y="5589240"/>
              <a:ext cx="2105156" cy="720080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da Pesca </a:t>
              </a:r>
              <a:b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</a:b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Sostenibile e certificata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MSC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Pesce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4" name="Picture 14" descr="Marine Stewardship Council - Wikipedia">
              <a:extLst>
                <a:ext uri="{FF2B5EF4-FFF2-40B4-BE49-F238E27FC236}">
                  <a16:creationId xmlns:a16="http://schemas.microsoft.com/office/drawing/2014/main" id="{9A016AAA-E532-0752-E655-FC8B39C82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5517232"/>
              <a:ext cx="428182" cy="57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7893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B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489510-6D34-5F0A-4916-4EF776FEB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7FCD4F04-7F9B-F650-FFB5-C952489BE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021898"/>
              </p:ext>
            </p:extLst>
          </p:nvPr>
        </p:nvGraphicFramePr>
        <p:xfrm>
          <a:off x="43705" y="333978"/>
          <a:ext cx="7120583" cy="6002859"/>
        </p:xfrm>
        <a:graphic>
          <a:graphicData uri="http://schemas.openxmlformats.org/drawingml/2006/table">
            <a:tbl>
              <a:tblPr/>
              <a:tblGrid>
                <a:gridCol w="986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7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1626">
                <a:tc gridSpan="3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MENU LATTANTI 9-12 MESI (dieta B)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74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QUARTA SETTIMANA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769941"/>
                  </a:ext>
                </a:extLst>
              </a:tr>
              <a:tr h="161671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Lunedì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6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 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762954"/>
                  </a:ext>
                </a:extLst>
              </a:tr>
              <a:tr h="64668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Pastina primi mesi con sugo di pomodoro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Parmigiano Reggiano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 Pomodori in purea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91429"/>
                  </a:ext>
                </a:extLst>
              </a:tr>
              <a:tr h="1616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517557"/>
                  </a:ext>
                </a:extLst>
              </a:tr>
              <a:tr h="161671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Martedì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6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912221"/>
                  </a:ext>
                </a:extLst>
              </a:tr>
              <a:tr h="64668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Passato di verdura con pastina primi mesi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Carne di vitellone tritata al vapore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Zucchine lessate (in purea o schiacciate)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086748"/>
                  </a:ext>
                </a:extLst>
              </a:tr>
              <a:tr h="1616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393246"/>
                  </a:ext>
                </a:extLst>
              </a:tr>
              <a:tr h="161671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Mercoledì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6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451377"/>
                  </a:ext>
                </a:extLst>
              </a:tr>
              <a:tr h="64668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9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Pastina primi mesi al pesto o pastina primi mesi all’olio extravergine di oliva e parmigiano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pesce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Patate  (in purea)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320896"/>
                  </a:ext>
                </a:extLst>
              </a:tr>
              <a:tr h="1616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868173"/>
                  </a:ext>
                </a:extLst>
              </a:tr>
              <a:tr h="161671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Giovedì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6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105236"/>
                  </a:ext>
                </a:extLst>
              </a:tr>
              <a:tr h="64668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9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Passato di verdura con pastina primi mesi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Fesa di tacchino al vapore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Carote lessate (in purea o schiacciate)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908800"/>
                  </a:ext>
                </a:extLst>
              </a:tr>
              <a:tr h="1616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375943"/>
                  </a:ext>
                </a:extLst>
              </a:tr>
              <a:tr h="161671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Venerdì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6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  <a:endParaRPr kumimoji="0" lang="it-IT" alt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317338"/>
                  </a:ext>
                </a:extLst>
              </a:tr>
              <a:tr h="64668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Pastina primi mesi all’olio extravergine di oliva e Parmigiano Reggiano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Ricotta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Patate (in purea o schiacciate)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219911"/>
                  </a:ext>
                </a:extLst>
              </a:tr>
              <a:tr h="1616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245237"/>
                  </a:ext>
                </a:extLst>
              </a:tr>
            </a:tbl>
          </a:graphicData>
        </a:graphic>
      </p:graphicFrame>
      <p:grpSp>
        <p:nvGrpSpPr>
          <p:cNvPr id="3" name="Gruppo 2">
            <a:extLst>
              <a:ext uri="{FF2B5EF4-FFF2-40B4-BE49-F238E27FC236}">
                <a16:creationId xmlns:a16="http://schemas.microsoft.com/office/drawing/2014/main" id="{18312526-3F11-639F-B0A2-0E3364A20F2B}"/>
              </a:ext>
            </a:extLst>
          </p:cNvPr>
          <p:cNvGrpSpPr/>
          <p:nvPr/>
        </p:nvGrpSpPr>
        <p:grpSpPr>
          <a:xfrm>
            <a:off x="7308304" y="305139"/>
            <a:ext cx="1800200" cy="6247722"/>
            <a:chOff x="6924464" y="61598"/>
            <a:chExt cx="2128956" cy="6247722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3E4D1943-A234-6388-D060-DC47485BE853}"/>
                </a:ext>
              </a:extLst>
            </p:cNvPr>
            <p:cNvGrpSpPr/>
            <p:nvPr/>
          </p:nvGrpSpPr>
          <p:grpSpPr>
            <a:xfrm>
              <a:off x="6931340" y="61598"/>
              <a:ext cx="2105156" cy="1711218"/>
              <a:chOff x="6931340" y="421637"/>
              <a:chExt cx="2105156" cy="1711218"/>
            </a:xfrm>
          </p:grpSpPr>
          <p:sp>
            <p:nvSpPr>
              <p:cNvPr id="15" name="Rettangolo con angoli arrotondati 14">
                <a:extLst>
                  <a:ext uri="{FF2B5EF4-FFF2-40B4-BE49-F238E27FC236}">
                    <a16:creationId xmlns:a16="http://schemas.microsoft.com/office/drawing/2014/main" id="{FF1D5A13-2988-3F60-2D26-4468F1A0B986}"/>
                  </a:ext>
                </a:extLst>
              </p:cNvPr>
              <p:cNvSpPr/>
              <p:nvPr/>
            </p:nvSpPr>
            <p:spPr>
              <a:xfrm>
                <a:off x="6931340" y="557518"/>
                <a:ext cx="2105156" cy="1575337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rtl="0" eaLnBrk="1" fontAlgn="base" latinLnBrk="0" hangingPunct="1">
                  <a:lnSpc>
                    <a:spcPct val="115000"/>
                  </a:lnSpc>
                </a:pPr>
                <a:r>
                  <a:rPr lang="it-IT" sz="1000" b="1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Alimenti Biologici 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Omogeneizzato di frutta, carne, pesce, formaggio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Yogurt alla banana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Olio extravergine di oliva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Banana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Latte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Uova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Succo di frutta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16" name="Immagine 15" descr="Immagine che contiene Elementi grafici, verde, Carattere, simbolo&#10;&#10;Descrizione generata automaticamente">
                <a:extLst>
                  <a:ext uri="{FF2B5EF4-FFF2-40B4-BE49-F238E27FC236}">
                    <a16:creationId xmlns:a16="http://schemas.microsoft.com/office/drawing/2014/main" id="{1D1BB46B-F9EF-046D-2A6E-F64B8AA537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5804" y="421637"/>
                <a:ext cx="666343" cy="361492"/>
              </a:xfrm>
              <a:prstGeom prst="rect">
                <a:avLst/>
              </a:prstGeom>
            </p:spPr>
          </p:pic>
        </p:grpSp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A971F33E-76E6-E807-D457-9BF54502791D}"/>
                </a:ext>
              </a:extLst>
            </p:cNvPr>
            <p:cNvSpPr/>
            <p:nvPr/>
          </p:nvSpPr>
          <p:spPr>
            <a:xfrm>
              <a:off x="6924464" y="1940386"/>
              <a:ext cx="2105156" cy="1008112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DOP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Basilico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algn="l" rtl="0" eaLnBrk="1" fontAlgn="base" latinLnBrk="0" hangingPunct="1"/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Formaggio asiago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Parmigiano Reggiano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6" name="Picture 4" descr="DOP Logo PNG Vector">
              <a:extLst>
                <a:ext uri="{FF2B5EF4-FFF2-40B4-BE49-F238E27FC236}">
                  <a16:creationId xmlns:a16="http://schemas.microsoft.com/office/drawing/2014/main" id="{51A5D734-C18C-6177-4221-7B40E078D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32440" y="1844824"/>
              <a:ext cx="479707" cy="479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id="{D62E8D74-1487-A942-BAB7-D3CA021ADD70}"/>
                </a:ext>
              </a:extLst>
            </p:cNvPr>
            <p:cNvSpPr/>
            <p:nvPr/>
          </p:nvSpPr>
          <p:spPr>
            <a:xfrm>
              <a:off x="6931340" y="3068960"/>
              <a:ext cx="2105156" cy="504056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Equosolidali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Banana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8" name="Picture 6" descr="Il Marchio Standard Fairtrade: guarda il significato">
              <a:extLst>
                <a:ext uri="{FF2B5EF4-FFF2-40B4-BE49-F238E27FC236}">
                  <a16:creationId xmlns:a16="http://schemas.microsoft.com/office/drawing/2014/main" id="{F5FBAB96-EF34-8EED-8DAF-CF5B8A7DB4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2996952"/>
              <a:ext cx="430471" cy="464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40682800-6A8E-00A9-857D-89B9109E4C69}"/>
                </a:ext>
              </a:extLst>
            </p:cNvPr>
            <p:cNvSpPr/>
            <p:nvPr/>
          </p:nvSpPr>
          <p:spPr>
            <a:xfrm>
              <a:off x="6948264" y="3717031"/>
              <a:ext cx="2105156" cy="1052255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Made in </a:t>
              </a:r>
              <a:r>
                <a:rPr lang="it-IT" sz="1000" b="1" i="0" u="none" strike="noStrike" kern="120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Italy</a:t>
              </a: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Pasta di grano italiano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Pelati/passata di pomodoro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Riso di origine nazionale</a:t>
              </a:r>
              <a:endParaRPr lang="it-IT" sz="100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0" name="Picture 8" descr="Legge Made in Italy, cos'è e cosa prevede - ITS Agroalimentare">
              <a:extLst>
                <a:ext uri="{FF2B5EF4-FFF2-40B4-BE49-F238E27FC236}">
                  <a16:creationId xmlns:a16="http://schemas.microsoft.com/office/drawing/2014/main" id="{762FBE05-7A50-30CD-BA25-7D3125EC87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40" r="22222"/>
            <a:stretch/>
          </p:blipFill>
          <p:spPr bwMode="auto">
            <a:xfrm>
              <a:off x="8598285" y="3620675"/>
              <a:ext cx="410509" cy="408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ttangolo con angoli arrotondati 10">
              <a:extLst>
                <a:ext uri="{FF2B5EF4-FFF2-40B4-BE49-F238E27FC236}">
                  <a16:creationId xmlns:a16="http://schemas.microsoft.com/office/drawing/2014/main" id="{CC20CAE5-B77D-8C55-8FE7-E9E0F1C1EEFE}"/>
                </a:ext>
              </a:extLst>
            </p:cNvPr>
            <p:cNvSpPr/>
            <p:nvPr/>
          </p:nvSpPr>
          <p:spPr>
            <a:xfrm>
              <a:off x="6948264" y="4869160"/>
              <a:ext cx="2105156" cy="576064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Senza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Zuccheri Aggiunti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Succo di frutta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2" name="Picture 10" descr="Biscotto Zero Zucchero Integrale Cavanna – Biscotti Cavanna">
              <a:extLst>
                <a:ext uri="{FF2B5EF4-FFF2-40B4-BE49-F238E27FC236}">
                  <a16:creationId xmlns:a16="http://schemas.microsoft.com/office/drawing/2014/main" id="{988F7D2C-1420-9B5A-4D37-8FE908C05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286" y="4769635"/>
              <a:ext cx="407278" cy="407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E9295D20-EC2F-1E38-3FA7-D399D5B5B337}"/>
                </a:ext>
              </a:extLst>
            </p:cNvPr>
            <p:cNvSpPr/>
            <p:nvPr/>
          </p:nvSpPr>
          <p:spPr>
            <a:xfrm>
              <a:off x="6931340" y="5589240"/>
              <a:ext cx="2105156" cy="720080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da Pesca </a:t>
              </a:r>
              <a:b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</a:b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Sostenibile e certificata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MSC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Pesce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4" name="Picture 14" descr="Marine Stewardship Council - Wikipedia">
              <a:extLst>
                <a:ext uri="{FF2B5EF4-FFF2-40B4-BE49-F238E27FC236}">
                  <a16:creationId xmlns:a16="http://schemas.microsoft.com/office/drawing/2014/main" id="{7AC431A2-A465-7980-0444-686EFAFE4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5517232"/>
              <a:ext cx="428182" cy="57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5183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F4A5BC-473A-437B-A08C-FEE2707AD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0601" y="386662"/>
            <a:ext cx="7182798" cy="6084676"/>
          </a:xfrm>
          <a:ln w="12700"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1100" b="1" dirty="0">
                <a:solidFill>
                  <a:srgbClr val="000000"/>
                </a:solidFill>
                <a:latin typeface="Bahnschrift" panose="020B0502040204020203" pitchFamily="34" charset="0"/>
              </a:rPr>
              <a:t>NOTE: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100" dirty="0">
                <a:solidFill>
                  <a:srgbClr val="000000"/>
                </a:solidFill>
                <a:latin typeface="Bahnschrift" panose="020B0502040204020203" pitchFamily="34" charset="0"/>
              </a:rPr>
              <a:t>I contorni potrebbero subire delle variazioni a seconda della stagionalità.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it-IT" sz="1200" b="1" dirty="0">
              <a:solidFill>
                <a:srgbClr val="00000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200" b="1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Dieta B</a:t>
            </a:r>
          </a:p>
          <a:p>
            <a:r>
              <a:rPr lang="it-IT" sz="1100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Lo spuntino del mattino per i bimbi del nido, sarà servito circa alle ore 10 con frutta fresca frullata o schiacciata.</a:t>
            </a:r>
          </a:p>
          <a:p>
            <a:r>
              <a:rPr lang="it-IT" sz="1100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Per la preparazione del passato di verdura o brodo vegetale utilizzare :  patate, zucchine, carote, lattuga, bietole . </a:t>
            </a:r>
          </a:p>
          <a:p>
            <a:r>
              <a:rPr lang="it-IT" sz="1100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Per i secondi piatti, prevedere la frullatura o tritatura su indicazioni della famiglia e degli educatori.</a:t>
            </a:r>
          </a:p>
          <a:p>
            <a:r>
              <a:rPr lang="it-IT" sz="1100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I contorni proposti vengono lessati, schiacciati o preparati in purea, a seconda delle esigenze dei piccoli utenti, e conditi con olio EVO.</a:t>
            </a:r>
          </a:p>
          <a:p>
            <a:r>
              <a:rPr lang="it-IT" sz="1100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La dieta viene gradualmente adeguata ai menu proposti, salvo diverse prescrizioni pediatriche. </a:t>
            </a:r>
          </a:p>
          <a:p>
            <a:endParaRPr lang="it-IT" sz="1100" dirty="0">
              <a:solidFill>
                <a:srgbClr val="00000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100" b="1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Menu di emergenza</a:t>
            </a:r>
          </a:p>
          <a:p>
            <a:r>
              <a:rPr lang="it-IT" sz="1100" b="1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Colazione: </a:t>
            </a:r>
            <a:r>
              <a:rPr lang="it-IT" sz="1100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Tisana granulare con biscotto granulato</a:t>
            </a:r>
          </a:p>
          <a:p>
            <a:r>
              <a:rPr lang="it-IT" sz="1100" b="1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Pranzo</a:t>
            </a:r>
            <a:r>
              <a:rPr lang="it-IT" sz="1100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: Omogeneizzato di carne, omogeneizzato di verdura, omogeneizzato di frutta</a:t>
            </a:r>
          </a:p>
          <a:p>
            <a:r>
              <a:rPr lang="it-IT" sz="1100" b="1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Merenda</a:t>
            </a:r>
            <a:r>
              <a:rPr lang="it-IT" sz="1100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: Omogeneizzato di frutta e biscotto prima infanzia</a:t>
            </a:r>
          </a:p>
          <a:p>
            <a:r>
              <a:rPr lang="it-IT" sz="1100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Acqua minerale naturale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it-IT" sz="1100" dirty="0">
              <a:solidFill>
                <a:srgbClr val="00000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396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2022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2013 - Tema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8026</TotalTime>
  <Words>3728</Words>
  <Application>Microsoft Office PowerPoint</Application>
  <PresentationFormat>Presentazione su schermo (4:3)</PresentationFormat>
  <Paragraphs>960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4" baseType="lpstr">
      <vt:lpstr>Arial</vt:lpstr>
      <vt:lpstr>Bahnschrift</vt:lpstr>
      <vt:lpstr>Bahnschrift Light</vt:lpstr>
      <vt:lpstr>Bahnschrift SemiLight</vt:lpstr>
      <vt:lpstr>Calibri</vt:lpstr>
      <vt:lpstr>Calibri Light</vt:lpstr>
      <vt:lpstr>Candara</vt:lpstr>
      <vt:lpstr>Constantia</vt:lpstr>
      <vt:lpstr>Office 2013 - Tema 2022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scuola primaria</dc:title>
  <dc:creator>B423810</dc:creator>
  <cp:lastModifiedBy>Cian Cristina</cp:lastModifiedBy>
  <cp:revision>651</cp:revision>
  <cp:lastPrinted>2024-11-12T12:15:13Z</cp:lastPrinted>
  <dcterms:created xsi:type="dcterms:W3CDTF">2017-10-03T15:28:38Z</dcterms:created>
  <dcterms:modified xsi:type="dcterms:W3CDTF">2026-06-05T08:02:05Z</dcterms:modified>
</cp:coreProperties>
</file>