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4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1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2.xml" ContentType="application/vnd.openxmlformats-officedocument.themeOverride+xml"/>
  <Override PartName="/ppt/notesSlides/notesSlide25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3.xml" ContentType="application/vnd.openxmlformats-officedocument.themeOverr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heme/themeOverride4.xml" ContentType="application/vnd.openxmlformats-officedocument.themeOverr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2911" r:id="rId2"/>
    <p:sldId id="2960" r:id="rId3"/>
    <p:sldId id="2999" r:id="rId4"/>
    <p:sldId id="2945" r:id="rId5"/>
    <p:sldId id="2964" r:id="rId6"/>
    <p:sldId id="2934" r:id="rId7"/>
    <p:sldId id="2878" r:id="rId8"/>
    <p:sldId id="276" r:id="rId9"/>
    <p:sldId id="2965" r:id="rId10"/>
    <p:sldId id="2968" r:id="rId11"/>
    <p:sldId id="2937" r:id="rId12"/>
    <p:sldId id="3000" r:id="rId13"/>
    <p:sldId id="3001" r:id="rId14"/>
    <p:sldId id="2958" r:id="rId15"/>
    <p:sldId id="2951" r:id="rId16"/>
    <p:sldId id="2946" r:id="rId17"/>
    <p:sldId id="2947" r:id="rId18"/>
    <p:sldId id="3003" r:id="rId19"/>
    <p:sldId id="2948" r:id="rId20"/>
    <p:sldId id="2977" r:id="rId21"/>
    <p:sldId id="2950" r:id="rId22"/>
    <p:sldId id="2973" r:id="rId23"/>
    <p:sldId id="270" r:id="rId24"/>
    <p:sldId id="2975" r:id="rId25"/>
    <p:sldId id="2972" r:id="rId26"/>
    <p:sldId id="2996" r:id="rId27"/>
    <p:sldId id="2981" r:id="rId28"/>
    <p:sldId id="2988" r:id="rId29"/>
    <p:sldId id="2957" r:id="rId30"/>
    <p:sldId id="2989" r:id="rId31"/>
    <p:sldId id="2990" r:id="rId32"/>
    <p:sldId id="2991" r:id="rId33"/>
    <p:sldId id="2992" r:id="rId34"/>
    <p:sldId id="267" r:id="rId35"/>
    <p:sldId id="2993" r:id="rId36"/>
    <p:sldId id="2961" r:id="rId37"/>
    <p:sldId id="2962" r:id="rId38"/>
    <p:sldId id="2963" r:id="rId39"/>
    <p:sldId id="2986" r:id="rId40"/>
    <p:sldId id="262" r:id="rId41"/>
    <p:sldId id="258" r:id="rId42"/>
    <p:sldId id="260" r:id="rId43"/>
    <p:sldId id="261" r:id="rId44"/>
    <p:sldId id="263" r:id="rId45"/>
    <p:sldId id="2987" r:id="rId46"/>
    <p:sldId id="2985" r:id="rId47"/>
    <p:sldId id="2984" r:id="rId48"/>
    <p:sldId id="3002" r:id="rId49"/>
    <p:sldId id="2998" r:id="rId50"/>
    <p:sldId id="2922" r:id="rId51"/>
    <p:sldId id="2876" r:id="rId52"/>
    <p:sldId id="2875" r:id="rId53"/>
    <p:sldId id="2877" r:id="rId54"/>
    <p:sldId id="2971" r:id="rId55"/>
    <p:sldId id="2879" r:id="rId56"/>
    <p:sldId id="2880" r:id="rId57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zione predefinita" id="{C76E9121-8E0F-4632-A65A-9925771D5646}">
          <p14:sldIdLst>
            <p14:sldId id="2911"/>
            <p14:sldId id="2960"/>
            <p14:sldId id="2999"/>
            <p14:sldId id="2945"/>
            <p14:sldId id="2964"/>
            <p14:sldId id="2934"/>
            <p14:sldId id="2878"/>
            <p14:sldId id="276"/>
            <p14:sldId id="2965"/>
            <p14:sldId id="2968"/>
            <p14:sldId id="2937"/>
            <p14:sldId id="3000"/>
            <p14:sldId id="3001"/>
            <p14:sldId id="2958"/>
            <p14:sldId id="2951"/>
            <p14:sldId id="2946"/>
            <p14:sldId id="2947"/>
            <p14:sldId id="3003"/>
            <p14:sldId id="2948"/>
            <p14:sldId id="2977"/>
            <p14:sldId id="2950"/>
            <p14:sldId id="2973"/>
            <p14:sldId id="270"/>
            <p14:sldId id="2975"/>
            <p14:sldId id="2972"/>
            <p14:sldId id="2996"/>
            <p14:sldId id="2981"/>
            <p14:sldId id="2988"/>
            <p14:sldId id="2957"/>
            <p14:sldId id="2989"/>
            <p14:sldId id="2990"/>
            <p14:sldId id="2991"/>
            <p14:sldId id="2992"/>
            <p14:sldId id="267"/>
            <p14:sldId id="2993"/>
            <p14:sldId id="2961"/>
            <p14:sldId id="2962"/>
            <p14:sldId id="2963"/>
            <p14:sldId id="2986"/>
            <p14:sldId id="262"/>
            <p14:sldId id="258"/>
            <p14:sldId id="260"/>
            <p14:sldId id="261"/>
            <p14:sldId id="263"/>
            <p14:sldId id="2987"/>
            <p14:sldId id="2985"/>
            <p14:sldId id="2984"/>
            <p14:sldId id="3002"/>
            <p14:sldId id="2998"/>
            <p14:sldId id="2922"/>
          </p14:sldIdLst>
        </p14:section>
        <p14:section name="appendice" id="{F0FFF3F2-D517-4981-B9C4-B9AB054A8129}">
          <p14:sldIdLst>
            <p14:sldId id="2876"/>
            <p14:sldId id="2875"/>
            <p14:sldId id="2877"/>
            <p14:sldId id="2971"/>
            <p14:sldId id="2879"/>
            <p14:sldId id="28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1CC4B5F-4445-266E-2298-DD36C1F28EA4}" name="Luca Meola" initials="LM" userId="S::10999433@polimi.it::e7db01ac-7fae-4bb3-a875-9af38cbb2c1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EAF7"/>
    <a:srgbClr val="C00000"/>
    <a:srgbClr val="41C36B"/>
    <a:srgbClr val="517E4D"/>
    <a:srgbClr val="9BCFAF"/>
    <a:srgbClr val="FFA8B0"/>
    <a:srgbClr val="ECF296"/>
    <a:srgbClr val="7FFFA5"/>
    <a:srgbClr val="93C792"/>
    <a:srgbClr val="163E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8/10/relationships/authors" Target="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mi365-my.sharepoint.com/personal/10628716_polimi_it/Documents/Desktop/Dottorato/Genova/Genova%20-%20Val%20Bisagno%20-%201/DatiForniti/DatiForniti/MacroModello_Matrici/Visum/BRT-Skymetro-Funivia/Cruscotto%20Confronto%20Scenari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mi365-my.sharepoint.com/personal/10628716_polimi_it/Documents/Desktop/Dottorato/Genova/Genova%20-%20Val%20Bisagno%20-%201/DatiForniti/DatiForniti/MacroModello_Matrici/Visum/BRT-Skymetro-Funivia/Cruscotto%20Confronto%20Scenari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package" Target="../embeddings/Microsoft_Excel_Worksheet1.xlsx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5.xml"/><Relationship Id="rId1" Type="http://schemas.microsoft.com/office/2011/relationships/chartStyle" Target="style5.xml"/><Relationship Id="rId4" Type="http://schemas.openxmlformats.org/officeDocument/2006/relationships/package" Target="../embeddings/Microsoft_Excel_Worksheet2.xlsx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6.xml"/><Relationship Id="rId1" Type="http://schemas.microsoft.com/office/2011/relationships/chartStyle" Target="style6.xml"/><Relationship Id="rId4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it-IT" sz="2400" b="1" dirty="0">
                <a:solidFill>
                  <a:schemeClr val="tx2"/>
                </a:solidFill>
              </a:rPr>
              <a:t>Quota Modale del trasporto pubblico</a:t>
            </a:r>
            <a:br>
              <a:rPr lang="it-IT" sz="2400" b="1" dirty="0">
                <a:solidFill>
                  <a:schemeClr val="tx2"/>
                </a:solidFill>
              </a:rPr>
            </a:br>
            <a:r>
              <a:rPr lang="it-IT" sz="2400" b="1" baseline="0" dirty="0">
                <a:solidFill>
                  <a:schemeClr val="tx2"/>
                </a:solidFill>
              </a:rPr>
              <a:t> in</a:t>
            </a:r>
            <a:r>
              <a:rPr lang="it-IT" sz="2400" b="1" dirty="0">
                <a:solidFill>
                  <a:schemeClr val="tx2"/>
                </a:solidFill>
              </a:rPr>
              <a:t> Val Bisagno</a:t>
            </a:r>
          </a:p>
        </c:rich>
      </c:tx>
      <c:layout>
        <c:manualLayout>
          <c:xMode val="edge"/>
          <c:yMode val="edge"/>
          <c:x val="0.25339579142766117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it-IT"/>
        </a:p>
      </c:txPr>
    </c:title>
    <c:autoTitleDeleted val="0"/>
    <c:plotArea>
      <c:layout>
        <c:manualLayout>
          <c:layoutTarget val="inner"/>
          <c:xMode val="edge"/>
          <c:yMode val="edge"/>
          <c:x val="0.10593465734002928"/>
          <c:y val="0.15428389184192282"/>
          <c:w val="0.89406534265997073"/>
          <c:h val="0.73330067021030743"/>
        </c:manualLayout>
      </c:layout>
      <c:lineChart>
        <c:grouping val="standard"/>
        <c:varyColors val="0"/>
        <c:ser>
          <c:idx val="0"/>
          <c:order val="0"/>
          <c:tx>
            <c:strRef>
              <c:f>Generazione!$AD$25</c:f>
              <c:strCache>
                <c:ptCount val="1"/>
                <c:pt idx="0">
                  <c:v>Storico</c:v>
                </c:pt>
              </c:strCache>
            </c:strRef>
          </c:tx>
          <c:spPr>
            <a:ln w="38100" cap="rnd">
              <a:solidFill>
                <a:schemeClr val="accent1"/>
              </a:solidFill>
              <a:prstDash val="dash"/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38100">
                <a:solidFill>
                  <a:schemeClr val="accent1"/>
                </a:solidFill>
                <a:prstDash val="dash"/>
              </a:ln>
              <a:effectLst/>
            </c:spPr>
          </c:marker>
          <c:dLbls>
            <c:dLbl>
              <c:idx val="0"/>
              <c:layout>
                <c:manualLayout>
                  <c:x val="-4.0615169819228226E-2"/>
                  <c:y val="-4.47922194476909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B31-47D8-A4E7-BBE8E0D75445}"/>
                </c:ext>
              </c:extLst>
            </c:dLbl>
            <c:dLbl>
              <c:idx val="1"/>
              <c:layout>
                <c:manualLayout>
                  <c:x val="1.3122525641879995E-2"/>
                  <c:y val="1.37822213685201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Generazione!$AD$26:$AD$29</c:f>
              <c:numCache>
                <c:formatCode>0.0%</c:formatCode>
                <c:ptCount val="4"/>
                <c:pt idx="0">
                  <c:v>0.38400000000000001</c:v>
                </c:pt>
                <c:pt idx="1">
                  <c:v>0.37209154342245881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B31-47D8-A4E7-BBE8E0D75445}"/>
            </c:ext>
          </c:extLst>
        </c:ser>
        <c:ser>
          <c:idx val="1"/>
          <c:order val="1"/>
          <c:tx>
            <c:strRef>
              <c:f>Generazione!$AE$25</c:f>
              <c:strCache>
                <c:ptCount val="1"/>
                <c:pt idx="0">
                  <c:v>4 Assi</c:v>
                </c:pt>
              </c:strCache>
            </c:strRef>
          </c:tx>
          <c:spPr>
            <a:ln w="571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57150">
                <a:solidFill>
                  <a:schemeClr val="accent1"/>
                </a:solidFill>
              </a:ln>
              <a:effectLst/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Generazione!$AE$26:$AE$29</c:f>
              <c:numCache>
                <c:formatCode>0.0%</c:formatCode>
                <c:ptCount val="4"/>
                <c:pt idx="1">
                  <c:v>0.37209154342245881</c:v>
                </c:pt>
                <c:pt idx="2">
                  <c:v>0.45996645700222477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B31-47D8-A4E7-BBE8E0D75445}"/>
            </c:ext>
          </c:extLst>
        </c:ser>
        <c:ser>
          <c:idx val="2"/>
          <c:order val="2"/>
          <c:tx>
            <c:strRef>
              <c:f>Generazione!$AF$25</c:f>
              <c:strCache>
                <c:ptCount val="1"/>
                <c:pt idx="0">
                  <c:v>Funivia</c:v>
                </c:pt>
              </c:strCache>
            </c:strRef>
          </c:tx>
          <c:spPr>
            <a:ln w="571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57150">
                <a:solidFill>
                  <a:schemeClr val="accent6"/>
                </a:solidFill>
              </a:ln>
              <a:effectLst/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31-47D8-A4E7-BBE8E0D75445}"/>
                </c:ext>
              </c:extLst>
            </c:dLbl>
            <c:dLbl>
              <c:idx val="2"/>
              <c:layout>
                <c:manualLayout>
                  <c:x val="0"/>
                  <c:y val="-6.0566679980208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Generazione!$AF$26:$AF$29</c:f>
              <c:numCache>
                <c:formatCode>0.0%</c:formatCode>
                <c:ptCount val="4"/>
                <c:pt idx="1">
                  <c:v>0.37209154342245881</c:v>
                </c:pt>
                <c:pt idx="2">
                  <c:v>0.47440197451120425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B31-47D8-A4E7-BBE8E0D75445}"/>
            </c:ext>
          </c:extLst>
        </c:ser>
        <c:dLbls>
          <c:dLblPos val="r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134367520"/>
        <c:axId val="134364640"/>
      </c:lineChart>
      <c:dateAx>
        <c:axId val="134367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accent1">
                <a:shade val="1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134364640"/>
        <c:crosses val="autoZero"/>
        <c:auto val="0"/>
        <c:lblOffset val="100"/>
        <c:baseTimeUnit val="days"/>
        <c:majorUnit val="2"/>
        <c:majorTimeUnit val="days"/>
      </c:dateAx>
      <c:valAx>
        <c:axId val="134364640"/>
        <c:scaling>
          <c:orientation val="minMax"/>
          <c:min val="0.30000000000000004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solidFill>
              <a:schemeClr val="accent1">
                <a:shade val="1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134367520"/>
        <c:crosses val="autoZero"/>
        <c:crossBetween val="between"/>
        <c:majorUnit val="0.1"/>
        <c:minorUnit val="5.2000000000000011E-2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1981726969149488"/>
          <c:y val="0.14933687981360363"/>
          <c:w val="0.29460114910235113"/>
          <c:h val="0.1932101940688698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it-I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it-IT" sz="2400" b="1" dirty="0">
                <a:solidFill>
                  <a:schemeClr val="tx2"/>
                </a:solidFill>
              </a:rPr>
              <a:t>Quota Modale del trasporto pubblico</a:t>
            </a:r>
            <a:br>
              <a:rPr lang="it-IT" sz="2400" b="1" dirty="0">
                <a:solidFill>
                  <a:schemeClr val="tx2"/>
                </a:solidFill>
              </a:rPr>
            </a:br>
            <a:r>
              <a:rPr lang="it-IT" sz="2400" b="1" baseline="0" dirty="0">
                <a:solidFill>
                  <a:schemeClr val="tx2"/>
                </a:solidFill>
              </a:rPr>
              <a:t> in</a:t>
            </a:r>
            <a:r>
              <a:rPr lang="it-IT" sz="2400" b="1" dirty="0">
                <a:solidFill>
                  <a:schemeClr val="tx2"/>
                </a:solidFill>
              </a:rPr>
              <a:t> Val Bisagno</a:t>
            </a:r>
          </a:p>
        </c:rich>
      </c:tx>
      <c:layout>
        <c:manualLayout>
          <c:xMode val="edge"/>
          <c:yMode val="edge"/>
          <c:x val="0.25339579142766117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it-IT"/>
        </a:p>
      </c:txPr>
    </c:title>
    <c:autoTitleDeleted val="0"/>
    <c:plotArea>
      <c:layout>
        <c:manualLayout>
          <c:layoutTarget val="inner"/>
          <c:xMode val="edge"/>
          <c:yMode val="edge"/>
          <c:x val="0.10593465734002928"/>
          <c:y val="0.15428389184192282"/>
          <c:w val="0.89406534265997073"/>
          <c:h val="0.73330067021030743"/>
        </c:manualLayout>
      </c:layout>
      <c:lineChart>
        <c:grouping val="standard"/>
        <c:varyColors val="0"/>
        <c:ser>
          <c:idx val="0"/>
          <c:order val="0"/>
          <c:tx>
            <c:strRef>
              <c:f>Generazione!$AD$25</c:f>
              <c:strCache>
                <c:ptCount val="1"/>
                <c:pt idx="0">
                  <c:v>Storico</c:v>
                </c:pt>
              </c:strCache>
            </c:strRef>
          </c:tx>
          <c:spPr>
            <a:ln w="38100" cap="rnd">
              <a:solidFill>
                <a:schemeClr val="accent1"/>
              </a:solidFill>
              <a:prstDash val="dash"/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38100">
                <a:solidFill>
                  <a:schemeClr val="accent1"/>
                </a:solidFill>
                <a:prstDash val="dash"/>
              </a:ln>
              <a:effectLst/>
            </c:spPr>
          </c:marker>
          <c:dLbls>
            <c:dLbl>
              <c:idx val="0"/>
              <c:layout>
                <c:manualLayout>
                  <c:x val="-4.0615169819228226E-2"/>
                  <c:y val="-4.47922194476909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B31-47D8-A4E7-BBE8E0D75445}"/>
                </c:ext>
              </c:extLst>
            </c:dLbl>
            <c:dLbl>
              <c:idx val="1"/>
              <c:layout>
                <c:manualLayout>
                  <c:x val="1.3122525641879995E-2"/>
                  <c:y val="1.37822213685201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Generazione!$AD$26:$AD$29</c:f>
              <c:numCache>
                <c:formatCode>0.0%</c:formatCode>
                <c:ptCount val="4"/>
                <c:pt idx="0">
                  <c:v>0.38400000000000001</c:v>
                </c:pt>
                <c:pt idx="1">
                  <c:v>0.37209154342245881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B31-47D8-A4E7-BBE8E0D75445}"/>
            </c:ext>
          </c:extLst>
        </c:ser>
        <c:ser>
          <c:idx val="1"/>
          <c:order val="1"/>
          <c:tx>
            <c:strRef>
              <c:f>Generazione!$AE$25</c:f>
              <c:strCache>
                <c:ptCount val="1"/>
                <c:pt idx="0">
                  <c:v>4 Assi</c:v>
                </c:pt>
              </c:strCache>
            </c:strRef>
          </c:tx>
          <c:spPr>
            <a:ln w="571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57150">
                <a:solidFill>
                  <a:schemeClr val="accent1"/>
                </a:solidFill>
              </a:ln>
              <a:effectLst/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Generazione!$AE$26:$AE$29</c:f>
              <c:numCache>
                <c:formatCode>0.0%</c:formatCode>
                <c:ptCount val="4"/>
                <c:pt idx="1">
                  <c:v>0.37209154342245881</c:v>
                </c:pt>
                <c:pt idx="2">
                  <c:v>0.45996645700222477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B31-47D8-A4E7-BBE8E0D75445}"/>
            </c:ext>
          </c:extLst>
        </c:ser>
        <c:ser>
          <c:idx val="2"/>
          <c:order val="2"/>
          <c:tx>
            <c:strRef>
              <c:f>Generazione!$AF$25</c:f>
              <c:strCache>
                <c:ptCount val="1"/>
                <c:pt idx="0">
                  <c:v>Funivia</c:v>
                </c:pt>
              </c:strCache>
            </c:strRef>
          </c:tx>
          <c:spPr>
            <a:ln w="571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bg1"/>
              </a:solidFill>
              <a:ln w="57150">
                <a:solidFill>
                  <a:schemeClr val="accent6"/>
                </a:solidFill>
              </a:ln>
              <a:effectLst/>
            </c:spPr>
          </c:marker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31-47D8-A4E7-BBE8E0D75445}"/>
                </c:ext>
              </c:extLst>
            </c:dLbl>
            <c:dLbl>
              <c:idx val="2"/>
              <c:layout>
                <c:manualLayout>
                  <c:x val="0"/>
                  <c:y val="-6.0566679980208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31-47D8-A4E7-BBE8E0D754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Generazione!$AC$26:$AC$29</c:f>
              <c:numCache>
                <c:formatCode>General</c:formatCode>
                <c:ptCount val="4"/>
                <c:pt idx="0">
                  <c:v>2024</c:v>
                </c:pt>
                <c:pt idx="1">
                  <c:v>2026</c:v>
                </c:pt>
                <c:pt idx="2">
                  <c:v>2031</c:v>
                </c:pt>
                <c:pt idx="3">
                  <c:v>2034</c:v>
                </c:pt>
              </c:numCache>
            </c:numRef>
          </c:cat>
          <c:val>
            <c:numRef>
              <c:f>Generazione!$AF$26:$AF$29</c:f>
              <c:numCache>
                <c:formatCode>0.0%</c:formatCode>
                <c:ptCount val="4"/>
                <c:pt idx="1">
                  <c:v>0.37209154342245881</c:v>
                </c:pt>
                <c:pt idx="2">
                  <c:v>0.47440197451120425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B31-47D8-A4E7-BBE8E0D75445}"/>
            </c:ext>
          </c:extLst>
        </c:ser>
        <c:dLbls>
          <c:dLblPos val="r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134367520"/>
        <c:axId val="134364640"/>
      </c:lineChart>
      <c:dateAx>
        <c:axId val="134367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accent1">
                <a:shade val="1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134364640"/>
        <c:crosses val="autoZero"/>
        <c:auto val="0"/>
        <c:lblOffset val="100"/>
        <c:baseTimeUnit val="days"/>
        <c:majorUnit val="2"/>
        <c:majorTimeUnit val="days"/>
      </c:dateAx>
      <c:valAx>
        <c:axId val="134364640"/>
        <c:scaling>
          <c:orientation val="minMax"/>
          <c:min val="0.30000000000000004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solidFill>
              <a:schemeClr val="accent1">
                <a:shade val="1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134367520"/>
        <c:crosses val="autoZero"/>
        <c:crossBetween val="between"/>
        <c:majorUnit val="0.1"/>
        <c:minorUnit val="5.2000000000000011E-2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1981726969149488"/>
          <c:y val="0.14933687981360363"/>
          <c:w val="0.29460114910235113"/>
          <c:h val="0.1932101940688698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it-IT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0204524388196738E-2"/>
          <c:y val="5.5922491832264096E-2"/>
          <c:w val="0.89855357399176239"/>
          <c:h val="0.91202299745759019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Carico_FVB!$C$1</c:f>
              <c:strCache>
                <c:ptCount val="1"/>
                <c:pt idx="0">
                  <c:v>Saliti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0.10851060790808234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BFC-4584-B3AA-03F85CAD2A3D}"/>
                </c:ext>
              </c:extLst>
            </c:dLbl>
            <c:dLbl>
              <c:idx val="1"/>
              <c:layout>
                <c:manualLayout>
                  <c:x val="1.9310819654582655E-3"/>
                  <c:y val="-3.152531663988483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BFC-4584-B3AA-03F85CAD2A3D}"/>
                </c:ext>
              </c:extLst>
            </c:dLbl>
            <c:dLbl>
              <c:idx val="2"/>
              <c:layout>
                <c:manualLayout>
                  <c:x val="-1.9310819654582655E-3"/>
                  <c:y val="-9.7341520364086359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BFC-4584-B3AA-03F85CAD2A3D}"/>
                </c:ext>
              </c:extLst>
            </c:dLbl>
            <c:dLbl>
              <c:idx val="3"/>
              <c:layout>
                <c:manualLayout>
                  <c:x val="-7.0805520782051585E-17"/>
                  <c:y val="-2.9433493089373822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BFC-4584-B3AA-03F85CAD2A3D}"/>
                </c:ext>
              </c:extLst>
            </c:dLbl>
            <c:dLbl>
              <c:idx val="4"/>
              <c:layout>
                <c:manualLayout>
                  <c:x val="-7.0805520782051585E-17"/>
                  <c:y val="-8.9479369795088734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BFC-4584-B3AA-03F85CAD2A3D}"/>
                </c:ext>
              </c:extLst>
            </c:dLbl>
            <c:dLbl>
              <c:idx val="5"/>
              <c:layout>
                <c:manualLayout>
                  <c:x val="0"/>
                  <c:y val="-4.7891048460812671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BFC-4584-B3AA-03F85CAD2A3D}"/>
                </c:ext>
              </c:extLst>
            </c:dLbl>
            <c:dLbl>
              <c:idx val="6"/>
              <c:layout>
                <c:manualLayout>
                  <c:x val="1.9310819654582655E-3"/>
                  <c:y val="-8.738537730955602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BFC-4584-B3AA-03F85CAD2A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Carico_FVB!$C$2:$C$9</c:f>
              <c:numCache>
                <c:formatCode>\+0;\-0;0</c:formatCode>
                <c:ptCount val="8"/>
                <c:pt idx="0">
                  <c:v>286</c:v>
                </c:pt>
                <c:pt idx="1">
                  <c:v>65</c:v>
                </c:pt>
                <c:pt idx="2">
                  <c:v>359</c:v>
                </c:pt>
                <c:pt idx="3">
                  <c:v>13</c:v>
                </c:pt>
                <c:pt idx="4">
                  <c:v>220</c:v>
                </c:pt>
                <c:pt idx="5">
                  <c:v>144</c:v>
                </c:pt>
                <c:pt idx="6">
                  <c:v>202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BFC-4584-B3AA-03F85CAD2A3D}"/>
            </c:ext>
          </c:extLst>
        </c:ser>
        <c:ser>
          <c:idx val="1"/>
          <c:order val="1"/>
          <c:tx>
            <c:strRef>
              <c:f>Carico_FVB!$D$1</c:f>
              <c:strCache>
                <c:ptCount val="1"/>
                <c:pt idx="0">
                  <c:v>Discesi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BFC-4584-B3AA-03F85CAD2A3D}"/>
                </c:ext>
              </c:extLst>
            </c:dLbl>
            <c:dLbl>
              <c:idx val="1"/>
              <c:layout>
                <c:manualLayout>
                  <c:x val="9.655409827291293E-3"/>
                  <c:y val="-3.5544498186033432E-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BFC-4584-B3AA-03F85CAD2A3D}"/>
                </c:ext>
              </c:extLst>
            </c:dLbl>
            <c:dLbl>
              <c:idx val="2"/>
              <c:layout>
                <c:manualLayout>
                  <c:x val="3.4759475378248778E-2"/>
                  <c:y val="8.0839899062325887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BFC-4584-B3AA-03F85CAD2A3D}"/>
                </c:ext>
              </c:extLst>
            </c:dLbl>
            <c:dLbl>
              <c:idx val="3"/>
              <c:layout>
                <c:manualLayout>
                  <c:x val="3.6690557343707048E-2"/>
                  <c:y val="3.4999300504863682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BFC-4584-B3AA-03F85CAD2A3D}"/>
                </c:ext>
              </c:extLst>
            </c:dLbl>
            <c:dLbl>
              <c:idx val="4"/>
              <c:layout>
                <c:manualLayout>
                  <c:x val="3.4759475378248708E-2"/>
                  <c:y val="2.9782013473082761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BFC-4584-B3AA-03F85CAD2A3D}"/>
                </c:ext>
              </c:extLst>
            </c:dLbl>
            <c:dLbl>
              <c:idx val="5"/>
              <c:layout>
                <c:manualLayout>
                  <c:x val="3.2828393412790514E-2"/>
                  <c:y val="3.8905253296129777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overflow" horzOverflow="overflow" vert="horz" wrap="square" lIns="38100" tIns="19050" rIns="38100" bIns="19050" anchor="b" anchorCtr="0">
                  <a:noAutofit/>
                </a:bodyPr>
                <a:lstStyle/>
                <a:p>
                  <a:pPr algn="ctr">
                    <a:defRPr lang="en-US" sz="1100" b="1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it-IT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3.7076773736798699E-2"/>
                      <c:h val="6.3513343281687187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D-FBFC-4584-B3AA-03F85CAD2A3D}"/>
                </c:ext>
              </c:extLst>
            </c:dLbl>
            <c:dLbl>
              <c:idx val="6"/>
              <c:layout>
                <c:manualLayout>
                  <c:x val="3.6690557343707048E-2"/>
                  <c:y val="2.7113763855350719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BFC-4584-B3AA-03F85CAD2A3D}"/>
                </c:ext>
              </c:extLst>
            </c:dLbl>
            <c:dLbl>
              <c:idx val="7"/>
              <c:layout>
                <c:manualLayout>
                  <c:x val="-1.9310819654582655E-3"/>
                  <c:y val="-0.21038554119049732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BFC-4584-B3AA-03F85CAD2A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b" anchorCtr="0">
                <a:spAutoFit/>
              </a:bodyPr>
              <a:lstStyle/>
              <a:p>
                <a:pPr algn="ctr">
                  <a:defRPr lang="en-US" sz="11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it-IT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Carico_FVB!$D$2:$D$9</c:f>
              <c:numCache>
                <c:formatCode>General</c:formatCode>
                <c:ptCount val="8"/>
                <c:pt idx="0">
                  <c:v>0</c:v>
                </c:pt>
                <c:pt idx="1">
                  <c:v>-16</c:v>
                </c:pt>
                <c:pt idx="2">
                  <c:v>-40</c:v>
                </c:pt>
                <c:pt idx="3">
                  <c:v>-41</c:v>
                </c:pt>
                <c:pt idx="4">
                  <c:v>-11</c:v>
                </c:pt>
                <c:pt idx="5">
                  <c:v>-72</c:v>
                </c:pt>
                <c:pt idx="6">
                  <c:v>-81</c:v>
                </c:pt>
                <c:pt idx="7">
                  <c:v>-1028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FBFC-4584-B3AA-03F85CAD2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100"/>
        <c:axId val="385349600"/>
        <c:axId val="385346720"/>
      </c:barChart>
      <c:catAx>
        <c:axId val="385349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0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effectLst>
                  <a:glow rad="254000">
                    <a:schemeClr val="bg1"/>
                  </a:glow>
                </a:effectLst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6720"/>
        <c:crosses val="autoZero"/>
        <c:auto val="1"/>
        <c:lblAlgn val="ctr"/>
        <c:lblOffset val="100"/>
        <c:noMultiLvlLbl val="0"/>
      </c:catAx>
      <c:valAx>
        <c:axId val="385346720"/>
        <c:scaling>
          <c:orientation val="minMax"/>
          <c:max val="1500"/>
          <c:min val="-15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\+0;\-0;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9600"/>
        <c:crosses val="autoZero"/>
        <c:crossBetween val="between"/>
        <c:majorUnit val="500"/>
        <c:minorUnit val="10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8248420466184474"/>
          <c:y val="7.7793831761930596E-2"/>
          <c:w val="0.1536458523400456"/>
          <c:h val="0.1864341161028811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4528032629268094E-2"/>
          <c:y val="0.2103708642218689"/>
          <c:w val="0.88379051401495645"/>
          <c:h val="0.53316558479987175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Carico_FVB!$F$22</c:f>
              <c:strCache>
                <c:ptCount val="1"/>
                <c:pt idx="0">
                  <c:v>Domanda indotta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invertIfNegative val="0"/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Carico_FVB!$F$23:$F$30</c:f>
              <c:numCache>
                <c:formatCode>General</c:formatCode>
                <c:ptCount val="8"/>
                <c:pt idx="0">
                  <c:v>0</c:v>
                </c:pt>
                <c:pt idx="1">
                  <c:v>306</c:v>
                </c:pt>
                <c:pt idx="2">
                  <c:v>377</c:v>
                </c:pt>
                <c:pt idx="3">
                  <c:v>681</c:v>
                </c:pt>
                <c:pt idx="4">
                  <c:v>657</c:v>
                </c:pt>
                <c:pt idx="5">
                  <c:v>874</c:v>
                </c:pt>
                <c:pt idx="6">
                  <c:v>950</c:v>
                </c:pt>
                <c:pt idx="7">
                  <c:v>1073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CD-4AF8-B791-8055DC055688}"/>
            </c:ext>
          </c:extLst>
        </c:ser>
        <c:ser>
          <c:idx val="2"/>
          <c:order val="1"/>
          <c:tx>
            <c:strRef>
              <c:f>Carico_FVB!$E$1</c:f>
              <c:strCache>
                <c:ptCount val="1"/>
                <c:pt idx="0">
                  <c:v>Flussi</c:v>
                </c:pt>
              </c:strCache>
            </c:strRef>
          </c:tx>
          <c:spPr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Carico_FVB!$E$2:$E$9</c:f>
              <c:numCache>
                <c:formatCode>General</c:formatCode>
                <c:ptCount val="8"/>
                <c:pt idx="0">
                  <c:v>0</c:v>
                </c:pt>
                <c:pt idx="1">
                  <c:v>286</c:v>
                </c:pt>
                <c:pt idx="2">
                  <c:v>337</c:v>
                </c:pt>
                <c:pt idx="3">
                  <c:v>641</c:v>
                </c:pt>
                <c:pt idx="4">
                  <c:v>617</c:v>
                </c:pt>
                <c:pt idx="5">
                  <c:v>824</c:v>
                </c:pt>
                <c:pt idx="6">
                  <c:v>890</c:v>
                </c:pt>
                <c:pt idx="7">
                  <c:v>1013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CD-4AF8-B791-8055DC0556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100"/>
        <c:axId val="385349600"/>
        <c:axId val="385346720"/>
      </c:barChart>
      <c:catAx>
        <c:axId val="385349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b" anchorCtr="0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effectLst>
                  <a:glow rad="254000">
                    <a:schemeClr val="bg1"/>
                  </a:glow>
                </a:effectLst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6720"/>
        <c:crosses val="autoZero"/>
        <c:auto val="0"/>
        <c:lblAlgn val="ctr"/>
        <c:lblOffset val="100"/>
        <c:noMultiLvlLbl val="0"/>
      </c:catAx>
      <c:valAx>
        <c:axId val="385346720"/>
        <c:scaling>
          <c:orientation val="minMax"/>
          <c:max val="15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9600"/>
        <c:crosses val="autoZero"/>
        <c:crossBetween val="between"/>
        <c:majorUnit val="500"/>
        <c:minorUnit val="10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75961092879059045"/>
          <c:y val="3.6919828157095901E-2"/>
          <c:w val="0.24022833210930988"/>
          <c:h val="0.21713715930597666"/>
        </c:manualLayout>
      </c:layout>
      <c:overlay val="0"/>
      <c:spPr>
        <a:solidFill>
          <a:sysClr val="window" lastClr="FFFFFF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4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6604469424832285E-2"/>
          <c:y val="0.2972687413440358"/>
          <c:w val="0.91027847014826668"/>
          <c:h val="0.60491623757357127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Carico_FVB!$J$65</c:f>
              <c:strCache>
                <c:ptCount val="1"/>
                <c:pt idx="0">
                  <c:v>secondi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Carico_FVB!$K$63:$Q$63</c:f>
              <c:strCache>
                <c:ptCount val="7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</c:strCache>
            </c:strRef>
          </c:cat>
          <c:val>
            <c:numRef>
              <c:f>Carico_FVB!$K$65:$Q$65</c:f>
              <c:numCache>
                <c:formatCode>0</c:formatCode>
                <c:ptCount val="7"/>
                <c:pt idx="0">
                  <c:v>15</c:v>
                </c:pt>
                <c:pt idx="1">
                  <c:v>15.180360721442886</c:v>
                </c:pt>
                <c:pt idx="2">
                  <c:v>21.051227321237992</c:v>
                </c:pt>
                <c:pt idx="3">
                  <c:v>19.936708860759495</c:v>
                </c:pt>
                <c:pt idx="4">
                  <c:v>37.359550561797747</c:v>
                </c:pt>
                <c:pt idx="5">
                  <c:v>48.796423658872079</c:v>
                </c:pt>
                <c:pt idx="6">
                  <c:v>76.260504201680689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5F-46F6-9C4D-410C7F4EFA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22294112"/>
        <c:axId val="322296512"/>
      </c:barChart>
      <c:catAx>
        <c:axId val="32229411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322296512"/>
        <c:crosses val="autoZero"/>
        <c:auto val="1"/>
        <c:lblAlgn val="ctr"/>
        <c:lblOffset val="100"/>
        <c:noMultiLvlLbl val="0"/>
      </c:catAx>
      <c:valAx>
        <c:axId val="3222965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r"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322294112"/>
        <c:crosses val="autoZero"/>
        <c:crossBetween val="between"/>
        <c:majorUnit val="3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050"/>
      </a:pPr>
      <a:endParaRPr lang="it-IT"/>
    </a:p>
  </c:txPr>
  <c:externalData r:id="rId4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4528032629268094E-2"/>
          <c:y val="0.2103708642218689"/>
          <c:w val="0.88379051401495645"/>
          <c:h val="0.53316558479987175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Carico_FVB!$F$22</c:f>
              <c:strCache>
                <c:ptCount val="1"/>
                <c:pt idx="0">
                  <c:v>Domanda indotta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invertIfNegative val="0"/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Carico_FVB!$F$23:$F$30</c:f>
              <c:numCache>
                <c:formatCode>General</c:formatCode>
                <c:ptCount val="8"/>
                <c:pt idx="0">
                  <c:v>0</c:v>
                </c:pt>
                <c:pt idx="1">
                  <c:v>306</c:v>
                </c:pt>
                <c:pt idx="2">
                  <c:v>377</c:v>
                </c:pt>
                <c:pt idx="3">
                  <c:v>681</c:v>
                </c:pt>
                <c:pt idx="4">
                  <c:v>657</c:v>
                </c:pt>
                <c:pt idx="5">
                  <c:v>874</c:v>
                </c:pt>
                <c:pt idx="6">
                  <c:v>950</c:v>
                </c:pt>
                <c:pt idx="7">
                  <c:v>1073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D9-428C-A0B0-CA89A151556B}"/>
            </c:ext>
          </c:extLst>
        </c:ser>
        <c:ser>
          <c:idx val="2"/>
          <c:order val="1"/>
          <c:tx>
            <c:strRef>
              <c:f>Carico_FVB!$E$1</c:f>
              <c:strCache>
                <c:ptCount val="1"/>
                <c:pt idx="0">
                  <c:v>Flussi</c:v>
                </c:pt>
              </c:strCache>
            </c:strRef>
          </c:tx>
          <c:spPr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cat>
            <c:strRef>
              <c:f>Carico_FVB!$B$2:$B$9</c:f>
              <c:strCache>
                <c:ptCount val="8"/>
                <c:pt idx="0">
                  <c:v>MOLASSANA</c:v>
                </c:pt>
                <c:pt idx="1">
                  <c:v>SCIORBA</c:v>
                </c:pt>
                <c:pt idx="2">
                  <c:v>GUGLIELMETTI</c:v>
                </c:pt>
                <c:pt idx="3">
                  <c:v>STAGLIENO</c:v>
                </c:pt>
                <c:pt idx="4">
                  <c:v>BOBBIO</c:v>
                </c:pt>
                <c:pt idx="5">
                  <c:v>MARASSI</c:v>
                </c:pt>
                <c:pt idx="6">
                  <c:v>SARDEGNA</c:v>
                </c:pt>
                <c:pt idx="7">
                  <c:v>BRIGNOLE</c:v>
                </c:pt>
              </c:strCache>
            </c:strRef>
          </c:cat>
          <c:val>
            <c:numRef>
              <c:f>Carico_FVB!$E$2:$E$9</c:f>
              <c:numCache>
                <c:formatCode>General</c:formatCode>
                <c:ptCount val="8"/>
                <c:pt idx="0">
                  <c:v>0</c:v>
                </c:pt>
                <c:pt idx="1">
                  <c:v>286</c:v>
                </c:pt>
                <c:pt idx="2">
                  <c:v>337</c:v>
                </c:pt>
                <c:pt idx="3">
                  <c:v>641</c:v>
                </c:pt>
                <c:pt idx="4">
                  <c:v>617</c:v>
                </c:pt>
                <c:pt idx="5">
                  <c:v>824</c:v>
                </c:pt>
                <c:pt idx="6">
                  <c:v>890</c:v>
                </c:pt>
                <c:pt idx="7">
                  <c:v>1013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BD9-428C-A0B0-CA89A15155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100"/>
        <c:axId val="385349600"/>
        <c:axId val="385346720"/>
      </c:barChart>
      <c:catAx>
        <c:axId val="385349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b" anchorCtr="0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effectLst>
                  <a:glow rad="254000">
                    <a:schemeClr val="bg1"/>
                  </a:glow>
                </a:effectLst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6720"/>
        <c:crosses val="autoZero"/>
        <c:auto val="0"/>
        <c:lblAlgn val="ctr"/>
        <c:lblOffset val="100"/>
        <c:noMultiLvlLbl val="0"/>
      </c:catAx>
      <c:valAx>
        <c:axId val="385346720"/>
        <c:scaling>
          <c:orientation val="minMax"/>
          <c:max val="15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385349600"/>
        <c:crosses val="autoZero"/>
        <c:crossBetween val="between"/>
        <c:majorUnit val="500"/>
        <c:minorUnit val="10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75961092879059045"/>
          <c:y val="3.6919828157095901E-2"/>
          <c:w val="0.24022833210930988"/>
          <c:h val="0.21713715930597666"/>
        </c:manualLayout>
      </c:layout>
      <c:overlay val="0"/>
      <c:spPr>
        <a:solidFill>
          <a:sysClr val="window" lastClr="FFFFFF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it-IT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it-IT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8D653B-449A-4596-8F3F-27D62F211006}" type="datetimeFigureOut">
              <a:rPr lang="it-IT" smtClean="0"/>
              <a:t>14/05/2026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98140C-EDFB-4A30-98C3-4F9C6841485C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15542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85FB0-9DE4-B6B5-0020-EEFB0EEEC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75C275E-38F9-A73F-EAE9-2A4285455E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E991AF4-794E-D3CC-A9D3-DE73C9C5CC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1C8BF5F-F0B9-40BC-9790-F9BEDE49F1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7E594-7D2E-EA44-B2AF-63D3734322F5}" type="slidenum">
              <a:rPr lang="it-IT" smtClean="0"/>
              <a:pPr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1357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FD29E-1396-2333-3070-52915F9E2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27C9A6F-195B-C1D5-CD04-ECAF97BA22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67F4205-5A95-2309-B93D-70B8ED8E88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3CEE995-AD5C-E1E7-2E3B-D81646E3C7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444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640537-5240-9251-59A4-21B7EA5F9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57C9E1B-EDF4-AF97-04B8-83A44F347D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DBBB7E1-5E0A-303B-D192-7E98AF95EB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966FCBE-0102-9BEB-1B84-B0B3BE2562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5217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4BD71-C1AD-4C8C-D088-84FE42755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5C91605-EBD3-DA34-5A62-32EF79B894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C1CCD94-6890-90E6-9D67-CCBE47D95F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43CF7E8-B590-607F-6B99-D8CD37604B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62E38-111E-407B-9E0D-7811AF4A90B3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63047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7A11F-6EEA-450F-A7B5-3A8DFAB62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C5B92F2A-944A-B454-E70A-78F593BDD6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5231443-30AB-1177-23C0-93DB4462AB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65B97FB-CE1D-9E8D-5073-C935B330B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4931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281620-FA82-4451-8621-BC0473B34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344B476-BF9C-40FF-933D-A7319F2164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10DA9B4-3082-AB08-F543-FCA9956426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96FDD63-7FBC-AC79-A6EF-8594852C54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62E38-111E-407B-9E0D-7811AF4A90B3}" type="slidenum">
              <a:rPr lang="it-IT" smtClean="0"/>
              <a:t>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5150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0BB75-40E7-751A-9D68-EBFFE2F5D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0594094-DB43-4054-0AD3-3CCAF8E458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ABB7C70-A780-50D3-2C69-651A13EF0C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D9D6483-8011-D79A-BCCE-5BAB9E912D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08118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E4E00-D987-6E51-EFD1-2605FC47D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6E528CDB-923C-384D-3E1E-3A9BF0B0BF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BE690C9-D689-1361-BD3D-65AD816FCC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6FFA825-1285-F616-0C87-51ABFFD31F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57662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3B36E-DE07-656C-7704-CCBB6DA32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930F88E-40BC-B542-D2AA-265CD1961E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25C7CE2-11CE-3D98-4295-95A76F551C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94532F4-8F26-FF98-4134-5C04D22071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60299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43D88-F92A-0D60-A917-548452522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53B27B8-B89E-6915-AB1F-157B77061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4334C6A-A0EE-6BB7-572A-E0B62BE8D7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5BB6C7C-5716-8AD1-4869-C54388F66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72166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F1B1E-A0E6-5509-8D61-C9A49ED53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52BDB56-ADC6-7D40-8FCE-1AD62B57B6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4369F82-EBD9-3736-408E-57E4346155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E425FC4-8B67-D30B-1C4D-6290ABD923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44507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B664B-4EE4-11AB-BDED-F7EFF24EF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3740E04-53AB-3521-0A87-90B17A66EB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3C109FE-643B-8B80-8965-E566101BEE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CBDAB4E-E07B-0FDE-3069-B291404937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11472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5AEDC-E49D-10EE-CED4-BCE479815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440B748-7D4C-4DE4-9B49-04675C7C86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16F286A5-8C26-B4F0-5174-BDBA90F102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13003A9-49E0-AD1B-5297-8BE027A7B9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88283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517BC-CC83-21FF-5F5B-762F0B8D3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9743B74-ADC4-5DC6-12F5-3C6AACE739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3CB1D70-DE17-ABAE-C1DC-0432D43303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8BCCD3B-279C-BCA9-EABC-18303E5186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5799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E557C-E80D-A0D1-A4DA-EA24960F9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B4C57CB-F161-2F45-C7F4-FDB854B25B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83A8F80-6417-BB4E-D39A-6D2B63B265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0E41D54B-3172-B59E-1730-36ACF5FA62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9741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16E7A-DA53-0758-2463-283D88403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403B5C2-160F-5FF2-7AD5-8D03C8120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53BFE80-4618-FE0B-9DCF-BEDD011594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CAF368C-446A-E3EA-4365-E11698DBF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2809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16E7A-DA53-0758-2463-283D88403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403B5C2-160F-5FF2-7AD5-8D03C8120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53BFE80-4618-FE0B-9DCF-BEDD011594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CAF368C-446A-E3EA-4365-E11698DBF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52865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DFF81-9BFB-000F-F1CE-FF3E4D84AC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0737D607-A053-3146-8D78-C60E37251F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C574D1E-1293-C5F4-53E9-ECCDEBEF2E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FBF704E-5477-74ED-B7C9-FDC052137C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81966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E4DA9-2CF1-0AFD-2528-CA3E890F8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FC272E01-A3CF-ED96-4330-DD1986DAD4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94EC886-939A-06B3-BF0F-0322798328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8AF7F85-71A8-6E6B-40F7-F1D5F44A52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496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83A1E-7F04-A893-DA94-A388A59C4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70E6BB3-1360-EEAF-AA24-AD50E86E2F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14FAF885-2973-D861-4235-CECA3E3E7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D931236-12F7-8D6E-C149-01DD0FD8CF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67270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3B686-8529-4722-99BF-5D4CBF704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A02B939-59CB-BA04-123A-C3FF23385A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523038E-7964-A707-FD43-16A825C98D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8CE3BA8-2689-0719-6041-C059A60E72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50211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98140C-EDFB-4A30-98C3-4F9C6841485C}" type="slidenum">
              <a:rPr lang="it-IT" smtClean="0"/>
              <a:t>23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337878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11BBC-B91E-F49D-44CA-71DC0ED23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0609E24-2236-24E0-08CE-F1726F8F34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05FC990-C7C0-316B-6E1D-FB1F140E7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F91EC41-77C2-A3B1-F252-00D1BCB9D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62136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EB96A-F47C-2DD3-287E-3E21E69DC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1CA5396-A403-B3D1-32D6-B1C172582C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111B2C7-872A-2757-FB86-ECAF7E81F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E918CDE-DDF0-84B5-DE43-7473E61CE8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3438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1ABB6-E315-8792-733D-3B7E687EF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268A1E2-24BB-211A-B582-ED8EB9B694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C1B4AB1-49F9-BBA2-5E01-B5B80D901D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994BD77-FF64-53BD-39FE-B6CA5109DA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39073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5350A-6260-374A-C5B8-103A8655D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2944E278-802A-D7A4-F3FF-99372DDC16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D3C061BE-FBBF-AE45-8C76-6B181CF6C9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D2774F6-F53E-54C8-6297-15E2901A15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97915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95EBB-356F-D24D-45E8-FD5E823AB0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55694E90-C75E-5B61-6A67-B9268F9E91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E3C2AF9-D53C-C774-4DBD-08BE0C4E5B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2CB5D7A-238D-0D65-9E4B-E5F27A93DE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261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8E8D0D-A813-5011-615C-5E3C0A3E7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6588065E-6567-EEA0-FFA6-88FE58112B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3B96C93-71FE-0FC5-B3EC-EAC4CF68DB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864A3CD-B60F-5AE6-7BF5-D43D201106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60256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0ADEC-CE76-44A6-3EBA-B66395B46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BBD5D8E-BE46-9385-5CAB-FC94699E1D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B7AA48C6-059F-7D3A-ECEE-5B6916A36C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D90F118-FCFD-87AD-A036-9145193528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73491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18120-0153-FBB0-38D0-88304B59E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591A07E-1B5A-CA5A-42A6-FD8949580A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77D17BF-CF7A-E9D7-9D8F-3ECBE8BEAE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FDFAB2C-EC85-534A-8AC6-4E478AA853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4129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6091E8-3BFC-75B7-019F-BB7C57000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8DCF72C-7A39-0301-A1B4-2002228274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89FE6B2-D388-36AD-1809-CD703DA820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C713A9F-54C8-7C15-74FC-E20EC44D3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51003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B4856-944C-A298-ACE9-0667C2E84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DE9143E-426E-2329-E4DD-E3A1916721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D869A5A-7619-FFF7-0773-D2C0AAE33F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7932FE7-4210-74C8-AE31-291D45C419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06602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288623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6E013-CCBC-5575-A841-680E660CE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8CAD1E5-8753-8073-63B1-DEABB7A288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C4407DC-CEE9-C286-F1B2-12B0ACEFD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315E907-D2F2-16F1-C9C3-0F0E027567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31208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F9075-8636-CE4D-F044-886196D03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50A07AAB-6EAE-54A4-AB59-A05E87A9D9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F8CDB52-358B-ED6F-E17D-AADDB7A874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72A7E9B-4834-4C46-11A6-C3925DDB0C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8140C-EDFB-4A30-98C3-4F9C6841485C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68348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6FB27-6B86-2157-A1AB-C6D011B4F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E297AC1-E325-FF58-EE40-87EE56BFEE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47EB927-24CC-162F-3922-AC6761714D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42A7F16-FB8D-2637-BE09-BD5A46FDF5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25570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74B07A-D897-D084-5484-22272DC18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FED86A2-B4AD-1129-CBB1-E6D2B08071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F09F408-EE8E-CDD7-6357-12E45564FC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2C722B8-539B-ED46-736F-793A27FE5A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557533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85F6AB-431D-AE2D-20DB-8F1F632FF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C3A531C-E862-79E7-17B0-00E0F31A7F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561FE70-9703-EF1E-8915-11BC335214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A2EEE6D-9E45-80E6-5487-3B53F64167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746864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A32B2-3640-D19B-A366-5726F99C9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0C2F362-5555-379A-24A0-5B9C01EC57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A7AF910-451C-F050-F232-F9250C662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C092F56-24A1-0CFC-9E4B-361A7418FD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162E38-111E-407B-9E0D-7811AF4A90B3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1982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947B259-5C0B-3C8B-0E9F-5119B5799D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41886E6B-8E67-E80B-2420-3AF6434D2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EEF22AA-5551-250A-5663-5B4B189B3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7FD8-2972-49CE-9B86-3E5F553F0459}" type="datetimeFigureOut">
              <a:rPr lang="it-IT" smtClean="0"/>
              <a:t>14/05/2026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6C81A27-F004-66FB-ED98-DEE9C1643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AB292D9-1F3A-8A21-D3DD-6C2BFE74D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439E-41D0-42C5-BA66-A306098D0C7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26741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04E3438-2DE3-55D0-ECB2-91413976D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E2FFACA-C972-0FDC-35EB-2F895FEFB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DFF0BE0-E768-0A41-1603-E5985C782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7FD8-2972-49CE-9B86-3E5F553F0459}" type="datetimeFigureOut">
              <a:rPr lang="it-IT" smtClean="0"/>
              <a:t>14/05/2026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250322C-2FE7-B777-4E41-888F0BC32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43627FB-4704-FAFD-8ABE-48E7B2DF7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439E-41D0-42C5-BA66-A306098D0C7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0218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EC2EC38-56BC-CBF7-97F8-F8CBF941A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02F5067-16AA-7757-C357-8C6E66EEE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CAA1042-F014-FC5B-2FF5-CA205D9F8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7FD8-2972-49CE-9B86-3E5F553F0459}" type="datetimeFigureOut">
              <a:rPr lang="it-IT" smtClean="0"/>
              <a:t>14/05/2026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E226BAA-4AF3-4D26-CD70-4AEB45160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4A1131F-1CA8-BD90-B694-FCF3C91A1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439E-41D0-42C5-BA66-A306098D0C7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28265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E00F39FF-2C01-89D3-6251-368393210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B738A8A-906A-128E-7DDB-6E15DD02D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01114329-1B59-DCAA-CA14-20F6A5E9C6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487FD8-2972-49CE-9B86-3E5F553F0459}" type="datetimeFigureOut">
              <a:rPr lang="it-IT" smtClean="0"/>
              <a:t>14/05/2026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F6A9510-40D4-3E74-81D9-2D0AA8DAE6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85D925B1-28CE-12B1-ED32-B36809B145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9A439E-41D0-42C5-BA66-A306098D0C7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44594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emf"/><Relationship Id="rId4" Type="http://schemas.openxmlformats.org/officeDocument/2006/relationships/image" Target="../media/image27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7" Type="http://schemas.openxmlformats.org/officeDocument/2006/relationships/image" Target="../media/image31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27.e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9.png"/><Relationship Id="rId4" Type="http://schemas.openxmlformats.org/officeDocument/2006/relationships/chart" Target="../charts/char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9.png"/><Relationship Id="rId4" Type="http://schemas.openxmlformats.org/officeDocument/2006/relationships/chart" Target="../charts/char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package" Target="../embeddings/Microsoft_Word_Document.docx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8.emf"/><Relationship Id="rId5" Type="http://schemas.openxmlformats.org/officeDocument/2006/relationships/package" Target="../embeddings/Microsoft_Word_Document4.docx"/><Relationship Id="rId10" Type="http://schemas.openxmlformats.org/officeDocument/2006/relationships/image" Target="../media/image52.png"/><Relationship Id="rId4" Type="http://schemas.openxmlformats.org/officeDocument/2006/relationships/image" Target="../media/image47.emf"/><Relationship Id="rId9" Type="http://schemas.openxmlformats.org/officeDocument/2006/relationships/image" Target="../media/image5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5.docx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4.emf"/><Relationship Id="rId5" Type="http://schemas.openxmlformats.org/officeDocument/2006/relationships/package" Target="../embeddings/Microsoft_Word_Document6.docx"/><Relationship Id="rId4" Type="http://schemas.openxmlformats.org/officeDocument/2006/relationships/image" Target="../media/image53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7.docx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6.emf"/><Relationship Id="rId5" Type="http://schemas.openxmlformats.org/officeDocument/2006/relationships/package" Target="../embeddings/Microsoft_Word_Document8.docx"/><Relationship Id="rId4" Type="http://schemas.openxmlformats.org/officeDocument/2006/relationships/image" Target="../media/image55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9.docx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8.emf"/><Relationship Id="rId5" Type="http://schemas.openxmlformats.org/officeDocument/2006/relationships/package" Target="../embeddings/Microsoft_Word_Document10.docx"/><Relationship Id="rId4" Type="http://schemas.openxmlformats.org/officeDocument/2006/relationships/image" Target="../media/image57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2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E4B59-0509-4D4C-420C-F83950166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olo 6">
            <a:extLst>
              <a:ext uri="{FF2B5EF4-FFF2-40B4-BE49-F238E27FC236}">
                <a16:creationId xmlns:a16="http://schemas.microsoft.com/office/drawing/2014/main" id="{02DF18ED-60A4-7A19-604C-6CB16E909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8520" y="2235845"/>
            <a:ext cx="7345209" cy="3127941"/>
          </a:xfrm>
        </p:spPr>
        <p:txBody>
          <a:bodyPr anchor="t" anchorCtr="0">
            <a:noAutofit/>
          </a:bodyPr>
          <a:lstStyle/>
          <a:p>
            <a:pPr lv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it-IT" sz="3600" b="1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SOLUZIONI DI MOBILITÀ PER LA VAL BISAGNO (GENOVA)</a:t>
            </a:r>
            <a:br>
              <a:rPr lang="it-IT" sz="3600" b="1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</a:br>
            <a:br>
              <a:rPr lang="it-IT" sz="3600" b="1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</a:br>
            <a:br>
              <a:rPr lang="it-IT" sz="32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Pierluigi Coppola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Politecnico di Milano - DMEC</a:t>
            </a:r>
            <a:endParaRPr lang="it-IT" sz="4400" dirty="0">
              <a:latin typeface="Aptos" panose="020B0004020202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5D931EA-D195-F9AA-3967-4AE11FA5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C03AE-AB16-B444-8D93-5C388F979B7B}" type="slidenum">
              <a:rPr lang="it-IT" smtClean="0"/>
              <a:pPr/>
              <a:t>1</a:t>
            </a:fld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B46A88F4-E215-8938-EF81-A3FB6B472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5382" y="5721383"/>
            <a:ext cx="1303556" cy="959518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B7293C2-0D96-E711-02A9-12EBD8E97770}"/>
              </a:ext>
            </a:extLst>
          </p:cNvPr>
          <p:cNvSpPr txBox="1"/>
          <p:nvPr/>
        </p:nvSpPr>
        <p:spPr>
          <a:xfrm>
            <a:off x="4668520" y="6274827"/>
            <a:ext cx="75171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Genova,  14 Maggio 2026</a:t>
            </a:r>
            <a:endParaRPr lang="it-IT" sz="16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DFE270-5D6F-DB61-15E6-A93C9CAFB96D}"/>
              </a:ext>
            </a:extLst>
          </p:cNvPr>
          <p:cNvSpPr/>
          <p:nvPr/>
        </p:nvSpPr>
        <p:spPr>
          <a:xfrm>
            <a:off x="3040649" y="0"/>
            <a:ext cx="130355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2386B98E-347E-303F-1E88-77685DF95B6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3" r="46569"/>
          <a:stretch>
            <a:fillRect/>
          </a:stretch>
        </p:blipFill>
        <p:spPr>
          <a:xfrm>
            <a:off x="14984" y="0"/>
            <a:ext cx="4452830" cy="6858000"/>
          </a:xfrm>
          <a:prstGeom prst="rect">
            <a:avLst/>
          </a:prstGeom>
        </p:spPr>
      </p:pic>
      <p:sp>
        <p:nvSpPr>
          <p:cNvPr id="5" name="Rectangle 7">
            <a:extLst>
              <a:ext uri="{FF2B5EF4-FFF2-40B4-BE49-F238E27FC236}">
                <a16:creationId xmlns:a16="http://schemas.microsoft.com/office/drawing/2014/main" id="{B2BC631B-BA29-C0FE-4F9E-22BECCD6BC6B}"/>
              </a:ext>
            </a:extLst>
          </p:cNvPr>
          <p:cNvSpPr/>
          <p:nvPr/>
        </p:nvSpPr>
        <p:spPr>
          <a:xfrm>
            <a:off x="3173264" y="0"/>
            <a:ext cx="130355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950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84D4D-F7AF-DE18-DA8A-08C1A4FFA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ccia a destra 8">
            <a:extLst>
              <a:ext uri="{FF2B5EF4-FFF2-40B4-BE49-F238E27FC236}">
                <a16:creationId xmlns:a16="http://schemas.microsoft.com/office/drawing/2014/main" id="{D8791B2B-F63A-7549-40F0-061E3396F483}"/>
              </a:ext>
            </a:extLst>
          </p:cNvPr>
          <p:cNvSpPr/>
          <p:nvPr/>
        </p:nvSpPr>
        <p:spPr>
          <a:xfrm>
            <a:off x="5956387" y="2122505"/>
            <a:ext cx="1196790" cy="2906487"/>
          </a:xfrm>
          <a:prstGeom prst="rightArrow">
            <a:avLst>
              <a:gd name="adj1" fmla="val 50000"/>
              <a:gd name="adj2" fmla="val 68310"/>
            </a:avLst>
          </a:pr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Folded Corner 13">
            <a:extLst>
              <a:ext uri="{FF2B5EF4-FFF2-40B4-BE49-F238E27FC236}">
                <a16:creationId xmlns:a16="http://schemas.microsoft.com/office/drawing/2014/main" id="{C9944C8D-AD6D-8396-DA5E-4507BACA3B7A}"/>
              </a:ext>
            </a:extLst>
          </p:cNvPr>
          <p:cNvSpPr/>
          <p:nvPr/>
        </p:nvSpPr>
        <p:spPr>
          <a:xfrm>
            <a:off x="510523" y="632611"/>
            <a:ext cx="2890417" cy="1028104"/>
          </a:xfrm>
          <a:prstGeom prst="foldedCorner">
            <a:avLst>
              <a:gd name="adj" fmla="val 16829"/>
            </a:avLst>
          </a:prstGeom>
          <a:solidFill>
            <a:schemeClr val="accent1">
              <a:lumMod val="20000"/>
              <a:lumOff val="80000"/>
            </a:schemeClr>
          </a:solidFill>
          <a:ln w="3175" cap="flat" cmpd="sng" algn="ctr">
            <a:solidFill>
              <a:schemeClr val="bg2">
                <a:lumMod val="10000"/>
              </a:schemeClr>
            </a:solidFill>
            <a:prstDash val="solid"/>
          </a:ln>
          <a:effectLst/>
        </p:spPr>
        <p:txBody>
          <a:bodyPr lIns="0" tIns="72000" rIns="0" bIns="36000" rtlCol="0" anchor="t" anchorCtr="0"/>
          <a:lstStyle/>
          <a:p>
            <a:pPr algn="ctr"/>
            <a:r>
              <a:rPr lang="it-IT" sz="1400" b="1" kern="0" dirty="0">
                <a:solidFill>
                  <a:srgbClr val="EEECE1">
                    <a:lumMod val="1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 FASE</a:t>
            </a:r>
          </a:p>
        </p:txBody>
      </p:sp>
      <p:sp>
        <p:nvSpPr>
          <p:cNvPr id="3" name="Rectangle 29">
            <a:extLst>
              <a:ext uri="{FF2B5EF4-FFF2-40B4-BE49-F238E27FC236}">
                <a16:creationId xmlns:a16="http://schemas.microsoft.com/office/drawing/2014/main" id="{78745AAC-CB92-EA92-C0EB-1FA1FFBA9B3D}"/>
              </a:ext>
            </a:extLst>
          </p:cNvPr>
          <p:cNvSpPr/>
          <p:nvPr/>
        </p:nvSpPr>
        <p:spPr>
          <a:xfrm>
            <a:off x="4180456" y="2108938"/>
            <a:ext cx="1284009" cy="660633"/>
          </a:xfrm>
          <a:prstGeom prst="rect">
            <a:avLst/>
          </a:prstGeom>
          <a:solidFill>
            <a:schemeClr val="bg2"/>
          </a:solidFill>
          <a:ln w="3175" cap="flat" cmpd="sng" algn="ctr">
            <a:solidFill>
              <a:srgbClr val="D8D8D8">
                <a:lumMod val="90000"/>
              </a:srgb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36000" tIns="72000" rIns="36000" bIns="36000" rtlCol="0" anchor="ctr" anchorCtr="0"/>
          <a:lstStyle/>
          <a:p>
            <a:pPr algn="ctr">
              <a:defRPr/>
            </a:pPr>
            <a:r>
              <a:rPr lang="it-IT" sz="1200" b="1" kern="0" dirty="0">
                <a:solidFill>
                  <a:srgbClr val="0C01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DIBATTITO PUBBLICO</a:t>
            </a:r>
          </a:p>
        </p:txBody>
      </p:sp>
      <p:sp>
        <p:nvSpPr>
          <p:cNvPr id="4" name="TextBox 16">
            <a:extLst>
              <a:ext uri="{FF2B5EF4-FFF2-40B4-BE49-F238E27FC236}">
                <a16:creationId xmlns:a16="http://schemas.microsoft.com/office/drawing/2014/main" id="{02262E8D-88CE-D657-29A4-160464DE4AC1}"/>
              </a:ext>
            </a:extLst>
          </p:cNvPr>
          <p:cNvSpPr txBox="1"/>
          <p:nvPr/>
        </p:nvSpPr>
        <p:spPr>
          <a:xfrm>
            <a:off x="689746" y="902046"/>
            <a:ext cx="2471550" cy="620202"/>
          </a:xfrm>
          <a:prstGeom prst="rect">
            <a:avLst/>
          </a:prstGeom>
          <a:solidFill>
            <a:srgbClr val="0070C0"/>
          </a:solidFill>
        </p:spPr>
        <p:txBody>
          <a:bodyPr wrap="square" lIns="0" tIns="72000" rIns="0" bIns="36000" rtlCol="0" anchor="t" anchorCtr="0">
            <a:noAutofit/>
          </a:bodyPr>
          <a:lstStyle/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Analisi delle alternative</a:t>
            </a:r>
          </a:p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Analisi della domanda e del rischio</a:t>
            </a:r>
          </a:p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Analisi costi-benefici</a:t>
            </a:r>
          </a:p>
        </p:txBody>
      </p:sp>
      <p:cxnSp>
        <p:nvCxnSpPr>
          <p:cNvPr id="5" name="Straight Arrow Connector 37">
            <a:extLst>
              <a:ext uri="{FF2B5EF4-FFF2-40B4-BE49-F238E27FC236}">
                <a16:creationId xmlns:a16="http://schemas.microsoft.com/office/drawing/2014/main" id="{D5906D0D-841D-C18A-D1FA-46FB2BC8DA6D}"/>
              </a:ext>
            </a:extLst>
          </p:cNvPr>
          <p:cNvCxnSpPr>
            <a:cxnSpLocks/>
            <a:stCxn id="8" idx="1"/>
          </p:cNvCxnSpPr>
          <p:nvPr/>
        </p:nvCxnSpPr>
        <p:spPr>
          <a:xfrm flipH="1" flipV="1">
            <a:off x="3400941" y="1045418"/>
            <a:ext cx="628309" cy="6011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ysDot"/>
            <a:headEnd type="none" w="med" len="med"/>
            <a:tailEnd type="triangle" w="med" len="med"/>
          </a:ln>
          <a:effectLst/>
        </p:spPr>
      </p:cxnSp>
      <p:sp>
        <p:nvSpPr>
          <p:cNvPr id="6" name="Down Arrow 88">
            <a:extLst>
              <a:ext uri="{FF2B5EF4-FFF2-40B4-BE49-F238E27FC236}">
                <a16:creationId xmlns:a16="http://schemas.microsoft.com/office/drawing/2014/main" id="{66439E05-DFCD-D8F1-9718-A44E8C679E3E}"/>
              </a:ext>
            </a:extLst>
          </p:cNvPr>
          <p:cNvSpPr/>
          <p:nvPr/>
        </p:nvSpPr>
        <p:spPr>
          <a:xfrm rot="16200000">
            <a:off x="3443270" y="2119449"/>
            <a:ext cx="349251" cy="764779"/>
          </a:xfrm>
          <a:prstGeom prst="downArrow">
            <a:avLst/>
          </a:prstGeom>
          <a:solidFill>
            <a:srgbClr val="0070C0"/>
          </a:solidFill>
          <a:ln w="12700" cap="flat" cmpd="sng" algn="ctr">
            <a:solidFill>
              <a:srgbClr val="0070C0">
                <a:shade val="50000"/>
              </a:srgbClr>
            </a:solidFill>
            <a:prstDash val="solid"/>
            <a:miter lim="800000"/>
          </a:ln>
          <a:effectLst/>
        </p:spPr>
        <p:txBody>
          <a:bodyPr lIns="0" tIns="72000" rIns="0" bIns="36000" rtlCol="0" anchor="t" anchorCtr="0"/>
          <a:lstStyle/>
          <a:p>
            <a:pPr algn="ctr">
              <a:defRPr/>
            </a:pPr>
            <a:endParaRPr lang="it-IT" sz="2000" kern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TextBox 27">
            <a:extLst>
              <a:ext uri="{FF2B5EF4-FFF2-40B4-BE49-F238E27FC236}">
                <a16:creationId xmlns:a16="http://schemas.microsoft.com/office/drawing/2014/main" id="{D3F087CE-13E3-325F-F527-F594891007F2}"/>
              </a:ext>
            </a:extLst>
          </p:cNvPr>
          <p:cNvSpPr txBox="1"/>
          <p:nvPr/>
        </p:nvSpPr>
        <p:spPr>
          <a:xfrm>
            <a:off x="4029250" y="580610"/>
            <a:ext cx="1435215" cy="941638"/>
          </a:xfrm>
          <a:prstGeom prst="flowChartDocument">
            <a:avLst/>
          </a:prstGeom>
          <a:solidFill>
            <a:schemeClr val="bg2"/>
          </a:solidFill>
          <a:ln>
            <a:solidFill>
              <a:srgbClr val="000000">
                <a:lumMod val="65000"/>
                <a:lumOff val="35000"/>
              </a:srgbClr>
            </a:solidFill>
          </a:ln>
        </p:spPr>
        <p:txBody>
          <a:bodyPr wrap="square" lIns="0" tIns="72000" rIns="0" bIns="36000" rtlCol="0" anchor="t" anchorCtr="0">
            <a:noAutofit/>
          </a:bodyPr>
          <a:lstStyle/>
          <a:p>
            <a:pPr algn="ctr" defTabSz="1280160">
              <a:defRPr/>
            </a:pPr>
            <a:r>
              <a:rPr lang="it-IT" sz="1400" b="1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</a:t>
            </a:r>
            <a:br>
              <a:rPr lang="it-IT" sz="1400" b="1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200" b="1" kern="0" dirty="0">
                <a:latin typeface="Arial" panose="020B0604020202020204" pitchFamily="34" charset="0"/>
                <a:cs typeface="Arial" panose="020B0604020202020204" pitchFamily="34" charset="0"/>
              </a:rPr>
              <a:t>criticità esistenti/ bisogni di mobilità</a:t>
            </a:r>
            <a:endParaRPr lang="it-IT" sz="1400" b="1" kern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Arrow Connector 37">
            <a:extLst>
              <a:ext uri="{FF2B5EF4-FFF2-40B4-BE49-F238E27FC236}">
                <a16:creationId xmlns:a16="http://schemas.microsoft.com/office/drawing/2014/main" id="{B86A4FCA-322C-D37E-0075-3B78ECFD281E}"/>
              </a:ext>
            </a:extLst>
          </p:cNvPr>
          <p:cNvCxnSpPr/>
          <p:nvPr/>
        </p:nvCxnSpPr>
        <p:spPr>
          <a:xfrm rot="5400000">
            <a:off x="4636415" y="2955616"/>
            <a:ext cx="372091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ysDot"/>
            <a:headEnd type="none" w="med" len="med"/>
            <a:tailEnd type="triangle" w="med" len="med"/>
          </a:ln>
          <a:effectLst/>
        </p:spPr>
      </p:cxnSp>
      <p:sp>
        <p:nvSpPr>
          <p:cNvPr id="12" name="TextBox 27">
            <a:extLst>
              <a:ext uri="{FF2B5EF4-FFF2-40B4-BE49-F238E27FC236}">
                <a16:creationId xmlns:a16="http://schemas.microsoft.com/office/drawing/2014/main" id="{4385DC7E-AA6A-DA02-FB49-C380957AF21E}"/>
              </a:ext>
            </a:extLst>
          </p:cNvPr>
          <p:cNvSpPr txBox="1"/>
          <p:nvPr/>
        </p:nvSpPr>
        <p:spPr>
          <a:xfrm>
            <a:off x="510524" y="3181419"/>
            <a:ext cx="4953941" cy="809913"/>
          </a:xfrm>
          <a:prstGeom prst="flowChartDocument">
            <a:avLst/>
          </a:prstGeom>
          <a:solidFill>
            <a:srgbClr val="92D050"/>
          </a:solidFill>
          <a:ln>
            <a:solidFill>
              <a:srgbClr val="000000">
                <a:lumMod val="65000"/>
                <a:lumOff val="35000"/>
              </a:srgbClr>
            </a:solidFill>
          </a:ln>
        </p:spPr>
        <p:txBody>
          <a:bodyPr wrap="square" lIns="0" tIns="72000" rIns="0" bIns="36000" rtlCol="0" anchor="t" anchorCtr="0">
            <a:noAutofit/>
          </a:bodyPr>
          <a:lstStyle/>
          <a:p>
            <a:pPr algn="ctr" defTabSz="1280160">
              <a:defRPr/>
            </a:pPr>
            <a:r>
              <a:rPr lang="it-IT" sz="1400" b="1" kern="0" dirty="0">
                <a:solidFill>
                  <a:srgbClr val="EEECE1">
                    <a:lumMod val="1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Individuazione della </a:t>
            </a:r>
            <a:r>
              <a:rPr lang="it-IT" sz="1600" b="1" u="sng" kern="0" dirty="0">
                <a:solidFill>
                  <a:srgbClr val="EEECE1">
                    <a:lumMod val="1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migliore alternativa progettuale </a:t>
            </a:r>
            <a:endParaRPr lang="it-IT" sz="1400" b="1" u="sng" kern="0" dirty="0">
              <a:solidFill>
                <a:srgbClr val="EEECE1">
                  <a:lumMod val="1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1280160">
              <a:defRPr/>
            </a:pPr>
            <a:r>
              <a:rPr lang="it-IT" sz="1400" b="1" kern="0" dirty="0">
                <a:solidFill>
                  <a:srgbClr val="EEECE1">
                    <a:lumMod val="1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 sviluppare le successive fasi della progettazione tecnica</a:t>
            </a:r>
          </a:p>
        </p:txBody>
      </p:sp>
      <p:sp>
        <p:nvSpPr>
          <p:cNvPr id="13" name="Folded Corner 13">
            <a:extLst>
              <a:ext uri="{FF2B5EF4-FFF2-40B4-BE49-F238E27FC236}">
                <a16:creationId xmlns:a16="http://schemas.microsoft.com/office/drawing/2014/main" id="{DF222880-7854-DA61-F36B-FB1D6C70E110}"/>
              </a:ext>
            </a:extLst>
          </p:cNvPr>
          <p:cNvSpPr/>
          <p:nvPr/>
        </p:nvSpPr>
        <p:spPr>
          <a:xfrm>
            <a:off x="510524" y="4307228"/>
            <a:ext cx="2890417" cy="1028104"/>
          </a:xfrm>
          <a:prstGeom prst="foldedCorner">
            <a:avLst>
              <a:gd name="adj" fmla="val 16829"/>
            </a:avLst>
          </a:prstGeom>
          <a:solidFill>
            <a:schemeClr val="accent1">
              <a:lumMod val="20000"/>
              <a:lumOff val="80000"/>
            </a:schemeClr>
          </a:solidFill>
          <a:ln w="3175" cap="flat" cmpd="sng" algn="ctr">
            <a:solidFill>
              <a:schemeClr val="bg2">
                <a:lumMod val="10000"/>
              </a:schemeClr>
            </a:solidFill>
            <a:prstDash val="solid"/>
          </a:ln>
          <a:effectLst/>
        </p:spPr>
        <p:txBody>
          <a:bodyPr lIns="0" tIns="72000" rIns="0" bIns="36000" rtlCol="0" anchor="t" anchorCtr="0"/>
          <a:lstStyle/>
          <a:p>
            <a:pPr algn="ctr"/>
            <a:r>
              <a:rPr lang="it-IT" sz="1400" b="1" kern="0" dirty="0">
                <a:solidFill>
                  <a:srgbClr val="EEECE1">
                    <a:lumMod val="1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 FASE</a:t>
            </a: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F66FABC6-4331-5B40-70AE-149423841D0A}"/>
              </a:ext>
            </a:extLst>
          </p:cNvPr>
          <p:cNvSpPr txBox="1"/>
          <p:nvPr/>
        </p:nvSpPr>
        <p:spPr>
          <a:xfrm>
            <a:off x="689746" y="4591633"/>
            <a:ext cx="2540421" cy="620202"/>
          </a:xfrm>
          <a:prstGeom prst="rect">
            <a:avLst/>
          </a:prstGeom>
          <a:solidFill>
            <a:srgbClr val="0070C0"/>
          </a:solidFill>
        </p:spPr>
        <p:txBody>
          <a:bodyPr wrap="square" lIns="0" tIns="72000" rIns="0" bIns="36000" rtlCol="0" anchor="t" anchorCtr="0">
            <a:noAutofit/>
          </a:bodyPr>
          <a:lstStyle/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Progettazione tecnica e architettonica</a:t>
            </a:r>
          </a:p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Elaborati grafici</a:t>
            </a:r>
          </a:p>
          <a:p>
            <a:pPr algn="ctr" defTabSz="1280160">
              <a:defRPr/>
            </a:pPr>
            <a:r>
              <a:rPr lang="it-IT" sz="1100" b="1" kern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Indagini geognostiche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FD61460-F016-418A-192E-D5B88CD366F6}"/>
              </a:ext>
            </a:extLst>
          </p:cNvPr>
          <p:cNvSpPr txBox="1"/>
          <p:nvPr/>
        </p:nvSpPr>
        <p:spPr>
          <a:xfrm>
            <a:off x="781019" y="2030906"/>
            <a:ext cx="2097691" cy="701731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it-IT" sz="14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Documento di Fattibilità delle Alternative Progettuali </a:t>
            </a:r>
            <a:r>
              <a:rPr lang="it-IT" sz="16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(</a:t>
            </a:r>
            <a:r>
              <a:rPr lang="it-IT" sz="1600" b="1" dirty="0">
                <a:solidFill>
                  <a:srgbClr val="FF0000"/>
                </a:solidFill>
                <a:latin typeface="Calibri"/>
              </a:rPr>
              <a:t>DOCFAP</a:t>
            </a:r>
            <a:r>
              <a:rPr lang="it-IT" sz="16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)</a:t>
            </a:r>
          </a:p>
        </p:txBody>
      </p:sp>
      <p:cxnSp>
        <p:nvCxnSpPr>
          <p:cNvPr id="16" name="Straight Arrow Connector 37">
            <a:extLst>
              <a:ext uri="{FF2B5EF4-FFF2-40B4-BE49-F238E27FC236}">
                <a16:creationId xmlns:a16="http://schemas.microsoft.com/office/drawing/2014/main" id="{4D047A13-A0F2-BF94-41DD-F9A47CB8EA77}"/>
              </a:ext>
            </a:extLst>
          </p:cNvPr>
          <p:cNvCxnSpPr/>
          <p:nvPr/>
        </p:nvCxnSpPr>
        <p:spPr>
          <a:xfrm rot="5400000">
            <a:off x="1655280" y="2955617"/>
            <a:ext cx="372091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37">
            <a:extLst>
              <a:ext uri="{FF2B5EF4-FFF2-40B4-BE49-F238E27FC236}">
                <a16:creationId xmlns:a16="http://schemas.microsoft.com/office/drawing/2014/main" id="{1BF005C4-D8CB-4F5E-86C0-8516261FEC4A}"/>
              </a:ext>
            </a:extLst>
          </p:cNvPr>
          <p:cNvCxnSpPr/>
          <p:nvPr/>
        </p:nvCxnSpPr>
        <p:spPr>
          <a:xfrm rot="5400000">
            <a:off x="1631814" y="1824740"/>
            <a:ext cx="372091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18" name="Rettangolo 17">
            <a:extLst>
              <a:ext uri="{FF2B5EF4-FFF2-40B4-BE49-F238E27FC236}">
                <a16:creationId xmlns:a16="http://schemas.microsoft.com/office/drawing/2014/main" id="{20061267-135D-C584-D056-CA9B3AF7EF4F}"/>
              </a:ext>
            </a:extLst>
          </p:cNvPr>
          <p:cNvSpPr/>
          <p:nvPr/>
        </p:nvSpPr>
        <p:spPr>
          <a:xfrm>
            <a:off x="65395" y="402355"/>
            <a:ext cx="5751205" cy="6346788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2000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19" name="Straight Arrow Connector 37">
            <a:extLst>
              <a:ext uri="{FF2B5EF4-FFF2-40B4-BE49-F238E27FC236}">
                <a16:creationId xmlns:a16="http://schemas.microsoft.com/office/drawing/2014/main" id="{29046157-11B7-86F8-07D8-A2EEE6A27FB5}"/>
              </a:ext>
            </a:extLst>
          </p:cNvPr>
          <p:cNvCxnSpPr/>
          <p:nvPr/>
        </p:nvCxnSpPr>
        <p:spPr>
          <a:xfrm rot="5400000">
            <a:off x="1643818" y="4097704"/>
            <a:ext cx="372091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4A850676-BEEA-F5AC-A136-D36AAA818CF6}"/>
              </a:ext>
            </a:extLst>
          </p:cNvPr>
          <p:cNvSpPr txBox="1"/>
          <p:nvPr/>
        </p:nvSpPr>
        <p:spPr>
          <a:xfrm>
            <a:off x="787115" y="5694602"/>
            <a:ext cx="2097691" cy="769441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Progetto di fattibilità tecnico-economica </a:t>
            </a:r>
            <a:r>
              <a:rPr lang="it-IT" sz="16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(</a:t>
            </a:r>
            <a:r>
              <a:rPr lang="it-IT" sz="1600" b="1" dirty="0">
                <a:solidFill>
                  <a:srgbClr val="FF0000"/>
                </a:solidFill>
                <a:latin typeface="Calibri"/>
              </a:rPr>
              <a:t>PFTE</a:t>
            </a:r>
            <a:r>
              <a:rPr lang="it-IT" sz="1600" b="1" dirty="0">
                <a:solidFill>
                  <a:srgbClr val="EEECE1">
                    <a:lumMod val="10000"/>
                  </a:srgbClr>
                </a:solidFill>
                <a:latin typeface="Calibri"/>
              </a:rPr>
              <a:t>)</a:t>
            </a:r>
          </a:p>
        </p:txBody>
      </p:sp>
      <p:cxnSp>
        <p:nvCxnSpPr>
          <p:cNvPr id="21" name="Straight Arrow Connector 37">
            <a:extLst>
              <a:ext uri="{FF2B5EF4-FFF2-40B4-BE49-F238E27FC236}">
                <a16:creationId xmlns:a16="http://schemas.microsoft.com/office/drawing/2014/main" id="{0728688A-E155-2CA7-B0A0-A6BFDC643DD7}"/>
              </a:ext>
            </a:extLst>
          </p:cNvPr>
          <p:cNvCxnSpPr/>
          <p:nvPr/>
        </p:nvCxnSpPr>
        <p:spPr>
          <a:xfrm rot="5400000">
            <a:off x="1637910" y="5488436"/>
            <a:ext cx="372091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2" name="Rectangle 29">
            <a:extLst>
              <a:ext uri="{FF2B5EF4-FFF2-40B4-BE49-F238E27FC236}">
                <a16:creationId xmlns:a16="http://schemas.microsoft.com/office/drawing/2014/main" id="{EB79365C-A39D-0DEA-63E1-4747D534E3C1}"/>
              </a:ext>
            </a:extLst>
          </p:cNvPr>
          <p:cNvSpPr/>
          <p:nvPr/>
        </p:nvSpPr>
        <p:spPr>
          <a:xfrm>
            <a:off x="4180456" y="5616758"/>
            <a:ext cx="1435214" cy="660633"/>
          </a:xfrm>
          <a:prstGeom prst="rect">
            <a:avLst/>
          </a:prstGeom>
          <a:solidFill>
            <a:schemeClr val="bg2"/>
          </a:solidFill>
          <a:ln w="3175" cap="flat" cmpd="sng" algn="ctr">
            <a:solidFill>
              <a:srgbClr val="D8D8D8">
                <a:lumMod val="90000"/>
              </a:srgb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36000" tIns="72000" rIns="36000" bIns="36000" rtlCol="0" anchor="ctr" anchorCtr="0"/>
          <a:lstStyle/>
          <a:p>
            <a:pPr algn="ctr">
              <a:defRPr/>
            </a:pPr>
            <a:r>
              <a:rPr lang="it-IT" sz="1200" b="1" kern="0" dirty="0">
                <a:solidFill>
                  <a:srgbClr val="0C01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Progettazione esecutiva/</a:t>
            </a:r>
            <a:br>
              <a:rPr lang="it-IT" sz="1200" b="1" kern="0" dirty="0">
                <a:solidFill>
                  <a:srgbClr val="0C015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200" b="1" kern="0" dirty="0">
                <a:solidFill>
                  <a:srgbClr val="0C01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Appalto integrato</a:t>
            </a:r>
          </a:p>
        </p:txBody>
      </p:sp>
      <p:sp>
        <p:nvSpPr>
          <p:cNvPr id="23" name="Down Arrow 88">
            <a:extLst>
              <a:ext uri="{FF2B5EF4-FFF2-40B4-BE49-F238E27FC236}">
                <a16:creationId xmlns:a16="http://schemas.microsoft.com/office/drawing/2014/main" id="{EB375CA2-7AB4-5F19-E316-4FC4F8938522}"/>
              </a:ext>
            </a:extLst>
          </p:cNvPr>
          <p:cNvSpPr/>
          <p:nvPr/>
        </p:nvSpPr>
        <p:spPr>
          <a:xfrm rot="16200000">
            <a:off x="3443270" y="5563202"/>
            <a:ext cx="349251" cy="764779"/>
          </a:xfrm>
          <a:prstGeom prst="downArrow">
            <a:avLst/>
          </a:prstGeom>
          <a:solidFill>
            <a:srgbClr val="0070C0"/>
          </a:solidFill>
          <a:ln w="12700" cap="flat" cmpd="sng" algn="ctr">
            <a:solidFill>
              <a:srgbClr val="0070C0">
                <a:shade val="50000"/>
              </a:srgbClr>
            </a:solidFill>
            <a:prstDash val="solid"/>
            <a:miter lim="800000"/>
          </a:ln>
          <a:effectLst/>
        </p:spPr>
        <p:txBody>
          <a:bodyPr lIns="0" tIns="72000" rIns="0" bIns="36000" rtlCol="0" anchor="t" anchorCtr="0"/>
          <a:lstStyle/>
          <a:p>
            <a:pPr algn="ctr">
              <a:defRPr/>
            </a:pPr>
            <a:endParaRPr lang="it-IT" sz="2000" kern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6" name="TextBox 40">
            <a:extLst>
              <a:ext uri="{FF2B5EF4-FFF2-40B4-BE49-F238E27FC236}">
                <a16:creationId xmlns:a16="http://schemas.microsoft.com/office/drawing/2014/main" id="{7103B98A-E29B-CA04-7F2B-0B19596A2EA9}"/>
              </a:ext>
            </a:extLst>
          </p:cNvPr>
          <p:cNvSpPr txBox="1"/>
          <p:nvPr/>
        </p:nvSpPr>
        <p:spPr>
          <a:xfrm>
            <a:off x="7216929" y="740909"/>
            <a:ext cx="4615843" cy="5738265"/>
          </a:xfrm>
          <a:prstGeom prst="rect">
            <a:avLst/>
          </a:prstGeom>
          <a:solidFill>
            <a:srgbClr val="DCEAF7"/>
          </a:solidFill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ea typeface="Open Sans" panose="020B0606030504020204" pitchFamily="34" charset="0"/>
                <a:cs typeface="Open Sans" panose="020B0606030504020204" pitchFamily="34" charset="0"/>
              </a:rPr>
              <a:t>Lo </a:t>
            </a:r>
            <a:r>
              <a:rPr lang="it-IT" sz="2000" b="1" dirty="0">
                <a:solidFill>
                  <a:srgbClr val="C00000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studio</a:t>
            </a:r>
            <a:r>
              <a:rPr lang="it-IT" sz="2000" b="1" dirty="0">
                <a:ea typeface="Open Sans" panose="020B0606030504020204" pitchFamily="34" charset="0"/>
                <a:cs typeface="Open Sans" panose="020B0606030504020204" pitchFamily="34" charset="0"/>
              </a:rPr>
              <a:t> analizza </a:t>
            </a:r>
            <a:r>
              <a:rPr lang="it-IT" sz="2000" b="1" dirty="0"/>
              <a:t>le criticità e i bisogni  di mobilità della Val Bisagno e </a:t>
            </a:r>
            <a:r>
              <a:rPr lang="it-IT" sz="2000" b="1" dirty="0">
                <a:ea typeface="Open Sans" panose="020B0606030504020204" pitchFamily="34" charset="0"/>
                <a:cs typeface="Open Sans" panose="020B0606030504020204" pitchFamily="34" charset="0"/>
              </a:rPr>
              <a:t>si compone di una relazione generale e di allegati tecnici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/>
              <a:t>Il progetto di fattibilità si articola in </a:t>
            </a:r>
            <a:r>
              <a:rPr lang="it-IT" sz="2000" b="1" dirty="0">
                <a:solidFill>
                  <a:srgbClr val="C00000"/>
                </a:solidFill>
              </a:rPr>
              <a:t>DUE FASI (DOCFAP + PFTE) </a:t>
            </a:r>
            <a:r>
              <a:rPr lang="it-IT" sz="2000" b="1" dirty="0"/>
              <a:t>e potrà essere avviato a valle della consegna dello studio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/>
              <a:t>Il processo che porta alla gara per l’appalto, può prevedere anche un </a:t>
            </a:r>
            <a:r>
              <a:rPr lang="it-IT" sz="2000" b="1" dirty="0">
                <a:solidFill>
                  <a:srgbClr val="C00000"/>
                </a:solidFill>
              </a:rPr>
              <a:t>Dibattito Pubblico </a:t>
            </a:r>
            <a:r>
              <a:rPr lang="it-IT" sz="2000" b="1" dirty="0"/>
              <a:t>(</a:t>
            </a:r>
            <a:r>
              <a:rPr lang="it-IT" sz="2000" b="1" dirty="0" err="1"/>
              <a:t>D.Lgs.</a:t>
            </a:r>
            <a:r>
              <a:rPr lang="it-IT" sz="2000" b="1" dirty="0"/>
              <a:t> 31 Marzo 2023, n.36 – Art. 40) 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/>
              <a:t>In questa fase sarà possibile anche organizzare </a:t>
            </a:r>
            <a:r>
              <a:rPr lang="it-IT" sz="2000" b="1" dirty="0">
                <a:solidFill>
                  <a:srgbClr val="C00000"/>
                </a:solidFill>
              </a:rPr>
              <a:t>giornate di studio</a:t>
            </a:r>
            <a:r>
              <a:rPr lang="it-IT" sz="2000" b="1" dirty="0">
                <a:solidFill>
                  <a:srgbClr val="FF0000"/>
                </a:solidFill>
              </a:rPr>
              <a:t> </a:t>
            </a:r>
            <a:r>
              <a:rPr lang="it-IT" sz="2000" b="1" dirty="0"/>
              <a:t>per confronto tecnico su questioni dirimenti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it-IT" sz="2000" b="1" dirty="0"/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1BCCA01C-3C4E-321E-0573-3C87F10811D1}"/>
              </a:ext>
            </a:extLst>
          </p:cNvPr>
          <p:cNvSpPr txBox="1"/>
          <p:nvPr/>
        </p:nvSpPr>
        <p:spPr>
          <a:xfrm>
            <a:off x="7364795" y="57390"/>
            <a:ext cx="44304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solidFill>
                  <a:srgbClr val="C00000"/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Fasi progettuali</a:t>
            </a:r>
            <a:endParaRPr lang="it-IT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05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4BA9C7-86F1-7C56-987E-DC93AD480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D159E94-C685-B786-C6EF-B875A138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806" y="140628"/>
            <a:ext cx="11339513" cy="809462"/>
          </a:xfrm>
        </p:spPr>
        <p:txBody>
          <a:bodyPr>
            <a:normAutofit fontScale="90000"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5400" b="1" dirty="0">
                <a:solidFill>
                  <a:srgbClr val="102C53"/>
                </a:solidFill>
                <a:latin typeface="+mn-lt"/>
                <a:ea typeface="+mn-ea"/>
                <a:cs typeface="+mn-cs"/>
              </a:rPr>
              <a:t>Approccio metodologico dello Studio</a:t>
            </a:r>
          </a:p>
        </p:txBody>
      </p:sp>
      <p:sp>
        <p:nvSpPr>
          <p:cNvPr id="2" name="Segnaposto testo 5">
            <a:extLst>
              <a:ext uri="{FF2B5EF4-FFF2-40B4-BE49-F238E27FC236}">
                <a16:creationId xmlns:a16="http://schemas.microsoft.com/office/drawing/2014/main" id="{1A8201B9-6025-DA9A-3AC2-EDBE082AA6AD}"/>
              </a:ext>
            </a:extLst>
          </p:cNvPr>
          <p:cNvSpPr txBox="1">
            <a:spLocks/>
          </p:cNvSpPr>
          <p:nvPr/>
        </p:nvSpPr>
        <p:spPr>
          <a:xfrm>
            <a:off x="1774371" y="2530390"/>
            <a:ext cx="3080657" cy="11925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1200" b="1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it-IT" sz="2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Analisi</a:t>
            </a:r>
            <a:r>
              <a:rPr lang="it-IT" sz="1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  </a:t>
            </a:r>
          </a:p>
          <a:p>
            <a:pPr lvl="0"/>
            <a:r>
              <a:rPr lang="it-IT" sz="1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caratterizzazione della domanda di mobilità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102C5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egnaposto testo 10">
            <a:extLst>
              <a:ext uri="{FF2B5EF4-FFF2-40B4-BE49-F238E27FC236}">
                <a16:creationId xmlns:a16="http://schemas.microsoft.com/office/drawing/2014/main" id="{CE4B505C-7D39-13A6-88EF-5BE1CBA2EF45}"/>
              </a:ext>
            </a:extLst>
          </p:cNvPr>
          <p:cNvSpPr txBox="1">
            <a:spLocks/>
          </p:cNvSpPr>
          <p:nvPr/>
        </p:nvSpPr>
        <p:spPr>
          <a:xfrm>
            <a:off x="1603455" y="3722914"/>
            <a:ext cx="3382199" cy="223728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11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000000"/>
                </a:solidFill>
              </a:rPr>
              <a:t>RACCOLTA DATI</a:t>
            </a: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000000"/>
                </a:solidFill>
              </a:rPr>
              <a:t>MODELLO DI SIMULAZIONE</a:t>
            </a: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>
              <a:solidFill>
                <a:srgbClr val="000000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>
              <a:solidFill>
                <a:srgbClr val="000000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rgbClr val="000000"/>
              </a:solidFill>
            </a:endParaRPr>
          </a:p>
        </p:txBody>
      </p:sp>
      <p:sp>
        <p:nvSpPr>
          <p:cNvPr id="6" name="Segnaposto testo 15">
            <a:extLst>
              <a:ext uri="{FF2B5EF4-FFF2-40B4-BE49-F238E27FC236}">
                <a16:creationId xmlns:a16="http://schemas.microsoft.com/office/drawing/2014/main" id="{E6C47C72-21C5-09BF-F153-214F5D55636C}"/>
              </a:ext>
            </a:extLst>
          </p:cNvPr>
          <p:cNvSpPr txBox="1">
            <a:spLocks/>
          </p:cNvSpPr>
          <p:nvPr/>
        </p:nvSpPr>
        <p:spPr>
          <a:xfrm>
            <a:off x="1883548" y="1396504"/>
            <a:ext cx="1097318" cy="66570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4400" b="0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0" b="1">
                <a:solidFill>
                  <a:srgbClr val="102C53"/>
                </a:solidFill>
                <a:latin typeface="+mn-lt"/>
              </a:rPr>
              <a:t>1</a:t>
            </a:r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1C9A1483-EDFC-BD91-7C6F-98CE93296D46}"/>
              </a:ext>
            </a:extLst>
          </p:cNvPr>
          <p:cNvSpPr txBox="1">
            <a:spLocks/>
          </p:cNvSpPr>
          <p:nvPr/>
        </p:nvSpPr>
        <p:spPr>
          <a:xfrm>
            <a:off x="4754528" y="2530390"/>
            <a:ext cx="2672221" cy="109647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1200" b="1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it-IT" sz="2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Valutazione</a:t>
            </a:r>
          </a:p>
          <a:p>
            <a:pPr lvl="0"/>
            <a:r>
              <a:rPr lang="it-IT" sz="14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 </a:t>
            </a:r>
            <a:r>
              <a:rPr lang="it-IT" sz="1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soluzioni di mobilità per la Val Bisagno</a:t>
            </a:r>
            <a:endParaRPr kumimoji="0" lang="en-US" sz="1400" i="0" u="none" strike="noStrike" kern="1200" cap="none" spc="0" normalizeH="0" baseline="0" noProof="0" dirty="0">
              <a:ln>
                <a:noFill/>
              </a:ln>
              <a:solidFill>
                <a:srgbClr val="102C5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Segnaposto testo 8">
            <a:extLst>
              <a:ext uri="{FF2B5EF4-FFF2-40B4-BE49-F238E27FC236}">
                <a16:creationId xmlns:a16="http://schemas.microsoft.com/office/drawing/2014/main" id="{244BCAE5-D3AB-B5BA-261C-BE9BB95C7B81}"/>
              </a:ext>
            </a:extLst>
          </p:cNvPr>
          <p:cNvSpPr txBox="1">
            <a:spLocks/>
          </p:cNvSpPr>
          <p:nvPr/>
        </p:nvSpPr>
        <p:spPr>
          <a:xfrm>
            <a:off x="7509837" y="2526564"/>
            <a:ext cx="2537678" cy="11925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1200" b="1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2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  <a:t>Confronto</a:t>
            </a:r>
            <a:br>
              <a:rPr lang="it-IT" sz="2800" dirty="0">
                <a:solidFill>
                  <a:prstClr val="black"/>
                </a:solidFill>
                <a:latin typeface="+mn-lt"/>
                <a:cs typeface="Poppins" panose="00000500000000000000" pitchFamily="2" charset="0"/>
              </a:rPr>
            </a:b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tra soluzioni fattibili</a:t>
            </a:r>
            <a:endParaRPr lang="it-IT" sz="2400" dirty="0">
              <a:solidFill>
                <a:prstClr val="black"/>
              </a:solidFill>
              <a:latin typeface="+mn-lt"/>
              <a:cs typeface="Poppins" panose="00000500000000000000" pitchFamily="2" charset="0"/>
            </a:endParaRPr>
          </a:p>
          <a:p>
            <a:endParaRPr lang="en-US" sz="2400" dirty="0">
              <a:solidFill>
                <a:srgbClr val="102C53"/>
              </a:solidFill>
              <a:latin typeface="+mn-lt"/>
            </a:endParaRPr>
          </a:p>
        </p:txBody>
      </p:sp>
      <p:sp>
        <p:nvSpPr>
          <p:cNvPr id="11" name="Segnaposto testo 13">
            <a:extLst>
              <a:ext uri="{FF2B5EF4-FFF2-40B4-BE49-F238E27FC236}">
                <a16:creationId xmlns:a16="http://schemas.microsoft.com/office/drawing/2014/main" id="{D404BF6E-6F6A-2CE4-B9AA-F361D644D4F1}"/>
              </a:ext>
            </a:extLst>
          </p:cNvPr>
          <p:cNvSpPr txBox="1">
            <a:spLocks/>
          </p:cNvSpPr>
          <p:nvPr/>
        </p:nvSpPr>
        <p:spPr>
          <a:xfrm>
            <a:off x="7408203" y="3722914"/>
            <a:ext cx="3080657" cy="173083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11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000000"/>
                </a:solidFill>
              </a:rPr>
              <a:t>PRESTAZIONI</a:t>
            </a: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000000"/>
                </a:solidFill>
              </a:rPr>
              <a:t>COSTI E TEMPI DI REALIZZAZIONE</a:t>
            </a:r>
          </a:p>
          <a:p>
            <a:pPr marL="171450" indent="-1714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000000"/>
                </a:solidFill>
              </a:rPr>
              <a:t>COSTI DI ESERCIZIO</a:t>
            </a:r>
          </a:p>
        </p:txBody>
      </p:sp>
      <p:sp>
        <p:nvSpPr>
          <p:cNvPr id="16" name="Segnaposto testo 15">
            <a:extLst>
              <a:ext uri="{FF2B5EF4-FFF2-40B4-BE49-F238E27FC236}">
                <a16:creationId xmlns:a16="http://schemas.microsoft.com/office/drawing/2014/main" id="{15D1BA96-5721-7E82-8ED1-D1AB8DC7D6A3}"/>
              </a:ext>
            </a:extLst>
          </p:cNvPr>
          <p:cNvSpPr txBox="1">
            <a:spLocks/>
          </p:cNvSpPr>
          <p:nvPr/>
        </p:nvSpPr>
        <p:spPr>
          <a:xfrm>
            <a:off x="4749145" y="1399637"/>
            <a:ext cx="1097318" cy="66570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4400" b="0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0" b="1">
                <a:solidFill>
                  <a:srgbClr val="102C53"/>
                </a:solidFill>
                <a:latin typeface="+mn-lt"/>
              </a:rPr>
              <a:t>2</a:t>
            </a:r>
          </a:p>
        </p:txBody>
      </p:sp>
      <p:sp>
        <p:nvSpPr>
          <p:cNvPr id="17" name="Segnaposto testo 15">
            <a:extLst>
              <a:ext uri="{FF2B5EF4-FFF2-40B4-BE49-F238E27FC236}">
                <a16:creationId xmlns:a16="http://schemas.microsoft.com/office/drawing/2014/main" id="{16C612A7-31A6-4A49-0FCA-4EDDE3FF4796}"/>
              </a:ext>
            </a:extLst>
          </p:cNvPr>
          <p:cNvSpPr txBox="1">
            <a:spLocks/>
          </p:cNvSpPr>
          <p:nvPr/>
        </p:nvSpPr>
        <p:spPr>
          <a:xfrm>
            <a:off x="7509836" y="1388949"/>
            <a:ext cx="1097318" cy="66570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lang="it-IT" sz="4400" b="0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0" b="1">
                <a:solidFill>
                  <a:srgbClr val="102C53"/>
                </a:solidFill>
                <a:latin typeface="+mn-lt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8165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88E8E-0F62-ADE2-7ECE-5A049BFD7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3">
            <a:extLst>
              <a:ext uri="{FF2B5EF4-FFF2-40B4-BE49-F238E27FC236}">
                <a16:creationId xmlns:a16="http://schemas.microsoft.com/office/drawing/2014/main" id="{E1E75D09-EA9C-2B9B-094C-CE4539DB310D}"/>
              </a:ext>
            </a:extLst>
          </p:cNvPr>
          <p:cNvSpPr/>
          <p:nvPr/>
        </p:nvSpPr>
        <p:spPr>
          <a:xfrm>
            <a:off x="3189514" y="1240971"/>
            <a:ext cx="8882740" cy="54764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TextBox 40">
            <a:extLst>
              <a:ext uri="{FF2B5EF4-FFF2-40B4-BE49-F238E27FC236}">
                <a16:creationId xmlns:a16="http://schemas.microsoft.com/office/drawing/2014/main" id="{E3E2CF6C-D26C-B268-D736-D096489176E7}"/>
              </a:ext>
            </a:extLst>
          </p:cNvPr>
          <p:cNvSpPr txBox="1"/>
          <p:nvPr/>
        </p:nvSpPr>
        <p:spPr>
          <a:xfrm>
            <a:off x="82264" y="2114213"/>
            <a:ext cx="2980432" cy="293675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flussi veicolari </a:t>
            </a:r>
            <a:r>
              <a:rPr lang="it-IT" sz="200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(TomTom, TEAS, TARGASYSTEM, ASPI)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passeggeri del </a:t>
            </a:r>
            <a:r>
              <a:rPr lang="it-IT" sz="2000" b="1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trasporto pubblico </a:t>
            </a:r>
            <a:r>
              <a:rPr lang="it-IT" sz="200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(indagini AMT e </a:t>
            </a:r>
            <a:r>
              <a:rPr lang="it-IT" sz="2000" err="1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PoliMi</a:t>
            </a:r>
            <a:r>
              <a:rPr lang="it-IT" sz="200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dati da </a:t>
            </a:r>
            <a:r>
              <a:rPr lang="it-IT" sz="2000" b="1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telefonia mobile</a:t>
            </a:r>
          </a:p>
        </p:txBody>
      </p:sp>
      <p:sp>
        <p:nvSpPr>
          <p:cNvPr id="5" name="Cylinder 4">
            <a:extLst>
              <a:ext uri="{FF2B5EF4-FFF2-40B4-BE49-F238E27FC236}">
                <a16:creationId xmlns:a16="http://schemas.microsoft.com/office/drawing/2014/main" id="{9494331D-E77E-F047-F468-989FC9048F8C}"/>
              </a:ext>
            </a:extLst>
          </p:cNvPr>
          <p:cNvSpPr/>
          <p:nvPr/>
        </p:nvSpPr>
        <p:spPr>
          <a:xfrm>
            <a:off x="3363700" y="1845905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A859551-A57C-0ECB-5EFC-842121A65D38}"/>
              </a:ext>
            </a:extLst>
          </p:cNvPr>
          <p:cNvSpPr/>
          <p:nvPr/>
        </p:nvSpPr>
        <p:spPr>
          <a:xfrm>
            <a:off x="6687909" y="5613906"/>
            <a:ext cx="1958482" cy="1028516"/>
          </a:xfrm>
          <a:prstGeom prst="ellipse">
            <a:avLst/>
          </a:prstGeom>
          <a:solidFill>
            <a:srgbClr val="FBEFFA"/>
          </a:solidFill>
          <a:ln w="127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400" b="1">
                <a:solidFill>
                  <a:srgbClr val="7030A0"/>
                </a:solidFill>
              </a:rPr>
              <a:t>Flussi</a:t>
            </a:r>
          </a:p>
          <a:p>
            <a:pPr algn="ctr"/>
            <a:r>
              <a:rPr lang="it-IT" sz="1400" b="1">
                <a:solidFill>
                  <a:srgbClr val="7030A0"/>
                </a:solidFill>
              </a:rPr>
              <a:t>Congestione</a:t>
            </a:r>
          </a:p>
          <a:p>
            <a:pPr algn="ctr"/>
            <a:r>
              <a:rPr lang="it-IT" sz="1400" b="1">
                <a:solidFill>
                  <a:srgbClr val="7030A0"/>
                </a:solidFill>
              </a:rPr>
              <a:t>Carichi sulle linee TPL</a:t>
            </a:r>
          </a:p>
        </p:txBody>
      </p:sp>
      <p:pic>
        <p:nvPicPr>
          <p:cNvPr id="16" name="Immagine 8">
            <a:extLst>
              <a:ext uri="{FF2B5EF4-FFF2-40B4-BE49-F238E27FC236}">
                <a16:creationId xmlns:a16="http://schemas.microsoft.com/office/drawing/2014/main" id="{157D5598-DF63-F023-E85E-524891505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9710" y="2171779"/>
            <a:ext cx="1159762" cy="482721"/>
          </a:xfrm>
          <a:prstGeom prst="rect">
            <a:avLst/>
          </a:prstGeom>
        </p:spPr>
      </p:pic>
      <p:sp>
        <p:nvSpPr>
          <p:cNvPr id="21" name="Cylinder 20">
            <a:extLst>
              <a:ext uri="{FF2B5EF4-FFF2-40B4-BE49-F238E27FC236}">
                <a16:creationId xmlns:a16="http://schemas.microsoft.com/office/drawing/2014/main" id="{5F29092B-36B3-6581-7298-F96878213DA5}"/>
              </a:ext>
            </a:extLst>
          </p:cNvPr>
          <p:cNvSpPr/>
          <p:nvPr/>
        </p:nvSpPr>
        <p:spPr>
          <a:xfrm>
            <a:off x="4802639" y="1841596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US" b="1">
              <a:solidFill>
                <a:schemeClr val="tx1"/>
              </a:solidFill>
            </a:endParaRPr>
          </a:p>
        </p:txBody>
      </p:sp>
      <p:pic>
        <p:nvPicPr>
          <p:cNvPr id="17" name="Immagine 22">
            <a:extLst>
              <a:ext uri="{FF2B5EF4-FFF2-40B4-BE49-F238E27FC236}">
                <a16:creationId xmlns:a16="http://schemas.microsoft.com/office/drawing/2014/main" id="{73BD48C4-2E4A-FD61-EAF3-9A963ADE5EF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" r="5541" b="15797"/>
          <a:stretch>
            <a:fillRect/>
          </a:stretch>
        </p:blipFill>
        <p:spPr>
          <a:xfrm>
            <a:off x="4980299" y="2085159"/>
            <a:ext cx="896842" cy="586273"/>
          </a:xfrm>
          <a:prstGeom prst="rect">
            <a:avLst/>
          </a:prstGeom>
        </p:spPr>
      </p:pic>
      <p:sp>
        <p:nvSpPr>
          <p:cNvPr id="22" name="Cylinder 21">
            <a:extLst>
              <a:ext uri="{FF2B5EF4-FFF2-40B4-BE49-F238E27FC236}">
                <a16:creationId xmlns:a16="http://schemas.microsoft.com/office/drawing/2014/main" id="{23F4B547-ABF8-FC90-DA52-445F08C5BCA0}"/>
              </a:ext>
            </a:extLst>
          </p:cNvPr>
          <p:cNvSpPr/>
          <p:nvPr/>
        </p:nvSpPr>
        <p:spPr>
          <a:xfrm>
            <a:off x="6225416" y="1841673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US" b="1">
              <a:solidFill>
                <a:schemeClr val="tx1"/>
              </a:solidFill>
            </a:endParaRPr>
          </a:p>
        </p:txBody>
      </p:sp>
      <p:pic>
        <p:nvPicPr>
          <p:cNvPr id="18" name="Picture 6" descr="AMT (Genova) - Wikipedia">
            <a:extLst>
              <a:ext uri="{FF2B5EF4-FFF2-40B4-BE49-F238E27FC236}">
                <a16:creationId xmlns:a16="http://schemas.microsoft.com/office/drawing/2014/main" id="{E165E4B2-A354-267C-18D0-C751C928BA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15"/>
          <a:stretch>
            <a:fillRect/>
          </a:stretch>
        </p:blipFill>
        <p:spPr bwMode="auto">
          <a:xfrm>
            <a:off x="6354757" y="2020460"/>
            <a:ext cx="1112174" cy="70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ylinder 22">
            <a:extLst>
              <a:ext uri="{FF2B5EF4-FFF2-40B4-BE49-F238E27FC236}">
                <a16:creationId xmlns:a16="http://schemas.microsoft.com/office/drawing/2014/main" id="{4926382D-FDFE-28A1-DB88-F992930CD26D}"/>
              </a:ext>
            </a:extLst>
          </p:cNvPr>
          <p:cNvSpPr/>
          <p:nvPr/>
        </p:nvSpPr>
        <p:spPr>
          <a:xfrm>
            <a:off x="7673137" y="1843753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US" b="1">
              <a:solidFill>
                <a:schemeClr val="tx1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7F092D5-DEF6-B0CE-DA8A-E6F1C3F373F1}"/>
              </a:ext>
            </a:extLst>
          </p:cNvPr>
          <p:cNvGrpSpPr/>
          <p:nvPr/>
        </p:nvGrpSpPr>
        <p:grpSpPr>
          <a:xfrm>
            <a:off x="5072238" y="3429000"/>
            <a:ext cx="5048995" cy="1594303"/>
            <a:chOff x="5604828" y="3115920"/>
            <a:chExt cx="5048995" cy="1594303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266904C0-DB02-FC91-570F-E6C6C63AE725}"/>
                </a:ext>
              </a:extLst>
            </p:cNvPr>
            <p:cNvSpPr/>
            <p:nvPr/>
          </p:nvSpPr>
          <p:spPr>
            <a:xfrm>
              <a:off x="5604828" y="3115920"/>
              <a:ext cx="5048995" cy="1594303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/>
            <a:p>
              <a:pPr algn="ctr"/>
              <a:r>
                <a:rPr lang="en-US" b="1" err="1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Modello</a:t>
              </a:r>
              <a:r>
                <a:rPr lang="en-US" b="1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 di </a:t>
              </a:r>
              <a:r>
                <a:rPr lang="en-US" b="1" err="1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Simulazione</a:t>
              </a:r>
              <a:endParaRPr lang="en-GB" b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8EA407DF-5A51-031A-44D3-B8DF8CF6AABF}"/>
                </a:ext>
              </a:extLst>
            </p:cNvPr>
            <p:cNvSpPr/>
            <p:nvPr/>
          </p:nvSpPr>
          <p:spPr>
            <a:xfrm>
              <a:off x="5879006" y="3706523"/>
              <a:ext cx="1800000" cy="751967"/>
            </a:xfrm>
            <a:prstGeom prst="roundRect">
              <a:avLst/>
            </a:prstGeom>
            <a:solidFill>
              <a:srgbClr val="D5FFE8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>
                  <a:solidFill>
                    <a:srgbClr val="00B050"/>
                  </a:solidFill>
                </a:rPr>
                <a:t>OFFERTA</a:t>
              </a:r>
            </a:p>
            <a:p>
              <a:pPr algn="ctr"/>
              <a:r>
                <a:rPr lang="en-US" sz="1600">
                  <a:solidFill>
                    <a:srgbClr val="00B050"/>
                  </a:solidFill>
                </a:rPr>
                <a:t>di </a:t>
              </a:r>
              <a:r>
                <a:rPr lang="en-US" sz="1600" err="1">
                  <a:solidFill>
                    <a:srgbClr val="00B050"/>
                  </a:solidFill>
                </a:rPr>
                <a:t>trasporto</a:t>
              </a:r>
              <a:endParaRPr lang="en-GB" sz="1600">
                <a:solidFill>
                  <a:srgbClr val="00B050"/>
                </a:solidFill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904A0D80-943C-A363-E997-BC226F73D562}"/>
                </a:ext>
              </a:extLst>
            </p:cNvPr>
            <p:cNvSpPr/>
            <p:nvPr/>
          </p:nvSpPr>
          <p:spPr>
            <a:xfrm>
              <a:off x="8594614" y="3682958"/>
              <a:ext cx="1800000" cy="720000"/>
            </a:xfrm>
            <a:prstGeom prst="roundRect">
              <a:avLst/>
            </a:prstGeom>
            <a:solidFill>
              <a:srgbClr val="DDF6FF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>
                  <a:solidFill>
                    <a:srgbClr val="0070C0"/>
                  </a:solidFill>
                </a:rPr>
                <a:t>DOMANDA</a:t>
              </a:r>
            </a:p>
            <a:p>
              <a:pPr algn="ctr"/>
              <a:r>
                <a:rPr lang="en-US" sz="1600">
                  <a:solidFill>
                    <a:srgbClr val="0070C0"/>
                  </a:solidFill>
                </a:rPr>
                <a:t>di </a:t>
              </a:r>
              <a:r>
                <a:rPr lang="en-US" sz="1600" err="1">
                  <a:solidFill>
                    <a:srgbClr val="0070C0"/>
                  </a:solidFill>
                </a:rPr>
                <a:t>mobilità</a:t>
              </a:r>
              <a:endParaRPr lang="en-GB" sz="1600">
                <a:solidFill>
                  <a:srgbClr val="0070C0"/>
                </a:solidFill>
              </a:endParaRPr>
            </a:p>
          </p:txBody>
        </p:sp>
        <p:sp>
          <p:nvSpPr>
            <p:cNvPr id="14" name="Arrow: Curved Right 13">
              <a:extLst>
                <a:ext uri="{FF2B5EF4-FFF2-40B4-BE49-F238E27FC236}">
                  <a16:creationId xmlns:a16="http://schemas.microsoft.com/office/drawing/2014/main" id="{CFA9CC6E-2757-445B-0194-112879F0319D}"/>
                </a:ext>
              </a:extLst>
            </p:cNvPr>
            <p:cNvSpPr/>
            <p:nvPr/>
          </p:nvSpPr>
          <p:spPr>
            <a:xfrm rot="16200000" flipH="1" flipV="1">
              <a:off x="7999803" y="3338743"/>
              <a:ext cx="276156" cy="688432"/>
            </a:xfrm>
            <a:prstGeom prst="curvedRightArrow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4" name="Arrow: Curved Right 23">
              <a:extLst>
                <a:ext uri="{FF2B5EF4-FFF2-40B4-BE49-F238E27FC236}">
                  <a16:creationId xmlns:a16="http://schemas.microsoft.com/office/drawing/2014/main" id="{9BD4758F-E1C9-2F5F-8296-C21767331A1F}"/>
                </a:ext>
              </a:extLst>
            </p:cNvPr>
            <p:cNvSpPr/>
            <p:nvPr/>
          </p:nvSpPr>
          <p:spPr>
            <a:xfrm rot="16200000">
              <a:off x="7998732" y="3993325"/>
              <a:ext cx="276156" cy="688432"/>
            </a:xfrm>
            <a:prstGeom prst="curvedRightArrow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pic>
        <p:nvPicPr>
          <p:cNvPr id="19" name="Immagine 6">
            <a:extLst>
              <a:ext uri="{FF2B5EF4-FFF2-40B4-BE49-F238E27FC236}">
                <a16:creationId xmlns:a16="http://schemas.microsoft.com/office/drawing/2014/main" id="{742B564D-FEDE-BC96-AA8A-096B0C5CD9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6009" y="2292198"/>
            <a:ext cx="1184577" cy="227660"/>
          </a:xfrm>
          <a:prstGeom prst="rect">
            <a:avLst/>
          </a:prstGeom>
        </p:spPr>
      </p:pic>
      <p:cxnSp>
        <p:nvCxnSpPr>
          <p:cNvPr id="35" name="Connector: Elbow 34">
            <a:extLst>
              <a:ext uri="{FF2B5EF4-FFF2-40B4-BE49-F238E27FC236}">
                <a16:creationId xmlns:a16="http://schemas.microsoft.com/office/drawing/2014/main" id="{BEDD5246-185A-9C8C-CB8B-D356088F6C18}"/>
              </a:ext>
            </a:extLst>
          </p:cNvPr>
          <p:cNvCxnSpPr>
            <a:stCxn id="5" idx="3"/>
            <a:endCxn id="8" idx="0"/>
          </p:cNvCxnSpPr>
          <p:nvPr/>
        </p:nvCxnSpPr>
        <p:spPr>
          <a:xfrm rot="16200000" flipH="1">
            <a:off x="5475061" y="1307325"/>
            <a:ext cx="686204" cy="3557145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60E3A84C-9B3F-CC2E-B860-DE30645C733B}"/>
              </a:ext>
            </a:extLst>
          </p:cNvPr>
          <p:cNvCxnSpPr>
            <a:cxnSpLocks/>
            <a:stCxn id="21" idx="3"/>
            <a:endCxn id="8" idx="0"/>
          </p:cNvCxnSpPr>
          <p:nvPr/>
        </p:nvCxnSpPr>
        <p:spPr>
          <a:xfrm rot="16200000" flipH="1">
            <a:off x="6192377" y="2024640"/>
            <a:ext cx="690513" cy="2118206"/>
          </a:xfrm>
          <a:prstGeom prst="bentConnector3">
            <a:avLst>
              <a:gd name="adj1" fmla="val 50000"/>
            </a:avLst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73DD9232-9994-D4D6-3429-A4F9EFE86610}"/>
              </a:ext>
            </a:extLst>
          </p:cNvPr>
          <p:cNvCxnSpPr>
            <a:cxnSpLocks/>
            <a:stCxn id="23" idx="3"/>
            <a:endCxn id="8" idx="0"/>
          </p:cNvCxnSpPr>
          <p:nvPr/>
        </p:nvCxnSpPr>
        <p:spPr>
          <a:xfrm rot="5400000">
            <a:off x="7628704" y="2708676"/>
            <a:ext cx="688356" cy="752292"/>
          </a:xfrm>
          <a:prstGeom prst="bentConnector3">
            <a:avLst>
              <a:gd name="adj1" fmla="val 50000"/>
            </a:avLst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5CF8F63C-117F-82D1-A56E-718778AFCC75}"/>
              </a:ext>
            </a:extLst>
          </p:cNvPr>
          <p:cNvCxnSpPr>
            <a:cxnSpLocks/>
            <a:stCxn id="22" idx="3"/>
            <a:endCxn id="8" idx="0"/>
          </p:cNvCxnSpPr>
          <p:nvPr/>
        </p:nvCxnSpPr>
        <p:spPr>
          <a:xfrm rot="16200000" flipH="1">
            <a:off x="6903803" y="2736067"/>
            <a:ext cx="690436" cy="695429"/>
          </a:xfrm>
          <a:prstGeom prst="bentConnector3">
            <a:avLst>
              <a:gd name="adj1" fmla="val 50000"/>
            </a:avLst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Cylinder 50">
            <a:extLst>
              <a:ext uri="{FF2B5EF4-FFF2-40B4-BE49-F238E27FC236}">
                <a16:creationId xmlns:a16="http://schemas.microsoft.com/office/drawing/2014/main" id="{AF0F79D9-97D9-9C8B-FDC8-D4D60808C6B2}"/>
              </a:ext>
            </a:extLst>
          </p:cNvPr>
          <p:cNvSpPr/>
          <p:nvPr/>
        </p:nvSpPr>
        <p:spPr>
          <a:xfrm>
            <a:off x="9131088" y="1843752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US" b="1">
              <a:solidFill>
                <a:schemeClr val="tx1"/>
              </a:solidFill>
            </a:endParaRPr>
          </a:p>
        </p:txBody>
      </p:sp>
      <p:pic>
        <p:nvPicPr>
          <p:cNvPr id="53" name="Picture 4" descr="Login - TargaSystem Multiplexer">
            <a:extLst>
              <a:ext uri="{FF2B5EF4-FFF2-40B4-BE49-F238E27FC236}">
                <a16:creationId xmlns:a16="http://schemas.microsoft.com/office/drawing/2014/main" id="{A5E0C2B2-6853-541D-0CBE-0CC7F25F4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2347" y="2290041"/>
            <a:ext cx="949263" cy="25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4" name="Connector: Elbow 53">
            <a:extLst>
              <a:ext uri="{FF2B5EF4-FFF2-40B4-BE49-F238E27FC236}">
                <a16:creationId xmlns:a16="http://schemas.microsoft.com/office/drawing/2014/main" id="{696A0CA7-381B-1D05-2828-F35CA5996376}"/>
              </a:ext>
            </a:extLst>
          </p:cNvPr>
          <p:cNvCxnSpPr>
            <a:cxnSpLocks/>
            <a:stCxn id="51" idx="3"/>
            <a:endCxn id="8" idx="0"/>
          </p:cNvCxnSpPr>
          <p:nvPr/>
        </p:nvCxnSpPr>
        <p:spPr>
          <a:xfrm rot="5400000">
            <a:off x="8357680" y="1979700"/>
            <a:ext cx="688357" cy="2210243"/>
          </a:xfrm>
          <a:prstGeom prst="bentConnector3">
            <a:avLst>
              <a:gd name="adj1" fmla="val 50000"/>
            </a:avLst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Cylinder 56">
            <a:extLst>
              <a:ext uri="{FF2B5EF4-FFF2-40B4-BE49-F238E27FC236}">
                <a16:creationId xmlns:a16="http://schemas.microsoft.com/office/drawing/2014/main" id="{BDB23BC1-05B5-D5D0-79A6-9D866D0C65E4}"/>
              </a:ext>
            </a:extLst>
          </p:cNvPr>
          <p:cNvSpPr/>
          <p:nvPr/>
        </p:nvSpPr>
        <p:spPr>
          <a:xfrm>
            <a:off x="10582704" y="1860945"/>
            <a:ext cx="1351782" cy="896891"/>
          </a:xfrm>
          <a:prstGeom prst="can">
            <a:avLst>
              <a:gd name="adj" fmla="val 35577"/>
            </a:avLst>
          </a:prstGeom>
          <a:solidFill>
            <a:schemeClr val="bg1"/>
          </a:solidFill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US">
                <a:solidFill>
                  <a:schemeClr val="tx1"/>
                </a:solidFill>
              </a:rPr>
              <a:t>…</a:t>
            </a:r>
          </a:p>
        </p:txBody>
      </p:sp>
      <p:cxnSp>
        <p:nvCxnSpPr>
          <p:cNvPr id="3" name="Connector: Elbow 2">
            <a:extLst>
              <a:ext uri="{FF2B5EF4-FFF2-40B4-BE49-F238E27FC236}">
                <a16:creationId xmlns:a16="http://schemas.microsoft.com/office/drawing/2014/main" id="{5DD8EBB3-25B4-D121-9BFF-6E2EF387237C}"/>
              </a:ext>
            </a:extLst>
          </p:cNvPr>
          <p:cNvCxnSpPr>
            <a:cxnSpLocks/>
            <a:stCxn id="57" idx="3"/>
            <a:endCxn id="8" idx="0"/>
          </p:cNvCxnSpPr>
          <p:nvPr/>
        </p:nvCxnSpPr>
        <p:spPr>
          <a:xfrm rot="5400000">
            <a:off x="9092084" y="1262489"/>
            <a:ext cx="671164" cy="3661859"/>
          </a:xfrm>
          <a:prstGeom prst="bentConnector3">
            <a:avLst>
              <a:gd name="adj1" fmla="val 50000"/>
            </a:avLst>
          </a:prstGeom>
          <a:ln w="127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itle 1">
            <a:extLst>
              <a:ext uri="{FF2B5EF4-FFF2-40B4-BE49-F238E27FC236}">
                <a16:creationId xmlns:a16="http://schemas.microsoft.com/office/drawing/2014/main" id="{47545F10-DA36-FC98-179C-363BF46F3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628"/>
            <a:ext cx="12192000" cy="809462"/>
          </a:xfrm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Analisi della domanda: Dati</a:t>
            </a:r>
          </a:p>
        </p:txBody>
      </p:sp>
      <p:sp>
        <p:nvSpPr>
          <p:cNvPr id="6" name="Freccia in giù 5">
            <a:extLst>
              <a:ext uri="{FF2B5EF4-FFF2-40B4-BE49-F238E27FC236}">
                <a16:creationId xmlns:a16="http://schemas.microsoft.com/office/drawing/2014/main" id="{6D52EB0B-F7CF-C7ED-9B99-01A61B382F91}"/>
              </a:ext>
            </a:extLst>
          </p:cNvPr>
          <p:cNvSpPr/>
          <p:nvPr/>
        </p:nvSpPr>
        <p:spPr>
          <a:xfrm>
            <a:off x="7401518" y="5116284"/>
            <a:ext cx="523282" cy="4245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9370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56EC74-D78A-AF22-6326-3A85B1CE9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0">
            <a:extLst>
              <a:ext uri="{FF2B5EF4-FFF2-40B4-BE49-F238E27FC236}">
                <a16:creationId xmlns:a16="http://schemas.microsoft.com/office/drawing/2014/main" id="{40FBDE62-DFEF-FCAA-0857-0AE415035D4B}"/>
              </a:ext>
            </a:extLst>
          </p:cNvPr>
          <p:cNvSpPr txBox="1"/>
          <p:nvPr/>
        </p:nvSpPr>
        <p:spPr>
          <a:xfrm>
            <a:off x="239487" y="1039118"/>
            <a:ext cx="3888943" cy="564471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R="0" lvl="0" algn="l" defTabSz="914400" rtl="0" eaLnBrk="1" fontAlgn="auto" latinLnBrk="0" hangingPunct="1">
              <a:spcAft>
                <a:spcPts val="1200"/>
              </a:spcAft>
              <a:buClrTx/>
              <a:buSzTx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Zonizzazione</a:t>
            </a:r>
            <a:br>
              <a:rPr kumimoji="0" lang="it-IT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</a:br>
            <a:r>
              <a:rPr kumimoji="0" lang="it-IT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357 zone (152 in Val Bisagno)</a:t>
            </a:r>
            <a:endParaRPr kumimoji="0" lang="it-IT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  <a:p>
            <a:pPr marR="0" lvl="0" algn="l" defTabSz="914400" rtl="0" eaLnBrk="1" fontAlgn="auto" latinLnBrk="0" hangingPunct="1">
              <a:spcAft>
                <a:spcPts val="1200"/>
              </a:spcAft>
              <a:buClrTx/>
              <a:buSzTx/>
              <a:tabLst/>
              <a:defRPr/>
            </a:pPr>
            <a: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Modi di trasporto</a:t>
            </a:r>
            <a:br>
              <a:rPr lang="it-IT" sz="20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- Auto, Moto, Veicoli Merci</a:t>
            </a:r>
            <a:br>
              <a:rPr lang="it-IT" sz="16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- Autobus, Metropolitana, altri impianti  </a:t>
            </a:r>
            <a:br>
              <a:rPr lang="it-IT" sz="16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- Treni (regionali e intercity)</a:t>
            </a:r>
          </a:p>
          <a:p>
            <a:pPr lvl="0">
              <a:spcAft>
                <a:spcPts val="1200"/>
              </a:spcAft>
              <a:defRPr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Domanda passeggeri (fascia oraria  7:00-9:00)</a:t>
            </a:r>
            <a:b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- In Auto: </a:t>
            </a:r>
            <a:r>
              <a:rPr lang="it-IT" sz="1600" dirty="0"/>
              <a:t>56.146 </a:t>
            </a: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pax</a:t>
            </a:r>
            <a:b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- In Moto: </a:t>
            </a:r>
            <a:r>
              <a:rPr lang="it-IT" sz="1600" dirty="0"/>
              <a:t>16.932</a:t>
            </a: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 pax</a:t>
            </a:r>
            <a:b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- In Trasporto Pubblico: </a:t>
            </a:r>
            <a:r>
              <a:rPr lang="it-IT" sz="1600" dirty="0"/>
              <a:t>40.708</a:t>
            </a: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 pax</a:t>
            </a:r>
          </a:p>
          <a:p>
            <a:pPr lvl="0">
              <a:spcAft>
                <a:spcPts val="1200"/>
              </a:spcAft>
              <a:defRPr/>
            </a:pP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Veicoli:  </a:t>
            </a:r>
            <a:r>
              <a:rPr lang="it-IT" sz="1600" dirty="0"/>
              <a:t>46.788 (Auto) + 11.522 (Commerciali)</a:t>
            </a:r>
            <a:endParaRPr lang="it-IT" sz="1600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lvl="0">
              <a:spcAft>
                <a:spcPts val="1200"/>
              </a:spcAft>
              <a:defRPr/>
            </a:pPr>
            <a:r>
              <a:rPr lang="it-IT" b="1" dirty="0">
                <a:solidFill>
                  <a:prstClr val="black"/>
                </a:solidFill>
                <a:cs typeface="Poppins" panose="00000500000000000000" pitchFamily="2" charset="0"/>
              </a:rPr>
              <a:t>Assegnazione alle reti di trasporto</a:t>
            </a:r>
            <a:br>
              <a:rPr lang="it-IT" b="1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- Rete stradale (</a:t>
            </a:r>
            <a:r>
              <a:rPr lang="it-IT" sz="1600" dirty="0"/>
              <a:t>92.427 archi</a:t>
            </a: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)</a:t>
            </a:r>
            <a:b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- Rete del TPL integrato (</a:t>
            </a:r>
            <a:r>
              <a:rPr lang="it-IT" sz="1600" dirty="0"/>
              <a:t>45.750 corse</a:t>
            </a:r>
            <a:r>
              <a:rPr lang="it-IT" sz="1600" dirty="0">
                <a:solidFill>
                  <a:prstClr val="black"/>
                </a:solidFill>
                <a:cs typeface="Poppins" panose="00000500000000000000" pitchFamily="2" charset="0"/>
              </a:rPr>
              <a:t>)</a:t>
            </a:r>
          </a:p>
          <a:p>
            <a:pPr marR="0" lvl="0" algn="l" defTabSz="914400" rtl="0" eaLnBrk="1" fontAlgn="auto" latinLnBrk="0" hangingPunct="1">
              <a:spcAft>
                <a:spcPts val="1200"/>
              </a:spcAft>
              <a:buClrTx/>
              <a:buSzTx/>
              <a:tabLst/>
              <a:defRPr/>
            </a:pPr>
            <a:endParaRPr lang="it-IT" sz="2000" dirty="0">
              <a:solidFill>
                <a:prstClr val="black"/>
              </a:solidFill>
              <a:latin typeface="Aptos" panose="02110004020202020204"/>
              <a:cs typeface="Poppins" panose="00000500000000000000" pitchFamily="2" charset="0"/>
            </a:endParaRPr>
          </a:p>
          <a:p>
            <a:pPr marL="342900" marR="0" lvl="0" indent="-342900" algn="l" defTabSz="914400" rtl="0" eaLnBrk="1" fontAlgn="auto" latinLnBrk="0" hangingPunct="1"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it-IT" sz="2000" b="1" dirty="0">
              <a:solidFill>
                <a:prstClr val="black"/>
              </a:solidFill>
              <a:latin typeface="Aptos" panose="02110004020202020204"/>
              <a:cs typeface="Poppins" panose="00000500000000000000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58DC33-0D31-C918-18CE-2A3829F44F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17" t="4558" r="14700" b="3987"/>
          <a:stretch>
            <a:fillRect/>
          </a:stretch>
        </p:blipFill>
        <p:spPr>
          <a:xfrm>
            <a:off x="4128430" y="1039118"/>
            <a:ext cx="7824083" cy="564471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C9201AD-57DB-0CBF-4ACE-87A0E9F54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628"/>
            <a:ext cx="12192000" cy="809462"/>
          </a:xfrm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Modello di Simulazione</a:t>
            </a:r>
          </a:p>
        </p:txBody>
      </p:sp>
    </p:spTree>
    <p:extLst>
      <p:ext uri="{BB962C8B-B14F-4D97-AF65-F5344CB8AC3E}">
        <p14:creationId xmlns:p14="http://schemas.microsoft.com/office/powerpoint/2010/main" val="829660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3C087-B7AC-86AB-776D-3DB15FB56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50E7181-ABC7-1092-65D1-2DCEA0EBED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1"/>
          <a:stretch>
            <a:fillRect/>
          </a:stretch>
        </p:blipFill>
        <p:spPr>
          <a:xfrm>
            <a:off x="6319422" y="1578430"/>
            <a:ext cx="5683966" cy="5090616"/>
          </a:xfrm>
          <a:prstGeom prst="rect">
            <a:avLst/>
          </a:prstGeom>
        </p:spPr>
      </p:pic>
      <p:sp>
        <p:nvSpPr>
          <p:cNvPr id="7" name="TextBox 39">
            <a:extLst>
              <a:ext uri="{FF2B5EF4-FFF2-40B4-BE49-F238E27FC236}">
                <a16:creationId xmlns:a16="http://schemas.microsoft.com/office/drawing/2014/main" id="{4377A723-A836-9B7D-9134-1B7744533518}"/>
              </a:ext>
            </a:extLst>
          </p:cNvPr>
          <p:cNvSpPr txBox="1"/>
          <p:nvPr/>
        </p:nvSpPr>
        <p:spPr>
          <a:xfrm>
            <a:off x="7569493" y="3028161"/>
            <a:ext cx="290514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894</a:t>
            </a:r>
          </a:p>
        </p:txBody>
      </p:sp>
      <p:sp>
        <p:nvSpPr>
          <p:cNvPr id="8" name="TextBox 40">
            <a:extLst>
              <a:ext uri="{FF2B5EF4-FFF2-40B4-BE49-F238E27FC236}">
                <a16:creationId xmlns:a16="http://schemas.microsoft.com/office/drawing/2014/main" id="{E5145997-B678-744A-F689-9C7C4F9A4A5E}"/>
              </a:ext>
            </a:extLst>
          </p:cNvPr>
          <p:cNvSpPr txBox="1"/>
          <p:nvPr/>
        </p:nvSpPr>
        <p:spPr>
          <a:xfrm>
            <a:off x="7981060" y="3119335"/>
            <a:ext cx="290514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269</a:t>
            </a:r>
          </a:p>
        </p:txBody>
      </p:sp>
      <p:sp>
        <p:nvSpPr>
          <p:cNvPr id="9" name="Arrow: Right 41">
            <a:extLst>
              <a:ext uri="{FF2B5EF4-FFF2-40B4-BE49-F238E27FC236}">
                <a16:creationId xmlns:a16="http://schemas.microsoft.com/office/drawing/2014/main" id="{78CA258F-3E9C-9E87-AA9A-FB7A6511150E}"/>
              </a:ext>
            </a:extLst>
          </p:cNvPr>
          <p:cNvSpPr/>
          <p:nvPr/>
        </p:nvSpPr>
        <p:spPr>
          <a:xfrm rot="6402724">
            <a:off x="7707368" y="3165777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0" name="Arrow: Right 42">
            <a:extLst>
              <a:ext uri="{FF2B5EF4-FFF2-40B4-BE49-F238E27FC236}">
                <a16:creationId xmlns:a16="http://schemas.microsoft.com/office/drawing/2014/main" id="{A142193A-BD1C-D1CD-3514-1D19071B388F}"/>
              </a:ext>
            </a:extLst>
          </p:cNvPr>
          <p:cNvSpPr/>
          <p:nvPr/>
        </p:nvSpPr>
        <p:spPr>
          <a:xfrm rot="17153549">
            <a:off x="7856369" y="3184217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1" name="TextBox 4">
            <a:extLst>
              <a:ext uri="{FF2B5EF4-FFF2-40B4-BE49-F238E27FC236}">
                <a16:creationId xmlns:a16="http://schemas.microsoft.com/office/drawing/2014/main" id="{420A47C5-36FA-189C-2494-7548E392E30B}"/>
              </a:ext>
            </a:extLst>
          </p:cNvPr>
          <p:cNvSpPr txBox="1"/>
          <p:nvPr/>
        </p:nvSpPr>
        <p:spPr>
          <a:xfrm>
            <a:off x="6555478" y="6064535"/>
            <a:ext cx="412852" cy="250697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1632</a:t>
            </a:r>
            <a:endParaRPr kumimoji="0" lang="it-IT" sz="9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0FADA3C4-94BE-F86C-0B01-A54B481BADD6}"/>
              </a:ext>
            </a:extLst>
          </p:cNvPr>
          <p:cNvSpPr txBox="1"/>
          <p:nvPr/>
        </p:nvSpPr>
        <p:spPr>
          <a:xfrm>
            <a:off x="7019859" y="6358736"/>
            <a:ext cx="266889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334</a:t>
            </a:r>
          </a:p>
        </p:txBody>
      </p:sp>
      <p:sp>
        <p:nvSpPr>
          <p:cNvPr id="13" name="Arrow: Right 7">
            <a:extLst>
              <a:ext uri="{FF2B5EF4-FFF2-40B4-BE49-F238E27FC236}">
                <a16:creationId xmlns:a16="http://schemas.microsoft.com/office/drawing/2014/main" id="{9D7BBFDE-9387-7AF2-0285-AF7BA9CF4470}"/>
              </a:ext>
            </a:extLst>
          </p:cNvPr>
          <p:cNvSpPr/>
          <p:nvPr/>
        </p:nvSpPr>
        <p:spPr>
          <a:xfrm rot="7445255">
            <a:off x="6812453" y="6218099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4" name="Arrow: Right 10">
            <a:extLst>
              <a:ext uri="{FF2B5EF4-FFF2-40B4-BE49-F238E27FC236}">
                <a16:creationId xmlns:a16="http://schemas.microsoft.com/office/drawing/2014/main" id="{FFBF8BFB-605D-5604-6B99-DA5111D703E9}"/>
              </a:ext>
            </a:extLst>
          </p:cNvPr>
          <p:cNvSpPr/>
          <p:nvPr/>
        </p:nvSpPr>
        <p:spPr>
          <a:xfrm rot="18149397">
            <a:off x="6955150" y="6279060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3BFC5D91-51F7-007A-0779-589658A0BC24}"/>
              </a:ext>
            </a:extLst>
          </p:cNvPr>
          <p:cNvSpPr txBox="1"/>
          <p:nvPr/>
        </p:nvSpPr>
        <p:spPr>
          <a:xfrm>
            <a:off x="8605193" y="1747796"/>
            <a:ext cx="267391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900" kern="0">
                <a:solidFill>
                  <a:srgbClr val="000000"/>
                </a:solidFill>
                <a:latin typeface="Calibri" panose="020F0502020204030204" pitchFamily="34" charset="0"/>
              </a:rPr>
              <a:t>844</a:t>
            </a:r>
            <a:endParaRPr kumimoji="0" lang="it-IT" sz="9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</a:endParaRPr>
          </a:p>
        </p:txBody>
      </p:sp>
      <p:sp>
        <p:nvSpPr>
          <p:cNvPr id="16" name="TextBox 6">
            <a:extLst>
              <a:ext uri="{FF2B5EF4-FFF2-40B4-BE49-F238E27FC236}">
                <a16:creationId xmlns:a16="http://schemas.microsoft.com/office/drawing/2014/main" id="{C14F55D3-90CE-02D7-7804-F5CDDB84C1F1}"/>
              </a:ext>
            </a:extLst>
          </p:cNvPr>
          <p:cNvSpPr txBox="1"/>
          <p:nvPr/>
        </p:nvSpPr>
        <p:spPr>
          <a:xfrm>
            <a:off x="8891442" y="2054892"/>
            <a:ext cx="267716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173</a:t>
            </a:r>
          </a:p>
        </p:txBody>
      </p:sp>
      <p:sp>
        <p:nvSpPr>
          <p:cNvPr id="17" name="Arrow: Right 7">
            <a:extLst>
              <a:ext uri="{FF2B5EF4-FFF2-40B4-BE49-F238E27FC236}">
                <a16:creationId xmlns:a16="http://schemas.microsoft.com/office/drawing/2014/main" id="{B9B8B3E3-E763-4847-2A49-572D57C46BCF}"/>
              </a:ext>
            </a:extLst>
          </p:cNvPr>
          <p:cNvSpPr/>
          <p:nvPr/>
        </p:nvSpPr>
        <p:spPr>
          <a:xfrm rot="9007314">
            <a:off x="8778015" y="1895772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8" name="Arrow: Right 10">
            <a:extLst>
              <a:ext uri="{FF2B5EF4-FFF2-40B4-BE49-F238E27FC236}">
                <a16:creationId xmlns:a16="http://schemas.microsoft.com/office/drawing/2014/main" id="{998B38BC-F8EA-6FB8-17E7-7D76E20B2810}"/>
              </a:ext>
            </a:extLst>
          </p:cNvPr>
          <p:cNvSpPr/>
          <p:nvPr/>
        </p:nvSpPr>
        <p:spPr>
          <a:xfrm rot="19779629">
            <a:off x="8844944" y="1994063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19" name="TextBox 4">
            <a:extLst>
              <a:ext uri="{FF2B5EF4-FFF2-40B4-BE49-F238E27FC236}">
                <a16:creationId xmlns:a16="http://schemas.microsoft.com/office/drawing/2014/main" id="{49DDD22D-419F-10FC-9AFC-55B108C79FDF}"/>
              </a:ext>
            </a:extLst>
          </p:cNvPr>
          <p:cNvSpPr txBox="1"/>
          <p:nvPr/>
        </p:nvSpPr>
        <p:spPr>
          <a:xfrm>
            <a:off x="6544371" y="4352575"/>
            <a:ext cx="290514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968</a:t>
            </a:r>
          </a:p>
        </p:txBody>
      </p:sp>
      <p:sp>
        <p:nvSpPr>
          <p:cNvPr id="20" name="TextBox 6">
            <a:extLst>
              <a:ext uri="{FF2B5EF4-FFF2-40B4-BE49-F238E27FC236}">
                <a16:creationId xmlns:a16="http://schemas.microsoft.com/office/drawing/2014/main" id="{722ACE7A-6D98-A36A-D745-5413E96EEBC7}"/>
              </a:ext>
            </a:extLst>
          </p:cNvPr>
          <p:cNvSpPr txBox="1"/>
          <p:nvPr/>
        </p:nvSpPr>
        <p:spPr>
          <a:xfrm>
            <a:off x="6886415" y="4609604"/>
            <a:ext cx="266889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230</a:t>
            </a:r>
          </a:p>
        </p:txBody>
      </p:sp>
      <p:sp>
        <p:nvSpPr>
          <p:cNvPr id="21" name="Arrow: Right 7">
            <a:extLst>
              <a:ext uri="{FF2B5EF4-FFF2-40B4-BE49-F238E27FC236}">
                <a16:creationId xmlns:a16="http://schemas.microsoft.com/office/drawing/2014/main" id="{DD8415DA-7BBB-6970-76E3-26915385FF5E}"/>
              </a:ext>
            </a:extLst>
          </p:cNvPr>
          <p:cNvSpPr/>
          <p:nvPr/>
        </p:nvSpPr>
        <p:spPr>
          <a:xfrm rot="7445255">
            <a:off x="6679008" y="4506139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2" name="Arrow: Right 10">
            <a:extLst>
              <a:ext uri="{FF2B5EF4-FFF2-40B4-BE49-F238E27FC236}">
                <a16:creationId xmlns:a16="http://schemas.microsoft.com/office/drawing/2014/main" id="{4266179E-FDC8-4DF2-F253-7656E410ECD4}"/>
              </a:ext>
            </a:extLst>
          </p:cNvPr>
          <p:cNvSpPr/>
          <p:nvPr/>
        </p:nvSpPr>
        <p:spPr>
          <a:xfrm rot="18149397">
            <a:off x="6821705" y="4567100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3" name="TextBox 39">
            <a:extLst>
              <a:ext uri="{FF2B5EF4-FFF2-40B4-BE49-F238E27FC236}">
                <a16:creationId xmlns:a16="http://schemas.microsoft.com/office/drawing/2014/main" id="{4388C897-1C72-7161-A6AE-DB1CE0B8765C}"/>
              </a:ext>
            </a:extLst>
          </p:cNvPr>
          <p:cNvSpPr txBox="1"/>
          <p:nvPr/>
        </p:nvSpPr>
        <p:spPr>
          <a:xfrm>
            <a:off x="11712874" y="2089696"/>
            <a:ext cx="290514" cy="233671"/>
          </a:xfrm>
          <a:prstGeom prst="roundRect">
            <a:avLst/>
          </a:prstGeom>
          <a:solidFill>
            <a:sysClr val="window" lastClr="FFFFFF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</a:rPr>
              <a:t>197</a:t>
            </a:r>
          </a:p>
        </p:txBody>
      </p:sp>
      <p:sp>
        <p:nvSpPr>
          <p:cNvPr id="24" name="Arrow: Right 41">
            <a:extLst>
              <a:ext uri="{FF2B5EF4-FFF2-40B4-BE49-F238E27FC236}">
                <a16:creationId xmlns:a16="http://schemas.microsoft.com/office/drawing/2014/main" id="{3EACE556-A674-D6A0-8309-EE7C8B346BAF}"/>
              </a:ext>
            </a:extLst>
          </p:cNvPr>
          <p:cNvSpPr/>
          <p:nvPr/>
        </p:nvSpPr>
        <p:spPr>
          <a:xfrm rot="11112532">
            <a:off x="11723276" y="2271413"/>
            <a:ext cx="249382" cy="10390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grpSp>
        <p:nvGrpSpPr>
          <p:cNvPr id="26" name="Group 46">
            <a:extLst>
              <a:ext uri="{FF2B5EF4-FFF2-40B4-BE49-F238E27FC236}">
                <a16:creationId xmlns:a16="http://schemas.microsoft.com/office/drawing/2014/main" id="{00393578-A3B2-3189-9F72-4CEAF14E9F82}"/>
              </a:ext>
            </a:extLst>
          </p:cNvPr>
          <p:cNvGrpSpPr/>
          <p:nvPr/>
        </p:nvGrpSpPr>
        <p:grpSpPr>
          <a:xfrm>
            <a:off x="10724445" y="5508774"/>
            <a:ext cx="1279298" cy="1167967"/>
            <a:chOff x="8052261" y="3063422"/>
            <a:chExt cx="1445633" cy="1319826"/>
          </a:xfrm>
        </p:grpSpPr>
        <p:sp>
          <p:nvSpPr>
            <p:cNvPr id="27" name="Rectangle 11">
              <a:extLst>
                <a:ext uri="{FF2B5EF4-FFF2-40B4-BE49-F238E27FC236}">
                  <a16:creationId xmlns:a16="http://schemas.microsoft.com/office/drawing/2014/main" id="{56FEB058-347B-A5DC-2214-253370078DFA}"/>
                </a:ext>
              </a:extLst>
            </p:cNvPr>
            <p:cNvSpPr/>
            <p:nvPr/>
          </p:nvSpPr>
          <p:spPr>
            <a:xfrm>
              <a:off x="8052261" y="3063422"/>
              <a:ext cx="1445633" cy="1319826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28" name="Group 12">
              <a:extLst>
                <a:ext uri="{FF2B5EF4-FFF2-40B4-BE49-F238E27FC236}">
                  <a16:creationId xmlns:a16="http://schemas.microsoft.com/office/drawing/2014/main" id="{163116E6-8DE5-2532-2709-A59732866A84}"/>
                </a:ext>
              </a:extLst>
            </p:cNvPr>
            <p:cNvGrpSpPr/>
            <p:nvPr/>
          </p:nvGrpSpPr>
          <p:grpSpPr>
            <a:xfrm>
              <a:off x="8135107" y="3505217"/>
              <a:ext cx="901582" cy="801610"/>
              <a:chOff x="9959107" y="3575663"/>
              <a:chExt cx="901582" cy="801610"/>
            </a:xfrm>
          </p:grpSpPr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888E08F2-7171-98D9-58C6-B9FC826942D2}"/>
                  </a:ext>
                </a:extLst>
              </p:cNvPr>
              <p:cNvGrpSpPr/>
              <p:nvPr/>
            </p:nvGrpSpPr>
            <p:grpSpPr>
              <a:xfrm rot="16200000" flipH="1" flipV="1">
                <a:off x="9717197" y="3875671"/>
                <a:ext cx="720000" cy="201600"/>
                <a:chOff x="1378305" y="5051572"/>
                <a:chExt cx="720000" cy="201600"/>
              </a:xfrm>
            </p:grpSpPr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01B13CCD-6D0D-21F1-1B61-8970969BFA60}"/>
                    </a:ext>
                  </a:extLst>
                </p:cNvPr>
                <p:cNvSpPr/>
                <p:nvPr/>
              </p:nvSpPr>
              <p:spPr>
                <a:xfrm>
                  <a:off x="1738305" y="5154025"/>
                  <a:ext cx="180000" cy="99147"/>
                </a:xfrm>
                <a:prstGeom prst="rect">
                  <a:avLst/>
                </a:prstGeom>
                <a:solidFill>
                  <a:srgbClr val="0000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563CFF0D-8C7F-A8AB-9F89-EF5F7534B949}"/>
                    </a:ext>
                  </a:extLst>
                </p:cNvPr>
                <p:cNvSpPr/>
                <p:nvPr/>
              </p:nvSpPr>
              <p:spPr>
                <a:xfrm>
                  <a:off x="1558305" y="5202772"/>
                  <a:ext cx="180000" cy="50400"/>
                </a:xfrm>
                <a:prstGeom prst="rect">
                  <a:avLst/>
                </a:prstGeom>
                <a:solidFill>
                  <a:srgbClr val="0000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82680AB2-B35F-7882-BE69-2AF062DB2556}"/>
                    </a:ext>
                  </a:extLst>
                </p:cNvPr>
                <p:cNvSpPr/>
                <p:nvPr/>
              </p:nvSpPr>
              <p:spPr>
                <a:xfrm>
                  <a:off x="1918305" y="5051572"/>
                  <a:ext cx="180000" cy="201600"/>
                </a:xfrm>
                <a:prstGeom prst="rect">
                  <a:avLst/>
                </a:prstGeom>
                <a:solidFill>
                  <a:srgbClr val="0000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6AE569B7-711E-E8C7-BABD-7C5EDBFA60E1}"/>
                    </a:ext>
                  </a:extLst>
                </p:cNvPr>
                <p:cNvSpPr/>
                <p:nvPr/>
              </p:nvSpPr>
              <p:spPr>
                <a:xfrm>
                  <a:off x="1378305" y="5227972"/>
                  <a:ext cx="180000" cy="25200"/>
                </a:xfrm>
                <a:prstGeom prst="rect">
                  <a:avLst/>
                </a:prstGeom>
                <a:solidFill>
                  <a:srgbClr val="0000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33E14A07-9BBF-7373-6E90-EB7C003C3A83}"/>
                  </a:ext>
                </a:extLst>
              </p:cNvPr>
              <p:cNvSpPr txBox="1"/>
              <p:nvPr/>
            </p:nvSpPr>
            <p:spPr>
              <a:xfrm>
                <a:off x="9959107" y="3575663"/>
                <a:ext cx="687388" cy="2956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250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FFF4CF62-6FAE-24E3-7057-CDF8DC95FA7F}"/>
                  </a:ext>
                </a:extLst>
              </p:cNvPr>
              <p:cNvSpPr txBox="1"/>
              <p:nvPr/>
            </p:nvSpPr>
            <p:spPr>
              <a:xfrm>
                <a:off x="10018880" y="375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500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47EB8B51-328E-065B-EBA4-786DCADE4B57}"/>
                  </a:ext>
                </a:extLst>
              </p:cNvPr>
              <p:cNvSpPr txBox="1"/>
              <p:nvPr/>
            </p:nvSpPr>
            <p:spPr>
              <a:xfrm>
                <a:off x="10077194" y="393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1000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DA6F1C73-67AE-C714-CD34-A24818D978C8}"/>
                  </a:ext>
                </a:extLst>
              </p:cNvPr>
              <p:cNvSpPr txBox="1"/>
              <p:nvPr/>
            </p:nvSpPr>
            <p:spPr>
              <a:xfrm>
                <a:off x="10173301" y="411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2000</a:t>
                </a:r>
              </a:p>
            </p:txBody>
          </p:sp>
        </p:grpSp>
        <p:sp>
          <p:nvSpPr>
            <p:cNvPr id="29" name="TextBox 18">
              <a:extLst>
                <a:ext uri="{FF2B5EF4-FFF2-40B4-BE49-F238E27FC236}">
                  <a16:creationId xmlns:a16="http://schemas.microsoft.com/office/drawing/2014/main" id="{C1A0E776-CAE2-CE4F-C530-3E3E8B1BCAF2}"/>
                </a:ext>
              </a:extLst>
            </p:cNvPr>
            <p:cNvSpPr txBox="1"/>
            <p:nvPr/>
          </p:nvSpPr>
          <p:spPr>
            <a:xfrm>
              <a:off x="8052261" y="3263827"/>
              <a:ext cx="1361545" cy="2956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050" b="1"/>
                <a:t>Flussi</a:t>
              </a:r>
            </a:p>
          </p:txBody>
        </p:sp>
        <p:sp>
          <p:nvSpPr>
            <p:cNvPr id="30" name="TextBox 19">
              <a:extLst>
                <a:ext uri="{FF2B5EF4-FFF2-40B4-BE49-F238E27FC236}">
                  <a16:creationId xmlns:a16="http://schemas.microsoft.com/office/drawing/2014/main" id="{88239909-655C-BC79-4FCB-A072E0CF32C8}"/>
                </a:ext>
              </a:extLst>
            </p:cNvPr>
            <p:cNvSpPr txBox="1"/>
            <p:nvPr/>
          </p:nvSpPr>
          <p:spPr>
            <a:xfrm>
              <a:off x="8052261" y="3063422"/>
              <a:ext cx="1445633" cy="2869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050" b="1"/>
                <a:t>Legenda </a:t>
              </a:r>
              <a:r>
                <a:rPr lang="it-IT" sz="900" b="1"/>
                <a:t>(7:30-8:30)</a:t>
              </a:r>
              <a:endParaRPr lang="it-IT" sz="1050" b="1"/>
            </a:p>
          </p:txBody>
        </p:sp>
      </p:grpSp>
      <p:pic>
        <p:nvPicPr>
          <p:cNvPr id="40" name="Picture 39">
            <a:extLst>
              <a:ext uri="{FF2B5EF4-FFF2-40B4-BE49-F238E27FC236}">
                <a16:creationId xmlns:a16="http://schemas.microsoft.com/office/drawing/2014/main" id="{BFA5F2C9-06D6-1D3B-DA50-789C1C4FEC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2" t="4078" r="16987"/>
          <a:stretch>
            <a:fillRect/>
          </a:stretch>
        </p:blipFill>
        <p:spPr>
          <a:xfrm>
            <a:off x="177361" y="1578430"/>
            <a:ext cx="5993067" cy="5154268"/>
          </a:xfrm>
          <a:prstGeom prst="rect">
            <a:avLst/>
          </a:prstGeom>
        </p:spPr>
      </p:pic>
      <p:sp>
        <p:nvSpPr>
          <p:cNvPr id="41" name="TextBox 39">
            <a:extLst>
              <a:ext uri="{FF2B5EF4-FFF2-40B4-BE49-F238E27FC236}">
                <a16:creationId xmlns:a16="http://schemas.microsoft.com/office/drawing/2014/main" id="{13CCCA74-096D-4BA6-0B38-3EF245813452}"/>
              </a:ext>
            </a:extLst>
          </p:cNvPr>
          <p:cNvSpPr txBox="1"/>
          <p:nvPr/>
        </p:nvSpPr>
        <p:spPr>
          <a:xfrm>
            <a:off x="918755" y="4588996"/>
            <a:ext cx="412852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1066</a:t>
            </a:r>
          </a:p>
        </p:txBody>
      </p:sp>
      <p:sp>
        <p:nvSpPr>
          <p:cNvPr id="42" name="TextBox 40">
            <a:extLst>
              <a:ext uri="{FF2B5EF4-FFF2-40B4-BE49-F238E27FC236}">
                <a16:creationId xmlns:a16="http://schemas.microsoft.com/office/drawing/2014/main" id="{067FE8D0-F4DB-E738-E6BF-DC14E371A8AF}"/>
              </a:ext>
            </a:extLst>
          </p:cNvPr>
          <p:cNvSpPr txBox="1"/>
          <p:nvPr/>
        </p:nvSpPr>
        <p:spPr>
          <a:xfrm>
            <a:off x="1413571" y="4450977"/>
            <a:ext cx="412852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1225</a:t>
            </a:r>
          </a:p>
        </p:txBody>
      </p:sp>
      <p:sp>
        <p:nvSpPr>
          <p:cNvPr id="43" name="Arrow: Right 41">
            <a:extLst>
              <a:ext uri="{FF2B5EF4-FFF2-40B4-BE49-F238E27FC236}">
                <a16:creationId xmlns:a16="http://schemas.microsoft.com/office/drawing/2014/main" id="{2E0A4368-19C5-759C-9889-67724952DD5B}"/>
              </a:ext>
            </a:extLst>
          </p:cNvPr>
          <p:cNvSpPr/>
          <p:nvPr/>
        </p:nvSpPr>
        <p:spPr>
          <a:xfrm rot="2863490">
            <a:off x="1182583" y="4594977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44" name="Arrow: Right 42">
            <a:extLst>
              <a:ext uri="{FF2B5EF4-FFF2-40B4-BE49-F238E27FC236}">
                <a16:creationId xmlns:a16="http://schemas.microsoft.com/office/drawing/2014/main" id="{74918787-B106-18AB-BCB4-BF1F1B3354C1}"/>
              </a:ext>
            </a:extLst>
          </p:cNvPr>
          <p:cNvSpPr/>
          <p:nvPr/>
        </p:nvSpPr>
        <p:spPr>
          <a:xfrm rot="13657314">
            <a:off x="1278622" y="4501798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49" name="TextBox 4">
            <a:extLst>
              <a:ext uri="{FF2B5EF4-FFF2-40B4-BE49-F238E27FC236}">
                <a16:creationId xmlns:a16="http://schemas.microsoft.com/office/drawing/2014/main" id="{11D6133F-228D-6EFD-9ABA-512BD88158D2}"/>
              </a:ext>
            </a:extLst>
          </p:cNvPr>
          <p:cNvSpPr txBox="1"/>
          <p:nvPr/>
        </p:nvSpPr>
        <p:spPr>
          <a:xfrm>
            <a:off x="2117729" y="3573246"/>
            <a:ext cx="331281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2039</a:t>
            </a:r>
          </a:p>
        </p:txBody>
      </p:sp>
      <p:sp>
        <p:nvSpPr>
          <p:cNvPr id="50" name="TextBox 6">
            <a:extLst>
              <a:ext uri="{FF2B5EF4-FFF2-40B4-BE49-F238E27FC236}">
                <a16:creationId xmlns:a16="http://schemas.microsoft.com/office/drawing/2014/main" id="{FE25903C-099F-685F-00A9-0BD60597E52E}"/>
              </a:ext>
            </a:extLst>
          </p:cNvPr>
          <p:cNvSpPr txBox="1"/>
          <p:nvPr/>
        </p:nvSpPr>
        <p:spPr>
          <a:xfrm>
            <a:off x="2599447" y="3718219"/>
            <a:ext cx="335844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1163</a:t>
            </a:r>
          </a:p>
        </p:txBody>
      </p:sp>
      <p:sp>
        <p:nvSpPr>
          <p:cNvPr id="51" name="Arrow: Right 7">
            <a:extLst>
              <a:ext uri="{FF2B5EF4-FFF2-40B4-BE49-F238E27FC236}">
                <a16:creationId xmlns:a16="http://schemas.microsoft.com/office/drawing/2014/main" id="{27BC9316-89C9-4511-48E8-3A2BA8DA57A9}"/>
              </a:ext>
            </a:extLst>
          </p:cNvPr>
          <p:cNvSpPr/>
          <p:nvPr/>
        </p:nvSpPr>
        <p:spPr>
          <a:xfrm rot="5850755">
            <a:off x="2324319" y="3694067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52" name="Arrow: Right 10">
            <a:extLst>
              <a:ext uri="{FF2B5EF4-FFF2-40B4-BE49-F238E27FC236}">
                <a16:creationId xmlns:a16="http://schemas.microsoft.com/office/drawing/2014/main" id="{7284B9A4-1770-F6C5-C9A2-0DB7F973EE19}"/>
              </a:ext>
            </a:extLst>
          </p:cNvPr>
          <p:cNvSpPr/>
          <p:nvPr/>
        </p:nvSpPr>
        <p:spPr>
          <a:xfrm rot="16554897">
            <a:off x="2456658" y="3722661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53" name="TextBox 39">
            <a:extLst>
              <a:ext uri="{FF2B5EF4-FFF2-40B4-BE49-F238E27FC236}">
                <a16:creationId xmlns:a16="http://schemas.microsoft.com/office/drawing/2014/main" id="{ABE2794F-2467-D743-462B-9F9DAE1D540C}"/>
              </a:ext>
            </a:extLst>
          </p:cNvPr>
          <p:cNvSpPr txBox="1"/>
          <p:nvPr/>
        </p:nvSpPr>
        <p:spPr>
          <a:xfrm>
            <a:off x="1206515" y="5882396"/>
            <a:ext cx="412852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1493</a:t>
            </a:r>
          </a:p>
        </p:txBody>
      </p:sp>
      <p:sp>
        <p:nvSpPr>
          <p:cNvPr id="54" name="TextBox 40">
            <a:extLst>
              <a:ext uri="{FF2B5EF4-FFF2-40B4-BE49-F238E27FC236}">
                <a16:creationId xmlns:a16="http://schemas.microsoft.com/office/drawing/2014/main" id="{9DD3E59B-323D-1E71-9DE8-6FBF20070CEC}"/>
              </a:ext>
            </a:extLst>
          </p:cNvPr>
          <p:cNvSpPr txBox="1"/>
          <p:nvPr/>
        </p:nvSpPr>
        <p:spPr>
          <a:xfrm>
            <a:off x="1814592" y="5784252"/>
            <a:ext cx="272267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886</a:t>
            </a:r>
          </a:p>
        </p:txBody>
      </p:sp>
      <p:sp>
        <p:nvSpPr>
          <p:cNvPr id="55" name="Arrow: Right 41">
            <a:extLst>
              <a:ext uri="{FF2B5EF4-FFF2-40B4-BE49-F238E27FC236}">
                <a16:creationId xmlns:a16="http://schemas.microsoft.com/office/drawing/2014/main" id="{CC6E28A0-FE93-9EEA-A334-A16A94C36D86}"/>
              </a:ext>
            </a:extLst>
          </p:cNvPr>
          <p:cNvSpPr/>
          <p:nvPr/>
        </p:nvSpPr>
        <p:spPr>
          <a:xfrm rot="4857855">
            <a:off x="1505167" y="5965969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56" name="Arrow: Right 42">
            <a:extLst>
              <a:ext uri="{FF2B5EF4-FFF2-40B4-BE49-F238E27FC236}">
                <a16:creationId xmlns:a16="http://schemas.microsoft.com/office/drawing/2014/main" id="{4B6E5D4D-2417-4DFE-B9B9-1C9231A34DBE}"/>
              </a:ext>
            </a:extLst>
          </p:cNvPr>
          <p:cNvSpPr/>
          <p:nvPr/>
        </p:nvSpPr>
        <p:spPr>
          <a:xfrm rot="14304026">
            <a:off x="1675330" y="5884930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57" name="TextBox 4">
            <a:extLst>
              <a:ext uri="{FF2B5EF4-FFF2-40B4-BE49-F238E27FC236}">
                <a16:creationId xmlns:a16="http://schemas.microsoft.com/office/drawing/2014/main" id="{5EA2CF17-951E-3CA1-7A4A-8DBE4EB042EC}"/>
              </a:ext>
            </a:extLst>
          </p:cNvPr>
          <p:cNvSpPr txBox="1"/>
          <p:nvPr/>
        </p:nvSpPr>
        <p:spPr>
          <a:xfrm>
            <a:off x="1093087" y="4850601"/>
            <a:ext cx="331281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1111</a:t>
            </a:r>
          </a:p>
        </p:txBody>
      </p:sp>
      <p:sp>
        <p:nvSpPr>
          <p:cNvPr id="58" name="TextBox 6">
            <a:extLst>
              <a:ext uri="{FF2B5EF4-FFF2-40B4-BE49-F238E27FC236}">
                <a16:creationId xmlns:a16="http://schemas.microsoft.com/office/drawing/2014/main" id="{DCA03F98-3E82-4F23-E929-4D542BC2DCE1}"/>
              </a:ext>
            </a:extLst>
          </p:cNvPr>
          <p:cNvSpPr txBox="1"/>
          <p:nvPr/>
        </p:nvSpPr>
        <p:spPr>
          <a:xfrm>
            <a:off x="1574805" y="4995574"/>
            <a:ext cx="335844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2846</a:t>
            </a:r>
          </a:p>
        </p:txBody>
      </p:sp>
      <p:sp>
        <p:nvSpPr>
          <p:cNvPr id="59" name="Arrow: Right 7">
            <a:extLst>
              <a:ext uri="{FF2B5EF4-FFF2-40B4-BE49-F238E27FC236}">
                <a16:creationId xmlns:a16="http://schemas.microsoft.com/office/drawing/2014/main" id="{067FEC65-EFD5-43FC-6BE3-271244BDF8C1}"/>
              </a:ext>
            </a:extLst>
          </p:cNvPr>
          <p:cNvSpPr/>
          <p:nvPr/>
        </p:nvSpPr>
        <p:spPr>
          <a:xfrm rot="5850755">
            <a:off x="1299677" y="4971422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60" name="Arrow: Right 10">
            <a:extLst>
              <a:ext uri="{FF2B5EF4-FFF2-40B4-BE49-F238E27FC236}">
                <a16:creationId xmlns:a16="http://schemas.microsoft.com/office/drawing/2014/main" id="{329623F7-F88B-8A0B-1206-5485E9B9F0D8}"/>
              </a:ext>
            </a:extLst>
          </p:cNvPr>
          <p:cNvSpPr/>
          <p:nvPr/>
        </p:nvSpPr>
        <p:spPr>
          <a:xfrm rot="16554897">
            <a:off x="1432016" y="5000016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grpSp>
        <p:nvGrpSpPr>
          <p:cNvPr id="66" name="Group 36">
            <a:extLst>
              <a:ext uri="{FF2B5EF4-FFF2-40B4-BE49-F238E27FC236}">
                <a16:creationId xmlns:a16="http://schemas.microsoft.com/office/drawing/2014/main" id="{B1B0442B-5E95-2518-A1B6-DA840492FD75}"/>
              </a:ext>
            </a:extLst>
          </p:cNvPr>
          <p:cNvGrpSpPr/>
          <p:nvPr/>
        </p:nvGrpSpPr>
        <p:grpSpPr>
          <a:xfrm>
            <a:off x="4899238" y="4548658"/>
            <a:ext cx="1250636" cy="2174147"/>
            <a:chOff x="9878257" y="3200400"/>
            <a:chExt cx="1470580" cy="2556505"/>
          </a:xfrm>
        </p:grpSpPr>
        <p:sp>
          <p:nvSpPr>
            <p:cNvPr id="67" name="Rectangle 5">
              <a:extLst>
                <a:ext uri="{FF2B5EF4-FFF2-40B4-BE49-F238E27FC236}">
                  <a16:creationId xmlns:a16="http://schemas.microsoft.com/office/drawing/2014/main" id="{D0AEE0BE-D627-D85F-5094-172946F90712}"/>
                </a:ext>
              </a:extLst>
            </p:cNvPr>
            <p:cNvSpPr/>
            <p:nvPr/>
          </p:nvSpPr>
          <p:spPr>
            <a:xfrm>
              <a:off x="9903204" y="3200400"/>
              <a:ext cx="1445633" cy="2556505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68" name="Group 18">
              <a:extLst>
                <a:ext uri="{FF2B5EF4-FFF2-40B4-BE49-F238E27FC236}">
                  <a16:creationId xmlns:a16="http://schemas.microsoft.com/office/drawing/2014/main" id="{1B368681-84E3-D74E-FF2D-98D8A7BE6203}"/>
                </a:ext>
              </a:extLst>
            </p:cNvPr>
            <p:cNvGrpSpPr/>
            <p:nvPr/>
          </p:nvGrpSpPr>
          <p:grpSpPr>
            <a:xfrm>
              <a:off x="9987292" y="3691033"/>
              <a:ext cx="901581" cy="801610"/>
              <a:chOff x="9959108" y="3575663"/>
              <a:chExt cx="901581" cy="801610"/>
            </a:xfrm>
          </p:grpSpPr>
          <p:grpSp>
            <p:nvGrpSpPr>
              <p:cNvPr id="78" name="Group 13">
                <a:extLst>
                  <a:ext uri="{FF2B5EF4-FFF2-40B4-BE49-F238E27FC236}">
                    <a16:creationId xmlns:a16="http://schemas.microsoft.com/office/drawing/2014/main" id="{84EC2979-A661-AA0D-791C-FF4331E14B7B}"/>
                  </a:ext>
                </a:extLst>
              </p:cNvPr>
              <p:cNvGrpSpPr/>
              <p:nvPr/>
            </p:nvGrpSpPr>
            <p:grpSpPr>
              <a:xfrm rot="16200000" flipH="1" flipV="1">
                <a:off x="9717198" y="3875672"/>
                <a:ext cx="720000" cy="201600"/>
                <a:chOff x="1378305" y="5051572"/>
                <a:chExt cx="720000" cy="201600"/>
              </a:xfrm>
            </p:grpSpPr>
            <p:sp>
              <p:nvSpPr>
                <p:cNvPr id="83" name="Rectangle 8">
                  <a:extLst>
                    <a:ext uri="{FF2B5EF4-FFF2-40B4-BE49-F238E27FC236}">
                      <a16:creationId xmlns:a16="http://schemas.microsoft.com/office/drawing/2014/main" id="{BFFFE08D-D923-86D0-72B3-647F204A80D8}"/>
                    </a:ext>
                  </a:extLst>
                </p:cNvPr>
                <p:cNvSpPr/>
                <p:nvPr/>
              </p:nvSpPr>
              <p:spPr>
                <a:xfrm>
                  <a:off x="1738305" y="5154025"/>
                  <a:ext cx="180000" cy="99147"/>
                </a:xfrm>
                <a:prstGeom prst="rect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4" name="Rectangle 9">
                  <a:extLst>
                    <a:ext uri="{FF2B5EF4-FFF2-40B4-BE49-F238E27FC236}">
                      <a16:creationId xmlns:a16="http://schemas.microsoft.com/office/drawing/2014/main" id="{AB815E7F-48EB-7D34-DBE7-9F18A9EFBEAF}"/>
                    </a:ext>
                  </a:extLst>
                </p:cNvPr>
                <p:cNvSpPr/>
                <p:nvPr/>
              </p:nvSpPr>
              <p:spPr>
                <a:xfrm>
                  <a:off x="1558305" y="5202772"/>
                  <a:ext cx="180000" cy="50400"/>
                </a:xfrm>
                <a:prstGeom prst="rect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5" name="Rectangle 11">
                  <a:extLst>
                    <a:ext uri="{FF2B5EF4-FFF2-40B4-BE49-F238E27FC236}">
                      <a16:creationId xmlns:a16="http://schemas.microsoft.com/office/drawing/2014/main" id="{1D4FC57D-819F-8345-7937-A83DFC01EDD5}"/>
                    </a:ext>
                  </a:extLst>
                </p:cNvPr>
                <p:cNvSpPr/>
                <p:nvPr/>
              </p:nvSpPr>
              <p:spPr>
                <a:xfrm>
                  <a:off x="1918305" y="5051572"/>
                  <a:ext cx="180000" cy="201600"/>
                </a:xfrm>
                <a:prstGeom prst="rect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6" name="Rectangle 12">
                  <a:extLst>
                    <a:ext uri="{FF2B5EF4-FFF2-40B4-BE49-F238E27FC236}">
                      <a16:creationId xmlns:a16="http://schemas.microsoft.com/office/drawing/2014/main" id="{9598306F-9356-635E-6CB5-B58A1DD45DA6}"/>
                    </a:ext>
                  </a:extLst>
                </p:cNvPr>
                <p:cNvSpPr/>
                <p:nvPr/>
              </p:nvSpPr>
              <p:spPr>
                <a:xfrm>
                  <a:off x="1378305" y="5227972"/>
                  <a:ext cx="180000" cy="25200"/>
                </a:xfrm>
                <a:prstGeom prst="rect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sp>
            <p:nvSpPr>
              <p:cNvPr id="79" name="TextBox 14">
                <a:extLst>
                  <a:ext uri="{FF2B5EF4-FFF2-40B4-BE49-F238E27FC236}">
                    <a16:creationId xmlns:a16="http://schemas.microsoft.com/office/drawing/2014/main" id="{1D12566B-7C31-EB8C-359A-5CDFB901224F}"/>
                  </a:ext>
                </a:extLst>
              </p:cNvPr>
              <p:cNvSpPr txBox="1"/>
              <p:nvPr/>
            </p:nvSpPr>
            <p:spPr>
              <a:xfrm>
                <a:off x="9959108" y="357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500</a:t>
                </a:r>
              </a:p>
            </p:txBody>
          </p:sp>
          <p:sp>
            <p:nvSpPr>
              <p:cNvPr id="80" name="TextBox 15">
                <a:extLst>
                  <a:ext uri="{FF2B5EF4-FFF2-40B4-BE49-F238E27FC236}">
                    <a16:creationId xmlns:a16="http://schemas.microsoft.com/office/drawing/2014/main" id="{BD3A21DB-711A-E9D4-D68F-6210BE0DC38B}"/>
                  </a:ext>
                </a:extLst>
              </p:cNvPr>
              <p:cNvSpPr txBox="1"/>
              <p:nvPr/>
            </p:nvSpPr>
            <p:spPr>
              <a:xfrm>
                <a:off x="10018880" y="375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1000</a:t>
                </a:r>
              </a:p>
            </p:txBody>
          </p:sp>
          <p:sp>
            <p:nvSpPr>
              <p:cNvPr id="81" name="TextBox 16">
                <a:extLst>
                  <a:ext uri="{FF2B5EF4-FFF2-40B4-BE49-F238E27FC236}">
                    <a16:creationId xmlns:a16="http://schemas.microsoft.com/office/drawing/2014/main" id="{A93A0C53-A8AF-522B-18EB-0B3411776B92}"/>
                  </a:ext>
                </a:extLst>
              </p:cNvPr>
              <p:cNvSpPr txBox="1"/>
              <p:nvPr/>
            </p:nvSpPr>
            <p:spPr>
              <a:xfrm>
                <a:off x="10077194" y="393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2000</a:t>
                </a:r>
              </a:p>
            </p:txBody>
          </p:sp>
          <p:sp>
            <p:nvSpPr>
              <p:cNvPr id="82" name="TextBox 17">
                <a:extLst>
                  <a:ext uri="{FF2B5EF4-FFF2-40B4-BE49-F238E27FC236}">
                    <a16:creationId xmlns:a16="http://schemas.microsoft.com/office/drawing/2014/main" id="{9CB10B32-2C1B-B52A-A944-9E3939EFF923}"/>
                  </a:ext>
                </a:extLst>
              </p:cNvPr>
              <p:cNvSpPr txBox="1"/>
              <p:nvPr/>
            </p:nvSpPr>
            <p:spPr>
              <a:xfrm>
                <a:off x="10173301" y="4115663"/>
                <a:ext cx="687388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4000</a:t>
                </a:r>
              </a:p>
            </p:txBody>
          </p:sp>
        </p:grpSp>
        <p:grpSp>
          <p:nvGrpSpPr>
            <p:cNvPr id="69" name="Group 29">
              <a:extLst>
                <a:ext uri="{FF2B5EF4-FFF2-40B4-BE49-F238E27FC236}">
                  <a16:creationId xmlns:a16="http://schemas.microsoft.com/office/drawing/2014/main" id="{7E781E5C-D91D-21D8-B0E9-BC7CC5D6A3F8}"/>
                </a:ext>
              </a:extLst>
            </p:cNvPr>
            <p:cNvGrpSpPr/>
            <p:nvPr/>
          </p:nvGrpSpPr>
          <p:grpSpPr>
            <a:xfrm>
              <a:off x="9987292" y="4774558"/>
              <a:ext cx="252000" cy="864327"/>
              <a:chOff x="9987292" y="4774558"/>
              <a:chExt cx="252000" cy="864327"/>
            </a:xfrm>
          </p:grpSpPr>
          <p:sp>
            <p:nvSpPr>
              <p:cNvPr id="74" name="Rectangle 19">
                <a:extLst>
                  <a:ext uri="{FF2B5EF4-FFF2-40B4-BE49-F238E27FC236}">
                    <a16:creationId xmlns:a16="http://schemas.microsoft.com/office/drawing/2014/main" id="{5738F0A3-33A4-A7CA-1247-0204D40D1C2F}"/>
                  </a:ext>
                </a:extLst>
              </p:cNvPr>
              <p:cNvSpPr/>
              <p:nvPr/>
            </p:nvSpPr>
            <p:spPr>
              <a:xfrm>
                <a:off x="9987292" y="4774558"/>
                <a:ext cx="252000" cy="144000"/>
              </a:xfrm>
              <a:prstGeom prst="rect">
                <a:avLst/>
              </a:prstGeom>
              <a:solidFill>
                <a:srgbClr val="00CE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75" name="Rectangle 20">
                <a:extLst>
                  <a:ext uri="{FF2B5EF4-FFF2-40B4-BE49-F238E27FC236}">
                    <a16:creationId xmlns:a16="http://schemas.microsoft.com/office/drawing/2014/main" id="{DC99F730-380B-5AB4-08A4-50C1E20F0426}"/>
                  </a:ext>
                </a:extLst>
              </p:cNvPr>
              <p:cNvSpPr/>
              <p:nvPr/>
            </p:nvSpPr>
            <p:spPr>
              <a:xfrm>
                <a:off x="9987292" y="5014667"/>
                <a:ext cx="252000" cy="144000"/>
              </a:xfrm>
              <a:prstGeom prst="rect">
                <a:avLst/>
              </a:prstGeom>
              <a:solidFill>
                <a:srgbClr val="FFCBA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76" name="Rectangle 21">
                <a:extLst>
                  <a:ext uri="{FF2B5EF4-FFF2-40B4-BE49-F238E27FC236}">
                    <a16:creationId xmlns:a16="http://schemas.microsoft.com/office/drawing/2014/main" id="{F93AF7BA-42FA-B793-E8D3-DE8737F4CC01}"/>
                  </a:ext>
                </a:extLst>
              </p:cNvPr>
              <p:cNvSpPr/>
              <p:nvPr/>
            </p:nvSpPr>
            <p:spPr>
              <a:xfrm>
                <a:off x="9987292" y="5254776"/>
                <a:ext cx="252000" cy="144000"/>
              </a:xfrm>
              <a:prstGeom prst="rect">
                <a:avLst/>
              </a:prstGeom>
              <a:solidFill>
                <a:srgbClr val="F27C5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77" name="Rectangle 22">
                <a:extLst>
                  <a:ext uri="{FF2B5EF4-FFF2-40B4-BE49-F238E27FC236}">
                    <a16:creationId xmlns:a16="http://schemas.microsoft.com/office/drawing/2014/main" id="{6B7FFC25-F0E6-EC04-9FE7-0EA04441718A}"/>
                  </a:ext>
                </a:extLst>
              </p:cNvPr>
              <p:cNvSpPr/>
              <p:nvPr/>
            </p:nvSpPr>
            <p:spPr>
              <a:xfrm>
                <a:off x="9987292" y="5494885"/>
                <a:ext cx="252000" cy="144000"/>
              </a:xfrm>
              <a:prstGeom prst="rect">
                <a:avLst/>
              </a:prstGeom>
              <a:solidFill>
                <a:srgbClr val="BE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70" name="TextBox 30">
              <a:extLst>
                <a:ext uri="{FF2B5EF4-FFF2-40B4-BE49-F238E27FC236}">
                  <a16:creationId xmlns:a16="http://schemas.microsoft.com/office/drawing/2014/main" id="{6A1FA41F-7DA9-0EFF-D776-738AE5A6B3AA}"/>
                </a:ext>
              </a:extLst>
            </p:cNvPr>
            <p:cNvSpPr txBox="1"/>
            <p:nvPr/>
          </p:nvSpPr>
          <p:spPr>
            <a:xfrm>
              <a:off x="10225416" y="4627301"/>
              <a:ext cx="1114174" cy="11157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1700"/>
                </a:lnSpc>
              </a:pPr>
              <a:r>
                <a:rPr lang="it-IT" sz="1100"/>
                <a:t>0-50%</a:t>
              </a:r>
            </a:p>
            <a:p>
              <a:pPr>
                <a:lnSpc>
                  <a:spcPts val="1700"/>
                </a:lnSpc>
              </a:pPr>
              <a:r>
                <a:rPr lang="it-IT" sz="1100"/>
                <a:t>50-75%</a:t>
              </a:r>
            </a:p>
            <a:p>
              <a:pPr>
                <a:lnSpc>
                  <a:spcPts val="1700"/>
                </a:lnSpc>
              </a:pPr>
              <a:r>
                <a:rPr lang="it-IT" sz="1100"/>
                <a:t>75-90%</a:t>
              </a:r>
            </a:p>
            <a:p>
              <a:pPr>
                <a:lnSpc>
                  <a:spcPts val="1700"/>
                </a:lnSpc>
              </a:pPr>
              <a:r>
                <a:rPr lang="it-IT" sz="1100"/>
                <a:t>&gt;90%</a:t>
              </a:r>
            </a:p>
          </p:txBody>
        </p:sp>
        <p:sp>
          <p:nvSpPr>
            <p:cNvPr id="71" name="TextBox 33">
              <a:extLst>
                <a:ext uri="{FF2B5EF4-FFF2-40B4-BE49-F238E27FC236}">
                  <a16:creationId xmlns:a16="http://schemas.microsoft.com/office/drawing/2014/main" id="{A9547FCD-71A9-A0B9-92EB-6FDC92CFEA09}"/>
                </a:ext>
              </a:extLst>
            </p:cNvPr>
            <p:cNvSpPr txBox="1"/>
            <p:nvPr/>
          </p:nvSpPr>
          <p:spPr>
            <a:xfrm>
              <a:off x="9878257" y="4482912"/>
              <a:ext cx="1436386" cy="289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000" b="1"/>
                <a:t>Volume/Capacità</a:t>
              </a:r>
            </a:p>
          </p:txBody>
        </p:sp>
        <p:sp>
          <p:nvSpPr>
            <p:cNvPr id="72" name="TextBox 34">
              <a:extLst>
                <a:ext uri="{FF2B5EF4-FFF2-40B4-BE49-F238E27FC236}">
                  <a16:creationId xmlns:a16="http://schemas.microsoft.com/office/drawing/2014/main" id="{E2979C37-7E0C-ECC3-EB65-603BB755C47E}"/>
                </a:ext>
              </a:extLst>
            </p:cNvPr>
            <p:cNvSpPr txBox="1"/>
            <p:nvPr/>
          </p:nvSpPr>
          <p:spPr>
            <a:xfrm>
              <a:off x="9903204" y="3446852"/>
              <a:ext cx="1361545" cy="289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000" b="1"/>
                <a:t>Flussi</a:t>
              </a:r>
            </a:p>
          </p:txBody>
        </p:sp>
        <p:sp>
          <p:nvSpPr>
            <p:cNvPr id="73" name="TextBox 35">
              <a:extLst>
                <a:ext uri="{FF2B5EF4-FFF2-40B4-BE49-F238E27FC236}">
                  <a16:creationId xmlns:a16="http://schemas.microsoft.com/office/drawing/2014/main" id="{BC98B234-7027-B864-E981-1FDE21D787DB}"/>
                </a:ext>
              </a:extLst>
            </p:cNvPr>
            <p:cNvSpPr txBox="1"/>
            <p:nvPr/>
          </p:nvSpPr>
          <p:spPr>
            <a:xfrm>
              <a:off x="9903205" y="3222346"/>
              <a:ext cx="1436386" cy="289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000" b="1"/>
                <a:t>Legenda </a:t>
              </a:r>
              <a:r>
                <a:rPr lang="it-IT" sz="800" b="1"/>
                <a:t>(7:30-8:30)</a:t>
              </a:r>
              <a:endParaRPr lang="it-IT" sz="1000" b="1"/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F1E925ED-8E90-8E2C-27BD-DA5C44732D92}"/>
              </a:ext>
            </a:extLst>
          </p:cNvPr>
          <p:cNvSpPr txBox="1"/>
          <p:nvPr/>
        </p:nvSpPr>
        <p:spPr>
          <a:xfrm>
            <a:off x="147666" y="1106922"/>
            <a:ext cx="6016116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it-IT" sz="1200" b="1" i="1">
                <a:effectLst/>
                <a:ea typeface="Aptos" panose="020B0004020202020204" pitchFamily="34" charset="0"/>
              </a:rPr>
              <a:t>Flussi di traffico sulla rete stradale in Val Bisagno </a:t>
            </a:r>
            <a:br>
              <a:rPr lang="it-IT" sz="1200" b="1" i="1">
                <a:effectLst/>
                <a:ea typeface="Aptos" panose="020B0004020202020204" pitchFamily="34" charset="0"/>
              </a:rPr>
            </a:br>
            <a:r>
              <a:rPr lang="it-IT" sz="1200" i="1">
                <a:effectLst/>
                <a:ea typeface="Aptos" panose="020B0004020202020204" pitchFamily="34" charset="0"/>
              </a:rPr>
              <a:t>(con indicazione dei livelli di saturazione degli archi stradali)</a:t>
            </a:r>
            <a:endParaRPr lang="en-GB" sz="1200" i="1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3427DE98-D4CC-3B83-B9B9-C6551FF40A65}"/>
              </a:ext>
            </a:extLst>
          </p:cNvPr>
          <p:cNvSpPr txBox="1"/>
          <p:nvPr/>
        </p:nvSpPr>
        <p:spPr>
          <a:xfrm>
            <a:off x="6372786" y="1118777"/>
            <a:ext cx="5682433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it-IT" sz="1200" b="1" i="1">
                <a:effectLst/>
                <a:ea typeface="Aptos" panose="020B0004020202020204" pitchFamily="34" charset="0"/>
              </a:rPr>
              <a:t>Flussi di traffico del Trasporto Pubblico in Val Bisagno</a:t>
            </a:r>
            <a:br>
              <a:rPr lang="it-IT" sz="1200" b="1" i="1">
                <a:effectLst/>
                <a:ea typeface="Aptos" panose="020B0004020202020204" pitchFamily="34" charset="0"/>
              </a:rPr>
            </a:br>
            <a:r>
              <a:rPr lang="it-IT" sz="1200" i="1">
                <a:ea typeface="Aptos" panose="020B0004020202020204" pitchFamily="34" charset="0"/>
              </a:rPr>
              <a:t>(con indicazione dei volumi nei nodi principali)</a:t>
            </a:r>
            <a:endParaRPr lang="it-IT" sz="1200" b="1" i="1">
              <a:effectLst/>
              <a:ea typeface="Aptos" panose="020B00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95571D3-58E0-0B3D-8BF3-B436AAEA4C0C}"/>
              </a:ext>
            </a:extLst>
          </p:cNvPr>
          <p:cNvSpPr txBox="1"/>
          <p:nvPr/>
        </p:nvSpPr>
        <p:spPr>
          <a:xfrm>
            <a:off x="125895" y="900971"/>
            <a:ext cx="5994900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kumimoji="0" lang="it-IT" sz="14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+mn-cs"/>
              </a:rPr>
              <a:t>RETE STRADALE </a:t>
            </a:r>
            <a:endParaRPr lang="it-IT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1FD9798D-BB3D-4988-9291-4B7B4E10EC09}"/>
              </a:ext>
            </a:extLst>
          </p:cNvPr>
          <p:cNvSpPr txBox="1"/>
          <p:nvPr/>
        </p:nvSpPr>
        <p:spPr>
          <a:xfrm>
            <a:off x="6373497" y="901217"/>
            <a:ext cx="55390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it-IT" sz="14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+mn-cs"/>
              </a:rPr>
              <a:t>RETE TPL</a:t>
            </a:r>
            <a:endParaRPr lang="it-IT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7FC29A5E-825C-2B24-418E-1A8C6C40A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628"/>
            <a:ext cx="12192000" cy="809462"/>
          </a:xfrm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Modello di Simulazione</a:t>
            </a: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CF32D557-1E9C-4969-94B5-76F1B6753129}"/>
              </a:ext>
            </a:extLst>
          </p:cNvPr>
          <p:cNvSpPr txBox="1"/>
          <p:nvPr/>
        </p:nvSpPr>
        <p:spPr>
          <a:xfrm>
            <a:off x="3698002" y="2233556"/>
            <a:ext cx="331281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1560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18A7AAC3-54DD-20F3-8188-10E261FE897C}"/>
              </a:ext>
            </a:extLst>
          </p:cNvPr>
          <p:cNvSpPr txBox="1"/>
          <p:nvPr/>
        </p:nvSpPr>
        <p:spPr>
          <a:xfrm>
            <a:off x="3813306" y="2576814"/>
            <a:ext cx="285769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957</a:t>
            </a:r>
          </a:p>
        </p:txBody>
      </p:sp>
      <p:sp>
        <p:nvSpPr>
          <p:cNvPr id="65" name="Arrow: Right 10">
            <a:extLst>
              <a:ext uri="{FF2B5EF4-FFF2-40B4-BE49-F238E27FC236}">
                <a16:creationId xmlns:a16="http://schemas.microsoft.com/office/drawing/2014/main" id="{12CBD5CA-48D8-5C24-4467-E58CB0DCDE3D}"/>
              </a:ext>
            </a:extLst>
          </p:cNvPr>
          <p:cNvSpPr/>
          <p:nvPr/>
        </p:nvSpPr>
        <p:spPr>
          <a:xfrm rot="19544533">
            <a:off x="3773320" y="2528563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87" name="TextBox 4">
            <a:extLst>
              <a:ext uri="{FF2B5EF4-FFF2-40B4-BE49-F238E27FC236}">
                <a16:creationId xmlns:a16="http://schemas.microsoft.com/office/drawing/2014/main" id="{90293598-5478-5D7B-D62C-C05473630E8B}"/>
              </a:ext>
            </a:extLst>
          </p:cNvPr>
          <p:cNvSpPr txBox="1"/>
          <p:nvPr/>
        </p:nvSpPr>
        <p:spPr>
          <a:xfrm>
            <a:off x="2599447" y="2089696"/>
            <a:ext cx="285769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397</a:t>
            </a:r>
          </a:p>
        </p:txBody>
      </p:sp>
      <p:sp>
        <p:nvSpPr>
          <p:cNvPr id="88" name="TextBox 6">
            <a:extLst>
              <a:ext uri="{FF2B5EF4-FFF2-40B4-BE49-F238E27FC236}">
                <a16:creationId xmlns:a16="http://schemas.microsoft.com/office/drawing/2014/main" id="{D14EEA71-52F2-8833-C0C1-48DD691BF660}"/>
              </a:ext>
            </a:extLst>
          </p:cNvPr>
          <p:cNvSpPr txBox="1"/>
          <p:nvPr/>
        </p:nvSpPr>
        <p:spPr>
          <a:xfrm>
            <a:off x="2839172" y="2389138"/>
            <a:ext cx="273791" cy="233671"/>
          </a:xfrm>
          <a:prstGeom prst="roundRect">
            <a:avLst/>
          </a:prstGeom>
          <a:solidFill>
            <a:schemeClr val="bg1"/>
          </a:solidFill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9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250</a:t>
            </a:r>
          </a:p>
        </p:txBody>
      </p:sp>
      <p:sp>
        <p:nvSpPr>
          <p:cNvPr id="89" name="Arrow: Right 7">
            <a:extLst>
              <a:ext uri="{FF2B5EF4-FFF2-40B4-BE49-F238E27FC236}">
                <a16:creationId xmlns:a16="http://schemas.microsoft.com/office/drawing/2014/main" id="{FA3F7B04-D1BE-0562-AE9D-996BA9020FF7}"/>
              </a:ext>
            </a:extLst>
          </p:cNvPr>
          <p:cNvSpPr/>
          <p:nvPr/>
        </p:nvSpPr>
        <p:spPr>
          <a:xfrm rot="8358661">
            <a:off x="2700951" y="2247100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352D7524-605F-0AFD-2847-32427A602FD0}"/>
              </a:ext>
            </a:extLst>
          </p:cNvPr>
          <p:cNvCxnSpPr>
            <a:cxnSpLocks/>
          </p:cNvCxnSpPr>
          <p:nvPr/>
        </p:nvCxnSpPr>
        <p:spPr>
          <a:xfrm>
            <a:off x="2853875" y="2350391"/>
            <a:ext cx="351288" cy="102297"/>
          </a:xfrm>
          <a:prstGeom prst="straightConnector1">
            <a:avLst/>
          </a:prstGeom>
          <a:ln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51346C63-BF5D-5C42-51D9-B230417F9265}"/>
              </a:ext>
            </a:extLst>
          </p:cNvPr>
          <p:cNvCxnSpPr>
            <a:cxnSpLocks/>
          </p:cNvCxnSpPr>
          <p:nvPr/>
        </p:nvCxnSpPr>
        <p:spPr>
          <a:xfrm flipH="1" flipV="1">
            <a:off x="3540942" y="2288563"/>
            <a:ext cx="315960" cy="260962"/>
          </a:xfrm>
          <a:prstGeom prst="straightConnector1">
            <a:avLst/>
          </a:prstGeom>
          <a:ln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4" name="Arrow: Right 7">
            <a:extLst>
              <a:ext uri="{FF2B5EF4-FFF2-40B4-BE49-F238E27FC236}">
                <a16:creationId xmlns:a16="http://schemas.microsoft.com/office/drawing/2014/main" id="{AF006FE2-6842-BB8A-2180-C1BC2FDFE4C4}"/>
              </a:ext>
            </a:extLst>
          </p:cNvPr>
          <p:cNvSpPr/>
          <p:nvPr/>
        </p:nvSpPr>
        <p:spPr>
          <a:xfrm rot="8840391">
            <a:off x="3681422" y="2448465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95" name="Arrow: Right 10">
            <a:extLst>
              <a:ext uri="{FF2B5EF4-FFF2-40B4-BE49-F238E27FC236}">
                <a16:creationId xmlns:a16="http://schemas.microsoft.com/office/drawing/2014/main" id="{E919A712-8AA4-5E7D-3C42-90D1AD75B77A}"/>
              </a:ext>
            </a:extLst>
          </p:cNvPr>
          <p:cNvSpPr/>
          <p:nvPr/>
        </p:nvSpPr>
        <p:spPr>
          <a:xfrm rot="18901123">
            <a:off x="2765573" y="2337533"/>
            <a:ext cx="249382" cy="103909"/>
          </a:xfrm>
          <a:prstGeom prst="rightArrow">
            <a:avLst/>
          </a:prstGeom>
          <a:solidFill>
            <a:srgbClr val="FFFF00"/>
          </a:solidFill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BE5F2590-38F6-B19F-BC24-9F3F05E7C769}"/>
              </a:ext>
            </a:extLst>
          </p:cNvPr>
          <p:cNvSpPr txBox="1"/>
          <p:nvPr/>
        </p:nvSpPr>
        <p:spPr>
          <a:xfrm>
            <a:off x="3570520" y="2370331"/>
            <a:ext cx="4650762" cy="2185214"/>
          </a:xfrm>
          <a:prstGeom prst="rect">
            <a:avLst/>
          </a:prstGeom>
          <a:solidFill>
            <a:srgbClr val="DCEAF7"/>
          </a:solidFill>
        </p:spPr>
        <p:txBody>
          <a:bodyPr wrap="square">
            <a:spAutoFit/>
          </a:bodyPr>
          <a:lstStyle/>
          <a:p>
            <a:pPr algn="ctr"/>
            <a:r>
              <a:rPr lang="it-IT" sz="2000" b="1" dirty="0">
                <a:cs typeface="Poppins" panose="00000500000000000000" pitchFamily="2" charset="0"/>
              </a:rPr>
              <a:t>Anche negli scenari di simulazione futuri, i flussi massimi di passeggeri previsti sulle linee della Val Bisagno sono compresi tra </a:t>
            </a:r>
            <a:br>
              <a:rPr lang="it-IT" sz="2000" b="1" dirty="0">
                <a:cs typeface="Poppins" panose="00000500000000000000" pitchFamily="2" charset="0"/>
              </a:rPr>
            </a:br>
            <a:r>
              <a:rPr lang="it-IT" sz="2800" b="1" dirty="0">
                <a:solidFill>
                  <a:srgbClr val="FF0000"/>
                </a:solidFill>
                <a:cs typeface="Poppins" panose="00000500000000000000" pitchFamily="2" charset="0"/>
              </a:rPr>
              <a:t>1500-2000 pax/ora/direzione</a:t>
            </a:r>
            <a:endParaRPr lang="it-IT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23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E0243-718D-6BE2-9329-3A7FD25CE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EBF0FCF-BCC4-3A47-759F-9033C4C318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990951"/>
              </p:ext>
            </p:extLst>
          </p:nvPr>
        </p:nvGraphicFramePr>
        <p:xfrm>
          <a:off x="2231572" y="1291962"/>
          <a:ext cx="6879772" cy="48928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19756">
                  <a:extLst>
                    <a:ext uri="{9D8B030D-6E8A-4147-A177-3AD203B41FA5}">
                      <a16:colId xmlns:a16="http://schemas.microsoft.com/office/drawing/2014/main" val="1108565829"/>
                    </a:ext>
                  </a:extLst>
                </a:gridCol>
                <a:gridCol w="2412002">
                  <a:extLst>
                    <a:ext uri="{9D8B030D-6E8A-4147-A177-3AD203B41FA5}">
                      <a16:colId xmlns:a16="http://schemas.microsoft.com/office/drawing/2014/main" val="1399763485"/>
                    </a:ext>
                  </a:extLst>
                </a:gridCol>
                <a:gridCol w="2548014">
                  <a:extLst>
                    <a:ext uri="{9D8B030D-6E8A-4147-A177-3AD203B41FA5}">
                      <a16:colId xmlns:a16="http://schemas.microsoft.com/office/drawing/2014/main" val="3929893170"/>
                    </a:ext>
                  </a:extLst>
                </a:gridCol>
              </a:tblGrid>
              <a:tr h="155848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 err="1">
                          <a:effectLst/>
                        </a:rPr>
                        <a:t>Velocità</a:t>
                      </a:r>
                      <a:r>
                        <a:rPr lang="en-GB" sz="2400" b="1" u="none" strike="noStrike">
                          <a:effectLst/>
                        </a:rPr>
                        <a:t> Commerciale </a:t>
                      </a:r>
                      <a:r>
                        <a:rPr lang="en-GB" sz="1800" i="1" u="none" strike="noStrike">
                          <a:effectLst/>
                        </a:rPr>
                        <a:t>[km/h]</a:t>
                      </a:r>
                      <a:endParaRPr lang="en-GB" sz="24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F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 err="1">
                          <a:effectLst/>
                        </a:rPr>
                        <a:t>Capacità</a:t>
                      </a:r>
                      <a:r>
                        <a:rPr lang="en-GB" sz="2400" u="none" strike="noStrike">
                          <a:effectLst/>
                        </a:rPr>
                        <a:t> </a:t>
                      </a:r>
                    </a:p>
                    <a:p>
                      <a:pPr algn="ctr" fontAlgn="b">
                        <a:buNone/>
                      </a:pPr>
                      <a:endParaRPr lang="en-GB" sz="2400" i="1" u="none" strike="noStrike">
                        <a:effectLst/>
                      </a:endParaRPr>
                    </a:p>
                    <a:p>
                      <a:pPr algn="ctr" fontAlgn="b">
                        <a:buNone/>
                      </a:pPr>
                      <a:r>
                        <a:rPr lang="en-GB" sz="1800" i="1" u="none" strike="noStrike">
                          <a:effectLst/>
                        </a:rPr>
                        <a:t>[</a:t>
                      </a:r>
                      <a:r>
                        <a:rPr lang="en-GB" sz="1800" i="1" u="none" strike="noStrike" err="1">
                          <a:effectLst/>
                        </a:rPr>
                        <a:t>posti</a:t>
                      </a:r>
                      <a:r>
                        <a:rPr lang="en-GB" sz="1800" i="1" u="none" strike="noStrike">
                          <a:effectLst/>
                        </a:rPr>
                        <a:t>/ora/direzione]</a:t>
                      </a:r>
                      <a:endParaRPr lang="en-GB" sz="16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F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959340"/>
                  </a:ext>
                </a:extLst>
              </a:tr>
              <a:tr h="71761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>
                          <a:effectLst/>
                        </a:rPr>
                        <a:t>BRT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15-25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500-2500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46045"/>
                  </a:ext>
                </a:extLst>
              </a:tr>
              <a:tr h="71761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>
                          <a:effectLst/>
                        </a:rPr>
                        <a:t>FUNIVIA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18-25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600-2500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802458"/>
                  </a:ext>
                </a:extLst>
              </a:tr>
              <a:tr h="71761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>
                          <a:effectLst/>
                        </a:rPr>
                        <a:t>TRAM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15-30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900-4000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4012584"/>
                  </a:ext>
                </a:extLst>
              </a:tr>
              <a:tr h="118151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b="1" u="none" strike="noStrike" dirty="0">
                          <a:effectLst/>
                        </a:rPr>
                        <a:t>METRO LEGGERA</a:t>
                      </a:r>
                      <a:br>
                        <a:rPr lang="en-GB" sz="2400" b="1" u="none" strike="noStrike" dirty="0">
                          <a:effectLst/>
                        </a:rPr>
                      </a:br>
                      <a:r>
                        <a:rPr lang="en-GB" sz="1800" b="1" u="none" strike="noStrike" dirty="0">
                          <a:effectLst/>
                        </a:rPr>
                        <a:t>(es. </a:t>
                      </a:r>
                      <a:r>
                        <a:rPr lang="en-GB" sz="1800" b="1" u="none" strike="noStrike" dirty="0" err="1">
                          <a:effectLst/>
                        </a:rPr>
                        <a:t>Skymetro</a:t>
                      </a:r>
                      <a:r>
                        <a:rPr lang="en-GB" sz="1800" b="1" u="none" strike="noStrike" dirty="0">
                          <a:effectLst/>
                        </a:rPr>
                        <a:t>)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>
                          <a:effectLst/>
                        </a:rPr>
                        <a:t>25-40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400" u="none" strike="noStrike" dirty="0">
                          <a:effectLst/>
                        </a:rPr>
                        <a:t>3000-15000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6847132"/>
                  </a:ext>
                </a:extLst>
              </a:tr>
            </a:tbl>
          </a:graphicData>
        </a:graphic>
      </p:graphicFrame>
      <p:sp>
        <p:nvSpPr>
          <p:cNvPr id="3" name="TextBox 40">
            <a:extLst>
              <a:ext uri="{FF2B5EF4-FFF2-40B4-BE49-F238E27FC236}">
                <a16:creationId xmlns:a16="http://schemas.microsoft.com/office/drawing/2014/main" id="{626CA7CB-AF68-EA8F-1034-1DDA65F33160}"/>
              </a:ext>
            </a:extLst>
          </p:cNvPr>
          <p:cNvSpPr txBox="1"/>
          <p:nvPr/>
        </p:nvSpPr>
        <p:spPr>
          <a:xfrm>
            <a:off x="9274629" y="3614057"/>
            <a:ext cx="2742111" cy="62048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Soluzioni oggetto </a:t>
            </a:r>
            <a:b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</a:br>
            <a: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dell’analisi</a:t>
            </a:r>
            <a:endParaRPr kumimoji="0" lang="it-IT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sp>
        <p:nvSpPr>
          <p:cNvPr id="7" name="Parentesi graffa chiusa 6">
            <a:extLst>
              <a:ext uri="{FF2B5EF4-FFF2-40B4-BE49-F238E27FC236}">
                <a16:creationId xmlns:a16="http://schemas.microsoft.com/office/drawing/2014/main" id="{48A04FFC-182F-5F45-C4AD-A032C56F4837}"/>
              </a:ext>
            </a:extLst>
          </p:cNvPr>
          <p:cNvSpPr/>
          <p:nvPr/>
        </p:nvSpPr>
        <p:spPr>
          <a:xfrm>
            <a:off x="9274629" y="2993571"/>
            <a:ext cx="261258" cy="186145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E56D6981-F5C2-C80C-E3EF-D8305629E379}"/>
              </a:ext>
            </a:extLst>
          </p:cNvPr>
          <p:cNvSpPr txBox="1"/>
          <p:nvPr/>
        </p:nvSpPr>
        <p:spPr>
          <a:xfrm>
            <a:off x="1356289" y="5323111"/>
            <a:ext cx="1172535" cy="4843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180340" marR="179070" algn="ctr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2400" kern="100">
                <a:solidFill>
                  <a:srgbClr val="000000"/>
                </a:solidFill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❌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76BD219-C27A-5839-FF87-7B38D15EC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628"/>
            <a:ext cx="12192000" cy="809462"/>
          </a:xfrm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Analisi delle Alternative</a:t>
            </a:r>
          </a:p>
        </p:txBody>
      </p:sp>
    </p:spTree>
    <p:extLst>
      <p:ext uri="{BB962C8B-B14F-4D97-AF65-F5344CB8AC3E}">
        <p14:creationId xmlns:p14="http://schemas.microsoft.com/office/powerpoint/2010/main" val="241348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53846F-1CE4-64A8-2878-B526C881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64E931A7-45E7-8EDD-A53F-16DBC66B49F0}"/>
              </a:ext>
            </a:extLst>
          </p:cNvPr>
          <p:cNvSpPr txBox="1"/>
          <p:nvPr/>
        </p:nvSpPr>
        <p:spPr>
          <a:xfrm>
            <a:off x="261177" y="173954"/>
            <a:ext cx="11397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b="1" dirty="0">
                <a:solidFill>
                  <a:srgbClr val="C00000"/>
                </a:solidFill>
                <a:latin typeface="Aptos" panose="02110004020202020204"/>
                <a:ea typeface="+mj-ea"/>
                <a:cs typeface="+mj-cs"/>
              </a:rPr>
              <a:t>La valutazione di progetti di sistemi di trasporto</a:t>
            </a:r>
          </a:p>
        </p:txBody>
      </p:sp>
      <p:sp>
        <p:nvSpPr>
          <p:cNvPr id="2" name="Rectangle 64">
            <a:extLst>
              <a:ext uri="{FF2B5EF4-FFF2-40B4-BE49-F238E27FC236}">
                <a16:creationId xmlns:a16="http://schemas.microsoft.com/office/drawing/2014/main" id="{7414E165-D86B-56D6-7B79-020C7D9F8A6A}"/>
              </a:ext>
            </a:extLst>
          </p:cNvPr>
          <p:cNvSpPr/>
          <p:nvPr/>
        </p:nvSpPr>
        <p:spPr>
          <a:xfrm>
            <a:off x="6899555" y="2399214"/>
            <a:ext cx="3507800" cy="2953413"/>
          </a:xfrm>
          <a:custGeom>
            <a:avLst/>
            <a:gdLst>
              <a:gd name="connsiteX0" fmla="*/ 0 w 935665"/>
              <a:gd name="connsiteY0" fmla="*/ 0 h 747490"/>
              <a:gd name="connsiteX1" fmla="*/ 935665 w 935665"/>
              <a:gd name="connsiteY1" fmla="*/ 0 h 747490"/>
              <a:gd name="connsiteX2" fmla="*/ 935665 w 935665"/>
              <a:gd name="connsiteY2" fmla="*/ 747490 h 747490"/>
              <a:gd name="connsiteX3" fmla="*/ 0 w 935665"/>
              <a:gd name="connsiteY3" fmla="*/ 747490 h 747490"/>
              <a:gd name="connsiteX4" fmla="*/ 0 w 935665"/>
              <a:gd name="connsiteY4" fmla="*/ 0 h 747490"/>
              <a:gd name="connsiteX0" fmla="*/ 0 w 935665"/>
              <a:gd name="connsiteY0" fmla="*/ 0 h 1442151"/>
              <a:gd name="connsiteX1" fmla="*/ 935665 w 935665"/>
              <a:gd name="connsiteY1" fmla="*/ 0 h 1442151"/>
              <a:gd name="connsiteX2" fmla="*/ 829339 w 935665"/>
              <a:gd name="connsiteY2" fmla="*/ 1442151 h 1442151"/>
              <a:gd name="connsiteX3" fmla="*/ 0 w 935665"/>
              <a:gd name="connsiteY3" fmla="*/ 747490 h 1442151"/>
              <a:gd name="connsiteX4" fmla="*/ 0 w 935665"/>
              <a:gd name="connsiteY4" fmla="*/ 0 h 1442151"/>
              <a:gd name="connsiteX0" fmla="*/ 0 w 1786270"/>
              <a:gd name="connsiteY0" fmla="*/ 0 h 1442151"/>
              <a:gd name="connsiteX1" fmla="*/ 1786270 w 1786270"/>
              <a:gd name="connsiteY1" fmla="*/ 793898 h 1442151"/>
              <a:gd name="connsiteX2" fmla="*/ 829339 w 1786270"/>
              <a:gd name="connsiteY2" fmla="*/ 1442151 h 1442151"/>
              <a:gd name="connsiteX3" fmla="*/ 0 w 1786270"/>
              <a:gd name="connsiteY3" fmla="*/ 747490 h 1442151"/>
              <a:gd name="connsiteX4" fmla="*/ 0 w 1786270"/>
              <a:gd name="connsiteY4" fmla="*/ 0 h 1442151"/>
              <a:gd name="connsiteX0" fmla="*/ 0 w 1786270"/>
              <a:gd name="connsiteY0" fmla="*/ 0 h 1442151"/>
              <a:gd name="connsiteX1" fmla="*/ 870926 w 1786270"/>
              <a:gd name="connsiteY1" fmla="*/ 396532 h 1442151"/>
              <a:gd name="connsiteX2" fmla="*/ 1786270 w 1786270"/>
              <a:gd name="connsiteY2" fmla="*/ 793898 h 1442151"/>
              <a:gd name="connsiteX3" fmla="*/ 829339 w 1786270"/>
              <a:gd name="connsiteY3" fmla="*/ 1442151 h 1442151"/>
              <a:gd name="connsiteX4" fmla="*/ 0 w 1786270"/>
              <a:gd name="connsiteY4" fmla="*/ 747490 h 1442151"/>
              <a:gd name="connsiteX5" fmla="*/ 0 w 1786270"/>
              <a:gd name="connsiteY5" fmla="*/ 0 h 1442151"/>
              <a:gd name="connsiteX0" fmla="*/ 0 w 3529066"/>
              <a:gd name="connsiteY0" fmla="*/ 0 h 1442151"/>
              <a:gd name="connsiteX1" fmla="*/ 3529066 w 3529066"/>
              <a:gd name="connsiteY1" fmla="*/ 495769 h 1442151"/>
              <a:gd name="connsiteX2" fmla="*/ 1786270 w 3529066"/>
              <a:gd name="connsiteY2" fmla="*/ 793898 h 1442151"/>
              <a:gd name="connsiteX3" fmla="*/ 829339 w 3529066"/>
              <a:gd name="connsiteY3" fmla="*/ 1442151 h 1442151"/>
              <a:gd name="connsiteX4" fmla="*/ 0 w 3529066"/>
              <a:gd name="connsiteY4" fmla="*/ 747490 h 1442151"/>
              <a:gd name="connsiteX5" fmla="*/ 0 w 3529066"/>
              <a:gd name="connsiteY5" fmla="*/ 0 h 1442151"/>
              <a:gd name="connsiteX0" fmla="*/ 0 w 3529066"/>
              <a:gd name="connsiteY0" fmla="*/ 0 h 1442151"/>
              <a:gd name="connsiteX1" fmla="*/ 1650647 w 3529066"/>
              <a:gd name="connsiteY1" fmla="*/ 233500 h 1442151"/>
              <a:gd name="connsiteX2" fmla="*/ 3529066 w 3529066"/>
              <a:gd name="connsiteY2" fmla="*/ 495769 h 1442151"/>
              <a:gd name="connsiteX3" fmla="*/ 1786270 w 3529066"/>
              <a:gd name="connsiteY3" fmla="*/ 793898 h 1442151"/>
              <a:gd name="connsiteX4" fmla="*/ 829339 w 3529066"/>
              <a:gd name="connsiteY4" fmla="*/ 1442151 h 1442151"/>
              <a:gd name="connsiteX5" fmla="*/ 0 w 3529066"/>
              <a:gd name="connsiteY5" fmla="*/ 747490 h 1442151"/>
              <a:gd name="connsiteX6" fmla="*/ 0 w 3529066"/>
              <a:gd name="connsiteY6" fmla="*/ 0 h 1442151"/>
              <a:gd name="connsiteX0" fmla="*/ 0 w 3529066"/>
              <a:gd name="connsiteY0" fmla="*/ 1524416 h 2966567"/>
              <a:gd name="connsiteX1" fmla="*/ 3507800 w 3529066"/>
              <a:gd name="connsiteY1" fmla="*/ 0 h 2966567"/>
              <a:gd name="connsiteX2" fmla="*/ 3529066 w 3529066"/>
              <a:gd name="connsiteY2" fmla="*/ 2020185 h 2966567"/>
              <a:gd name="connsiteX3" fmla="*/ 1786270 w 3529066"/>
              <a:gd name="connsiteY3" fmla="*/ 2318314 h 2966567"/>
              <a:gd name="connsiteX4" fmla="*/ 829339 w 3529066"/>
              <a:gd name="connsiteY4" fmla="*/ 2966567 h 2966567"/>
              <a:gd name="connsiteX5" fmla="*/ 0 w 3529066"/>
              <a:gd name="connsiteY5" fmla="*/ 2271906 h 2966567"/>
              <a:gd name="connsiteX6" fmla="*/ 0 w 3529066"/>
              <a:gd name="connsiteY6" fmla="*/ 1524416 h 2966567"/>
              <a:gd name="connsiteX0" fmla="*/ 0 w 3529066"/>
              <a:gd name="connsiteY0" fmla="*/ 1524416 h 2966567"/>
              <a:gd name="connsiteX1" fmla="*/ 1771149 w 3529066"/>
              <a:gd name="connsiteY1" fmla="*/ 758455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0 w 3529066"/>
              <a:gd name="connsiteY7" fmla="*/ 1524416 h 2966567"/>
              <a:gd name="connsiteX0" fmla="*/ 0 w 3529066"/>
              <a:gd name="connsiteY0" fmla="*/ 1524416 h 2966567"/>
              <a:gd name="connsiteX1" fmla="*/ 1714442 w 3529066"/>
              <a:gd name="connsiteY1" fmla="*/ 1623236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0 w 3529066"/>
              <a:gd name="connsiteY7" fmla="*/ 1524416 h 2966567"/>
              <a:gd name="connsiteX0" fmla="*/ 637954 w 3529066"/>
              <a:gd name="connsiteY0" fmla="*/ 2148193 h 2966567"/>
              <a:gd name="connsiteX1" fmla="*/ 1714442 w 3529066"/>
              <a:gd name="connsiteY1" fmla="*/ 1623236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637954 w 3529066"/>
              <a:gd name="connsiteY7" fmla="*/ 2148193 h 2966567"/>
              <a:gd name="connsiteX0" fmla="*/ 949843 w 3529066"/>
              <a:gd name="connsiteY0" fmla="*/ 2587673 h 2966567"/>
              <a:gd name="connsiteX1" fmla="*/ 1714442 w 3529066"/>
              <a:gd name="connsiteY1" fmla="*/ 1623236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949843 w 3529066"/>
              <a:gd name="connsiteY7" fmla="*/ 2587673 h 2966567"/>
              <a:gd name="connsiteX0" fmla="*/ 765545 w 3529066"/>
              <a:gd name="connsiteY0" fmla="*/ 2552231 h 2966567"/>
              <a:gd name="connsiteX1" fmla="*/ 1714442 w 3529066"/>
              <a:gd name="connsiteY1" fmla="*/ 1623236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765545 w 3529066"/>
              <a:gd name="connsiteY7" fmla="*/ 2552231 h 2966567"/>
              <a:gd name="connsiteX0" fmla="*/ 765545 w 3529066"/>
              <a:gd name="connsiteY0" fmla="*/ 2552231 h 2966567"/>
              <a:gd name="connsiteX1" fmla="*/ 1842032 w 3529066"/>
              <a:gd name="connsiteY1" fmla="*/ 886046 h 2966567"/>
              <a:gd name="connsiteX2" fmla="*/ 3507800 w 3529066"/>
              <a:gd name="connsiteY2" fmla="*/ 0 h 2966567"/>
              <a:gd name="connsiteX3" fmla="*/ 3529066 w 3529066"/>
              <a:gd name="connsiteY3" fmla="*/ 2020185 h 2966567"/>
              <a:gd name="connsiteX4" fmla="*/ 1786270 w 3529066"/>
              <a:gd name="connsiteY4" fmla="*/ 2318314 h 2966567"/>
              <a:gd name="connsiteX5" fmla="*/ 829339 w 3529066"/>
              <a:gd name="connsiteY5" fmla="*/ 2966567 h 2966567"/>
              <a:gd name="connsiteX6" fmla="*/ 0 w 3529066"/>
              <a:gd name="connsiteY6" fmla="*/ 2271906 h 2966567"/>
              <a:gd name="connsiteX7" fmla="*/ 765545 w 3529066"/>
              <a:gd name="connsiteY7" fmla="*/ 2552231 h 2966567"/>
              <a:gd name="connsiteX0" fmla="*/ 765545 w 3507800"/>
              <a:gd name="connsiteY0" fmla="*/ 2552231 h 2966567"/>
              <a:gd name="connsiteX1" fmla="*/ 1842032 w 3507800"/>
              <a:gd name="connsiteY1" fmla="*/ 886046 h 2966567"/>
              <a:gd name="connsiteX2" fmla="*/ 3507800 w 3507800"/>
              <a:gd name="connsiteY2" fmla="*/ 0 h 2966567"/>
              <a:gd name="connsiteX3" fmla="*/ 3495200 w 3507800"/>
              <a:gd name="connsiteY3" fmla="*/ 2049818 h 2966567"/>
              <a:gd name="connsiteX4" fmla="*/ 1786270 w 3507800"/>
              <a:gd name="connsiteY4" fmla="*/ 2318314 h 2966567"/>
              <a:gd name="connsiteX5" fmla="*/ 829339 w 3507800"/>
              <a:gd name="connsiteY5" fmla="*/ 2966567 h 2966567"/>
              <a:gd name="connsiteX6" fmla="*/ 0 w 3507800"/>
              <a:gd name="connsiteY6" fmla="*/ 2271906 h 2966567"/>
              <a:gd name="connsiteX7" fmla="*/ 765545 w 3507800"/>
              <a:gd name="connsiteY7" fmla="*/ 2552231 h 2966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07800" h="2966567">
                <a:moveTo>
                  <a:pt x="765545" y="2552231"/>
                </a:moveTo>
                <a:lnTo>
                  <a:pt x="1842032" y="886046"/>
                </a:lnTo>
                <a:lnTo>
                  <a:pt x="3507800" y="0"/>
                </a:lnTo>
                <a:lnTo>
                  <a:pt x="3495200" y="2049818"/>
                </a:lnTo>
                <a:lnTo>
                  <a:pt x="1786270" y="2318314"/>
                </a:lnTo>
                <a:lnTo>
                  <a:pt x="829339" y="2966567"/>
                </a:lnTo>
                <a:lnTo>
                  <a:pt x="0" y="2271906"/>
                </a:lnTo>
                <a:lnTo>
                  <a:pt x="765545" y="2552231"/>
                </a:lnTo>
                <a:close/>
              </a:path>
            </a:pathLst>
          </a:cu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8D59C0-0D10-C0D3-7ED2-EE1F9875A446}"/>
              </a:ext>
            </a:extLst>
          </p:cNvPr>
          <p:cNvCxnSpPr>
            <a:cxnSpLocks/>
          </p:cNvCxnSpPr>
          <p:nvPr/>
        </p:nvCxnSpPr>
        <p:spPr>
          <a:xfrm>
            <a:off x="6807052" y="4593186"/>
            <a:ext cx="904091" cy="334967"/>
          </a:xfrm>
          <a:prstGeom prst="line">
            <a:avLst/>
          </a:prstGeom>
          <a:ln w="76200">
            <a:solidFill>
              <a:schemeClr val="tx2">
                <a:lumMod val="90000"/>
                <a:lumOff val="1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403476-D130-04CB-61ED-0F4A1EEDF66B}"/>
              </a:ext>
            </a:extLst>
          </p:cNvPr>
          <p:cNvCxnSpPr>
            <a:cxnSpLocks/>
          </p:cNvCxnSpPr>
          <p:nvPr/>
        </p:nvCxnSpPr>
        <p:spPr>
          <a:xfrm flipV="1">
            <a:off x="7684030" y="3264080"/>
            <a:ext cx="1031936" cy="1664073"/>
          </a:xfrm>
          <a:prstGeom prst="line">
            <a:avLst/>
          </a:prstGeom>
          <a:ln w="76200">
            <a:solidFill>
              <a:schemeClr val="tx2">
                <a:lumMod val="90000"/>
                <a:lumOff val="1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4B488CB-9D81-FCB6-579B-40EB227F4EFF}"/>
              </a:ext>
            </a:extLst>
          </p:cNvPr>
          <p:cNvCxnSpPr>
            <a:cxnSpLocks/>
          </p:cNvCxnSpPr>
          <p:nvPr/>
        </p:nvCxnSpPr>
        <p:spPr>
          <a:xfrm flipV="1">
            <a:off x="8693204" y="2392534"/>
            <a:ext cx="1730443" cy="893235"/>
          </a:xfrm>
          <a:prstGeom prst="line">
            <a:avLst/>
          </a:prstGeom>
          <a:ln w="76200">
            <a:solidFill>
              <a:schemeClr val="tx2">
                <a:lumMod val="90000"/>
                <a:lumOff val="1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DACE4D4F-6591-3497-60EA-1E8B46543E95}"/>
              </a:ext>
            </a:extLst>
          </p:cNvPr>
          <p:cNvGrpSpPr/>
          <p:nvPr/>
        </p:nvGrpSpPr>
        <p:grpSpPr>
          <a:xfrm>
            <a:off x="6824096" y="4455448"/>
            <a:ext cx="3604337" cy="937453"/>
            <a:chOff x="3646855" y="3954285"/>
            <a:chExt cx="3604337" cy="93745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DE1BDFB-7DB1-CC37-3FEC-50E4355F5DF8}"/>
                </a:ext>
              </a:extLst>
            </p:cNvPr>
            <p:cNvCxnSpPr>
              <a:cxnSpLocks/>
            </p:cNvCxnSpPr>
            <p:nvPr/>
          </p:nvCxnSpPr>
          <p:spPr>
            <a:xfrm>
              <a:off x="3646855" y="4128158"/>
              <a:ext cx="942924" cy="763580"/>
            </a:xfrm>
            <a:prstGeom prst="line">
              <a:avLst/>
            </a:prstGeom>
            <a:ln w="76200">
              <a:solidFill>
                <a:schemeClr val="tx2">
                  <a:lumMod val="50000"/>
                  <a:lumOff val="5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6B79DFC-4545-4689-D494-CD7024C33AF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559160" y="4203383"/>
              <a:ext cx="1021727" cy="688355"/>
            </a:xfrm>
            <a:prstGeom prst="line">
              <a:avLst/>
            </a:prstGeom>
            <a:ln w="76200">
              <a:solidFill>
                <a:schemeClr val="tx2">
                  <a:lumMod val="50000"/>
                  <a:lumOff val="5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336A66E-1C3F-6BFD-F634-3C5598FE51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41264" y="3954285"/>
              <a:ext cx="1709928" cy="263386"/>
            </a:xfrm>
            <a:prstGeom prst="line">
              <a:avLst/>
            </a:prstGeom>
            <a:ln w="76200">
              <a:solidFill>
                <a:schemeClr val="tx2">
                  <a:lumMod val="50000"/>
                  <a:lumOff val="5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CasellaDiTesto 6">
            <a:extLst>
              <a:ext uri="{FF2B5EF4-FFF2-40B4-BE49-F238E27FC236}">
                <a16:creationId xmlns:a16="http://schemas.microsoft.com/office/drawing/2014/main" id="{2FEC4AB8-F575-C1FA-A0E0-35BDEF59DBCB}"/>
              </a:ext>
            </a:extLst>
          </p:cNvPr>
          <p:cNvSpPr txBox="1"/>
          <p:nvPr/>
        </p:nvSpPr>
        <p:spPr>
          <a:xfrm>
            <a:off x="9571692" y="4561904"/>
            <a:ext cx="16740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4E95D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 di </a:t>
            </a:r>
            <a:r>
              <a:rPr lang="en-US" sz="1400" b="1" dirty="0" err="1">
                <a:solidFill>
                  <a:srgbClr val="4E95D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riferimento</a:t>
            </a:r>
            <a:endParaRPr lang="en-US" sz="1400" b="1" dirty="0">
              <a:solidFill>
                <a:srgbClr val="4E95D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0F1ED34-8CB8-7841-5F48-FC3333487A21}"/>
              </a:ext>
            </a:extLst>
          </p:cNvPr>
          <p:cNvCxnSpPr>
            <a:cxnSpLocks/>
          </p:cNvCxnSpPr>
          <p:nvPr/>
        </p:nvCxnSpPr>
        <p:spPr>
          <a:xfrm rot="16200000">
            <a:off x="8478003" y="2732605"/>
            <a:ext cx="0" cy="558000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BC10B7A-325A-BA40-0E70-993900220047}"/>
              </a:ext>
            </a:extLst>
          </p:cNvPr>
          <p:cNvCxnSpPr>
            <a:cxnSpLocks/>
          </p:cNvCxnSpPr>
          <p:nvPr/>
        </p:nvCxnSpPr>
        <p:spPr>
          <a:xfrm rot="10800000">
            <a:off x="5947889" y="1611721"/>
            <a:ext cx="0" cy="410400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18BADCE2-3D11-0982-8601-46F6FC184244}"/>
              </a:ext>
            </a:extLst>
          </p:cNvPr>
          <p:cNvSpPr txBox="1"/>
          <p:nvPr/>
        </p:nvSpPr>
        <p:spPr>
          <a:xfrm>
            <a:off x="11237661" y="5237747"/>
            <a:ext cx="8918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 del tempo</a:t>
            </a:r>
            <a:endParaRPr lang="en-GB" sz="1400" i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D62D42-F3E4-A82B-DF60-250E14448A50}"/>
              </a:ext>
            </a:extLst>
          </p:cNvPr>
          <p:cNvSpPr txBox="1"/>
          <p:nvPr/>
        </p:nvSpPr>
        <p:spPr>
          <a:xfrm>
            <a:off x="6023824" y="949986"/>
            <a:ext cx="16602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Indicatore</a:t>
            </a: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</a:t>
            </a:r>
            <a:r>
              <a:rPr lang="en-US" sz="1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impatto</a:t>
            </a: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sulla</a:t>
            </a: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rete </a:t>
            </a:r>
            <a:b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(es. </a:t>
            </a:r>
            <a:r>
              <a:rPr lang="en-US" sz="1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ripartizione</a:t>
            </a: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modale</a:t>
            </a: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b="1" dirty="0">
              <a:solidFill>
                <a:schemeClr val="tx2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F98049B-A6E2-80A8-7DF3-DC01B280CAFD}"/>
              </a:ext>
            </a:extLst>
          </p:cNvPr>
          <p:cNvSpPr txBox="1"/>
          <p:nvPr/>
        </p:nvSpPr>
        <p:spPr>
          <a:xfrm>
            <a:off x="6236658" y="5524766"/>
            <a:ext cx="108388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</a:t>
            </a:r>
            <a:endParaRPr lang="en-GB" sz="1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2F65498-EAFD-D71E-805B-F7BB848E806F}"/>
              </a:ext>
            </a:extLst>
          </p:cNvPr>
          <p:cNvCxnSpPr>
            <a:cxnSpLocks/>
          </p:cNvCxnSpPr>
          <p:nvPr/>
        </p:nvCxnSpPr>
        <p:spPr>
          <a:xfrm rot="10800000">
            <a:off x="6786089" y="4622604"/>
            <a:ext cx="0" cy="900000"/>
          </a:xfrm>
          <a:prstGeom prst="straightConnector1">
            <a:avLst/>
          </a:prstGeom>
          <a:ln w="19050">
            <a:solidFill>
              <a:schemeClr val="bg1">
                <a:lumMod val="75000"/>
              </a:schemeClr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ACFB840-17A1-CD3E-C2F3-FC5EA5CA99B6}"/>
              </a:ext>
            </a:extLst>
          </p:cNvPr>
          <p:cNvCxnSpPr>
            <a:cxnSpLocks/>
          </p:cNvCxnSpPr>
          <p:nvPr/>
        </p:nvCxnSpPr>
        <p:spPr>
          <a:xfrm>
            <a:off x="5947888" y="4262334"/>
            <a:ext cx="838200" cy="373670"/>
          </a:xfrm>
          <a:prstGeom prst="line">
            <a:avLst/>
          </a:prstGeom>
          <a:ln w="76200">
            <a:solidFill>
              <a:srgbClr val="0070C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95692CA7-1FA5-8549-8579-396EB706B112}"/>
              </a:ext>
            </a:extLst>
          </p:cNvPr>
          <p:cNvSpPr>
            <a:spLocks noChangeAspect="1"/>
          </p:cNvSpPr>
          <p:nvPr/>
        </p:nvSpPr>
        <p:spPr>
          <a:xfrm>
            <a:off x="6678089" y="4516849"/>
            <a:ext cx="216000" cy="216000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AC34557-A433-0D63-CF74-8681DB904D5A}"/>
              </a:ext>
            </a:extLst>
          </p:cNvPr>
          <p:cNvCxnSpPr>
            <a:cxnSpLocks/>
          </p:cNvCxnSpPr>
          <p:nvPr/>
        </p:nvCxnSpPr>
        <p:spPr>
          <a:xfrm rot="5400000">
            <a:off x="8154687" y="185214"/>
            <a:ext cx="0" cy="4428000"/>
          </a:xfrm>
          <a:prstGeom prst="straightConnector1">
            <a:avLst/>
          </a:prstGeom>
          <a:ln w="19050">
            <a:solidFill>
              <a:srgbClr val="FFC1C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4FC493CC-D283-6D18-E947-5565CB0D150D}"/>
              </a:ext>
            </a:extLst>
          </p:cNvPr>
          <p:cNvSpPr txBox="1"/>
          <p:nvPr/>
        </p:nvSpPr>
        <p:spPr>
          <a:xfrm>
            <a:off x="9626737" y="1706017"/>
            <a:ext cx="15938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163E6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 di </a:t>
            </a:r>
            <a:r>
              <a:rPr lang="en-US" sz="1400" b="1" dirty="0" err="1">
                <a:solidFill>
                  <a:srgbClr val="163E6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progetto</a:t>
            </a:r>
            <a:endParaRPr lang="en-GB" sz="1400" b="1" dirty="0">
              <a:solidFill>
                <a:srgbClr val="163E64"/>
              </a:solidFill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6E63381-DE2C-1400-9798-A597FE59107D}"/>
              </a:ext>
            </a:extLst>
          </p:cNvPr>
          <p:cNvCxnSpPr>
            <a:cxnSpLocks/>
          </p:cNvCxnSpPr>
          <p:nvPr/>
        </p:nvCxnSpPr>
        <p:spPr>
          <a:xfrm rot="10800000">
            <a:off x="10392374" y="2396642"/>
            <a:ext cx="0" cy="3132000"/>
          </a:xfrm>
          <a:prstGeom prst="straightConnector1">
            <a:avLst/>
          </a:prstGeom>
          <a:ln w="19050">
            <a:solidFill>
              <a:schemeClr val="bg1">
                <a:lumMod val="75000"/>
              </a:schemeClr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2AA73B5-D6E2-A6FB-F217-12F0D5509527}"/>
              </a:ext>
            </a:extLst>
          </p:cNvPr>
          <p:cNvSpPr txBox="1"/>
          <p:nvPr/>
        </p:nvSpPr>
        <p:spPr>
          <a:xfrm>
            <a:off x="9987107" y="5551856"/>
            <a:ext cx="8918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Futuro</a:t>
            </a:r>
            <a:endParaRPr lang="en-GB" sz="1600" b="1" dirty="0"/>
          </a:p>
        </p:txBody>
      </p:sp>
      <p:sp>
        <p:nvSpPr>
          <p:cNvPr id="28" name="CasellaDiTesto 6">
            <a:extLst>
              <a:ext uri="{FF2B5EF4-FFF2-40B4-BE49-F238E27FC236}">
                <a16:creationId xmlns:a16="http://schemas.microsoft.com/office/drawing/2014/main" id="{99FD2D4A-43EB-1034-3011-C6909DE0A2AE}"/>
              </a:ext>
            </a:extLst>
          </p:cNvPr>
          <p:cNvSpPr txBox="1"/>
          <p:nvPr/>
        </p:nvSpPr>
        <p:spPr>
          <a:xfrm>
            <a:off x="8742048" y="3502745"/>
            <a:ext cx="143249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Impatto</a:t>
            </a: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del </a:t>
            </a:r>
            <a:r>
              <a:rPr lang="en-US" sz="16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progetto</a:t>
            </a:r>
            <a:endParaRPr lang="en-US" sz="16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A28B475A-F281-3F46-D169-732A8795E8A5}"/>
              </a:ext>
            </a:extLst>
          </p:cNvPr>
          <p:cNvCxnSpPr/>
          <p:nvPr/>
        </p:nvCxnSpPr>
        <p:spPr>
          <a:xfrm>
            <a:off x="10533787" y="2537030"/>
            <a:ext cx="0" cy="1800000"/>
          </a:xfrm>
          <a:prstGeom prst="straightConnector1">
            <a:avLst/>
          </a:prstGeom>
          <a:ln w="28575">
            <a:solidFill>
              <a:srgbClr val="C00000"/>
            </a:solidFill>
            <a:prstDash val="dash"/>
            <a:headEnd type="arrow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40">
            <a:extLst>
              <a:ext uri="{FF2B5EF4-FFF2-40B4-BE49-F238E27FC236}">
                <a16:creationId xmlns:a16="http://schemas.microsoft.com/office/drawing/2014/main" id="{FBEF825D-1150-2B47-1992-298C99A2B8C2}"/>
              </a:ext>
            </a:extLst>
          </p:cNvPr>
          <p:cNvSpPr txBox="1"/>
          <p:nvPr/>
        </p:nvSpPr>
        <p:spPr>
          <a:xfrm>
            <a:off x="261176" y="1144531"/>
            <a:ext cx="4984373" cy="493650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it-IT" dirty="0">
                <a:solidFill>
                  <a:prstClr val="black"/>
                </a:solidFill>
                <a:latin typeface="Aptos" panose="02110004020202020204"/>
              </a:rPr>
              <a:t>Tipicamente, u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 progetto di trasporto si valuta  - attraverso indicatori di prestazione e di impatto</a:t>
            </a:r>
            <a:r>
              <a:rPr lang="it-IT" dirty="0">
                <a:solidFill>
                  <a:prstClr val="black"/>
                </a:solidFill>
                <a:latin typeface="Aptos" panose="02110004020202020204"/>
              </a:rPr>
              <a:t>-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tenendo conto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dell’evoluzione futura dello scenario attuale, in base a quanto previsto dal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quadro programmatico degli interventi sulle reti di trasporto</a:t>
            </a:r>
          </a:p>
          <a:p>
            <a:pPr marL="342900" lvl="0" indent="-342900">
              <a:spcAft>
                <a:spcPts val="1200"/>
              </a:spcAft>
              <a:buFont typeface="+mj-lt"/>
              <a:buAutoNum type="arabicPeriod"/>
              <a:defRPr/>
            </a:pPr>
            <a:r>
              <a:rPr lang="it-IT" dirty="0"/>
              <a:t>Le previsioni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 domanda (ottenute attraverso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modelli di scelta modale comportamentali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) </a:t>
            </a: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 i flussi sulle reti (stimati attraverso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modelli di assegnazione</a:t>
            </a: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) riguardano</a:t>
            </a:r>
            <a:r>
              <a:rPr lang="it-IT" dirty="0">
                <a:latin typeface="Aptos" panose="02110004020202020204"/>
              </a:rPr>
              <a:t> sia </a:t>
            </a:r>
            <a:r>
              <a:rPr lang="it-IT" dirty="0"/>
              <a:t>lo scenario di riferimento </a:t>
            </a:r>
            <a:r>
              <a:rPr lang="it-IT" dirty="0">
                <a:solidFill>
                  <a:prstClr val="black"/>
                </a:solidFill>
              </a:rPr>
              <a:t>(programmatico) che lo scenario di progetto </a:t>
            </a:r>
            <a:endParaRPr kumimoji="0" lang="it-IT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lvl="0" indent="-342900">
              <a:spcAft>
                <a:spcPts val="1200"/>
              </a:spcAft>
              <a:buFont typeface="+mj-lt"/>
              <a:buAutoNum type="arabicPeriod"/>
              <a:defRPr/>
            </a:pPr>
            <a:r>
              <a:rPr lang="it-IT" dirty="0">
                <a:solidFill>
                  <a:prstClr val="black"/>
                </a:solidFill>
                <a:latin typeface="Aptos" panose="02110004020202020204"/>
              </a:rPr>
              <a:t>L’impatto del progetto si valuta in termini differenziali</a:t>
            </a:r>
            <a:r>
              <a:rPr lang="it-IT" b="1" dirty="0">
                <a:solidFill>
                  <a:prstClr val="black"/>
                </a:solidFill>
                <a:latin typeface="Aptos" panose="02110004020202020204"/>
              </a:rPr>
              <a:t> rispetto allo scenario di riferimento</a:t>
            </a:r>
            <a:endParaRPr kumimoji="0" lang="it-IT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788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9A1E0-2F61-1633-B835-27207431E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0">
            <a:extLst>
              <a:ext uri="{FF2B5EF4-FFF2-40B4-BE49-F238E27FC236}">
                <a16:creationId xmlns:a16="http://schemas.microsoft.com/office/drawing/2014/main" id="{FD21EA0F-C224-32B8-50F4-D234D6BF9CE7}"/>
              </a:ext>
            </a:extLst>
          </p:cNvPr>
          <p:cNvSpPr txBox="1"/>
          <p:nvPr/>
        </p:nvSpPr>
        <p:spPr>
          <a:xfrm>
            <a:off x="399359" y="1072604"/>
            <a:ext cx="6425984" cy="130219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Il progetto 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4 Assi</a:t>
            </a:r>
            <a:r>
              <a:rPr kumimoji="0" lang="it-IT" sz="18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</a:t>
            </a:r>
            <a:r>
              <a:rPr lang="it-IT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prevede per la 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Val Bisagno </a:t>
            </a:r>
            <a:r>
              <a:rPr kumimoji="0" lang="it-IT" sz="18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due linee BRT: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- AVB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0E622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da Prato a Foce</a:t>
            </a:r>
            <a:r>
              <a:rPr lang="it-IT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,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frequenza 10 bus/ora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87126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- AVB «Barrato»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da Molassana a Brignole,  frequenza 10 bus/ora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sp>
        <p:nvSpPr>
          <p:cNvPr id="2" name="Rectangle: Rounded Corners 12">
            <a:extLst>
              <a:ext uri="{FF2B5EF4-FFF2-40B4-BE49-F238E27FC236}">
                <a16:creationId xmlns:a16="http://schemas.microsoft.com/office/drawing/2014/main" id="{A0D9C5A0-83F7-A27B-BDF4-6AE71C48A0C0}"/>
              </a:ext>
            </a:extLst>
          </p:cNvPr>
          <p:cNvSpPr/>
          <p:nvPr/>
        </p:nvSpPr>
        <p:spPr>
          <a:xfrm>
            <a:off x="181264" y="2323479"/>
            <a:ext cx="6720280" cy="110552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Le caratteristiche della rete stradale e del territorio non consentono la realizzazione di una sede interamente riservata  </a:t>
            </a:r>
            <a:r>
              <a:rPr lang="en-US" b="1" dirty="0" err="1">
                <a:solidFill>
                  <a:schemeClr val="tx1"/>
                </a:solidFill>
              </a:rPr>
              <a:t>Impatto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sulla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regolarità</a:t>
            </a:r>
            <a:r>
              <a:rPr lang="en-US" b="1" dirty="0">
                <a:solidFill>
                  <a:srgbClr val="FF0000"/>
                </a:solidFill>
              </a:rPr>
              <a:t> di </a:t>
            </a:r>
            <a:r>
              <a:rPr lang="en-US" b="1" dirty="0" err="1">
                <a:solidFill>
                  <a:srgbClr val="FF0000"/>
                </a:solidFill>
              </a:rPr>
              <a:t>esercizio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59EE97F9-DE5C-24C1-2E51-465814CB91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847" y="1082792"/>
            <a:ext cx="4531793" cy="530772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E128D88-BE60-1902-7908-AC094D668EA2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Lo scenario programmatico : 4 Assi </a:t>
            </a:r>
          </a:p>
        </p:txBody>
      </p:sp>
      <p:sp>
        <p:nvSpPr>
          <p:cNvPr id="4" name="CasellaDiTesto 12">
            <a:extLst>
              <a:ext uri="{FF2B5EF4-FFF2-40B4-BE49-F238E27FC236}">
                <a16:creationId xmlns:a16="http://schemas.microsoft.com/office/drawing/2014/main" id="{264197DF-58F9-6371-75B6-018FCA7281F8}"/>
              </a:ext>
            </a:extLst>
          </p:cNvPr>
          <p:cNvSpPr txBox="1"/>
          <p:nvPr/>
        </p:nvSpPr>
        <p:spPr>
          <a:xfrm>
            <a:off x="10311205" y="5278670"/>
            <a:ext cx="171983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1400"/>
              <a:t>Corsia promiscua</a:t>
            </a:r>
          </a:p>
        </p:txBody>
      </p:sp>
      <p:sp>
        <p:nvSpPr>
          <p:cNvPr id="6" name="CasellaDiTesto 14">
            <a:extLst>
              <a:ext uri="{FF2B5EF4-FFF2-40B4-BE49-F238E27FC236}">
                <a16:creationId xmlns:a16="http://schemas.microsoft.com/office/drawing/2014/main" id="{13FCF162-B5DE-69C1-527A-FB39539078BC}"/>
              </a:ext>
            </a:extLst>
          </p:cNvPr>
          <p:cNvSpPr txBox="1"/>
          <p:nvPr/>
        </p:nvSpPr>
        <p:spPr>
          <a:xfrm>
            <a:off x="10320612" y="5711410"/>
            <a:ext cx="171983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1400"/>
              <a:t>Corsia riservata</a:t>
            </a:r>
          </a:p>
        </p:txBody>
      </p:sp>
      <p:sp>
        <p:nvSpPr>
          <p:cNvPr id="7" name="Rettangolo con angoli arrotondati 16">
            <a:extLst>
              <a:ext uri="{FF2B5EF4-FFF2-40B4-BE49-F238E27FC236}">
                <a16:creationId xmlns:a16="http://schemas.microsoft.com/office/drawing/2014/main" id="{FDA3A5EB-CA3A-8711-87CC-07DFEE4D2BD9}"/>
              </a:ext>
            </a:extLst>
          </p:cNvPr>
          <p:cNvSpPr/>
          <p:nvPr/>
        </p:nvSpPr>
        <p:spPr>
          <a:xfrm>
            <a:off x="9792592" y="5092897"/>
            <a:ext cx="2115292" cy="1108331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77BCD64-63FA-C346-15DD-20F9088A1552}"/>
              </a:ext>
            </a:extLst>
          </p:cNvPr>
          <p:cNvGrpSpPr/>
          <p:nvPr/>
        </p:nvGrpSpPr>
        <p:grpSpPr>
          <a:xfrm>
            <a:off x="9890459" y="5717802"/>
            <a:ext cx="420746" cy="325380"/>
            <a:chOff x="9835921" y="4452096"/>
            <a:chExt cx="420746" cy="325380"/>
          </a:xfrm>
        </p:grpSpPr>
        <p:pic>
          <p:nvPicPr>
            <p:cNvPr id="27" name="Immagine 10" descr="Immagine che contiene schermata, giallo, quadrato, Rettangolo&#10;&#10;Il contenuto generato dall&amp;#39;IA potrebbe non essere corretto.">
              <a:extLst>
                <a:ext uri="{FF2B5EF4-FFF2-40B4-BE49-F238E27FC236}">
                  <a16:creationId xmlns:a16="http://schemas.microsoft.com/office/drawing/2014/main" id="{EDB029F3-EC17-557C-62B6-F9EA3BA37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35921" y="4452096"/>
              <a:ext cx="420746" cy="325380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A6EC3B4-4F20-AD3F-31B6-BC57A2096AC5}"/>
                </a:ext>
              </a:extLst>
            </p:cNvPr>
            <p:cNvSpPr/>
            <p:nvPr/>
          </p:nvSpPr>
          <p:spPr>
            <a:xfrm>
              <a:off x="9835921" y="4489712"/>
              <a:ext cx="420746" cy="248868"/>
            </a:xfrm>
            <a:prstGeom prst="rect">
              <a:avLst/>
            </a:prstGeom>
            <a:solidFill>
              <a:srgbClr val="FFCA1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EBB81E1-15BA-0E3D-2FE5-6AA6AD0489E3}"/>
                </a:ext>
              </a:extLst>
            </p:cNvPr>
            <p:cNvSpPr/>
            <p:nvPr/>
          </p:nvSpPr>
          <p:spPr>
            <a:xfrm>
              <a:off x="9914002" y="4528420"/>
              <a:ext cx="264584" cy="165100"/>
            </a:xfrm>
            <a:custGeom>
              <a:avLst/>
              <a:gdLst>
                <a:gd name="csX0" fmla="*/ 4234 w 264584"/>
                <a:gd name="csY0" fmla="*/ 165100 h 165100"/>
                <a:gd name="csX1" fmla="*/ 264584 w 264584"/>
                <a:gd name="csY1" fmla="*/ 78317 h 165100"/>
                <a:gd name="csX2" fmla="*/ 0 w 264584"/>
                <a:gd name="csY2" fmla="*/ 0 h 165100"/>
                <a:gd name="csX3" fmla="*/ 82550 w 264584"/>
                <a:gd name="csY3" fmla="*/ 76200 h 165100"/>
                <a:gd name="csX4" fmla="*/ 4234 w 264584"/>
                <a:gd name="csY4" fmla="*/ 165100 h 1651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64584" h="165100">
                  <a:moveTo>
                    <a:pt x="4234" y="165100"/>
                  </a:moveTo>
                  <a:lnTo>
                    <a:pt x="264584" y="78317"/>
                  </a:lnTo>
                  <a:lnTo>
                    <a:pt x="0" y="0"/>
                  </a:lnTo>
                  <a:lnTo>
                    <a:pt x="82550" y="76200"/>
                  </a:lnTo>
                  <a:lnTo>
                    <a:pt x="4234" y="16510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EE96637-931F-DEFA-6122-2B59308217FD}"/>
              </a:ext>
            </a:extLst>
          </p:cNvPr>
          <p:cNvGrpSpPr/>
          <p:nvPr/>
        </p:nvGrpSpPr>
        <p:grpSpPr>
          <a:xfrm>
            <a:off x="9890459" y="5273242"/>
            <a:ext cx="420746" cy="325380"/>
            <a:chOff x="9835921" y="4452096"/>
            <a:chExt cx="420746" cy="325380"/>
          </a:xfrm>
        </p:grpSpPr>
        <p:pic>
          <p:nvPicPr>
            <p:cNvPr id="36" name="Immagine 10" descr="Immagine che contiene schermata, giallo, quadrato, Rettangolo&#10;&#10;Il contenuto generato dall&amp;#39;IA potrebbe non essere corretto.">
              <a:extLst>
                <a:ext uri="{FF2B5EF4-FFF2-40B4-BE49-F238E27FC236}">
                  <a16:creationId xmlns:a16="http://schemas.microsoft.com/office/drawing/2014/main" id="{7573E333-BD52-4EDC-25BA-0BF02EA353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35921" y="4452096"/>
              <a:ext cx="420746" cy="325380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6F3B6E07-B0E1-9853-869F-96243038FA4F}"/>
                </a:ext>
              </a:extLst>
            </p:cNvPr>
            <p:cNvSpPr/>
            <p:nvPr/>
          </p:nvSpPr>
          <p:spPr>
            <a:xfrm>
              <a:off x="9835921" y="4486536"/>
              <a:ext cx="420746" cy="248868"/>
            </a:xfrm>
            <a:prstGeom prst="rect">
              <a:avLst/>
            </a:prstGeom>
            <a:solidFill>
              <a:srgbClr val="C3C3C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9AB1759-9734-AB83-85BC-FCCAA064E457}"/>
                </a:ext>
              </a:extLst>
            </p:cNvPr>
            <p:cNvSpPr/>
            <p:nvPr/>
          </p:nvSpPr>
          <p:spPr>
            <a:xfrm>
              <a:off x="9914002" y="4528420"/>
              <a:ext cx="264584" cy="165100"/>
            </a:xfrm>
            <a:custGeom>
              <a:avLst/>
              <a:gdLst>
                <a:gd name="csX0" fmla="*/ 4234 w 264584"/>
                <a:gd name="csY0" fmla="*/ 165100 h 165100"/>
                <a:gd name="csX1" fmla="*/ 264584 w 264584"/>
                <a:gd name="csY1" fmla="*/ 78317 h 165100"/>
                <a:gd name="csX2" fmla="*/ 0 w 264584"/>
                <a:gd name="csY2" fmla="*/ 0 h 165100"/>
                <a:gd name="csX3" fmla="*/ 82550 w 264584"/>
                <a:gd name="csY3" fmla="*/ 76200 h 165100"/>
                <a:gd name="csX4" fmla="*/ 4234 w 264584"/>
                <a:gd name="csY4" fmla="*/ 165100 h 1651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64584" h="165100">
                  <a:moveTo>
                    <a:pt x="4234" y="165100"/>
                  </a:moveTo>
                  <a:lnTo>
                    <a:pt x="264584" y="78317"/>
                  </a:lnTo>
                  <a:lnTo>
                    <a:pt x="0" y="0"/>
                  </a:lnTo>
                  <a:lnTo>
                    <a:pt x="82550" y="76200"/>
                  </a:lnTo>
                  <a:lnTo>
                    <a:pt x="4234" y="16510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graphicFrame>
        <p:nvGraphicFramePr>
          <p:cNvPr id="28" name="Table 5">
            <a:extLst>
              <a:ext uri="{FF2B5EF4-FFF2-40B4-BE49-F238E27FC236}">
                <a16:creationId xmlns:a16="http://schemas.microsoft.com/office/drawing/2014/main" id="{4F0EC88F-E882-3B8B-00C1-7481E9963C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233779"/>
              </p:ext>
            </p:extLst>
          </p:nvPr>
        </p:nvGraphicFramePr>
        <p:xfrm>
          <a:off x="466589" y="3438595"/>
          <a:ext cx="6289923" cy="3198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3812">
                  <a:extLst>
                    <a:ext uri="{9D8B030D-6E8A-4147-A177-3AD203B41FA5}">
                      <a16:colId xmlns:a16="http://schemas.microsoft.com/office/drawing/2014/main" val="4191362526"/>
                    </a:ext>
                  </a:extLst>
                </a:gridCol>
                <a:gridCol w="2165274">
                  <a:extLst>
                    <a:ext uri="{9D8B030D-6E8A-4147-A177-3AD203B41FA5}">
                      <a16:colId xmlns:a16="http://schemas.microsoft.com/office/drawing/2014/main" val="3743096687"/>
                    </a:ext>
                  </a:extLst>
                </a:gridCol>
                <a:gridCol w="2490837">
                  <a:extLst>
                    <a:ext uri="{9D8B030D-6E8A-4147-A177-3AD203B41FA5}">
                      <a16:colId xmlns:a16="http://schemas.microsoft.com/office/drawing/2014/main" val="2651730684"/>
                    </a:ext>
                  </a:extLst>
                </a:gridCol>
              </a:tblGrid>
              <a:tr h="830178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2000" b="1" i="0" kern="1200" dirty="0">
                          <a:solidFill>
                            <a:prstClr val="black"/>
                          </a:solidFill>
                          <a:latin typeface="+mn-lt"/>
                          <a:ea typeface="+mn-ea"/>
                          <a:cs typeface="Poppins" panose="00000500000000000000" pitchFamily="2" charset="0"/>
                        </a:rPr>
                        <a:t>Prato-Foce</a:t>
                      </a:r>
                      <a:br>
                        <a:rPr lang="it-IT" sz="1200" b="0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</a:br>
                      <a:r>
                        <a:rPr lang="it-IT" sz="1600" b="1" i="0" dirty="0">
                          <a:solidFill>
                            <a:srgbClr val="00B050"/>
                          </a:solidFill>
                          <a:cs typeface="Poppins" panose="00000500000000000000" pitchFamily="2" charset="0"/>
                        </a:rPr>
                        <a:t>AVB</a:t>
                      </a:r>
                      <a:endParaRPr lang="en-GB" sz="1200" b="0" i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20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Brignole-Molassana</a:t>
                      </a:r>
                      <a:br>
                        <a:rPr lang="it-IT" sz="16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</a:br>
                      <a:r>
                        <a:rPr lang="it-IT" sz="1600" b="1" i="0" dirty="0">
                          <a:solidFill>
                            <a:srgbClr val="00B050"/>
                          </a:solidFill>
                          <a:cs typeface="Poppins" panose="00000500000000000000" pitchFamily="2" charset="0"/>
                        </a:rPr>
                        <a:t>AVB</a:t>
                      </a:r>
                      <a:endParaRPr lang="it-IT" sz="1600" b="1" i="0" dirty="0">
                        <a:solidFill>
                          <a:prstClr val="black"/>
                        </a:solidFill>
                        <a:latin typeface="+mn-lt"/>
                        <a:cs typeface="Poppins" panose="00000500000000000000" pitchFamily="2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600" b="1" i="0" dirty="0">
                          <a:solidFill>
                            <a:srgbClr val="087126"/>
                          </a:solidFill>
                          <a:cs typeface="Poppins" panose="00000500000000000000" pitchFamily="2" charset="0"/>
                        </a:rPr>
                        <a:t>AVB «Barrato»</a:t>
                      </a:r>
                      <a:r>
                        <a:rPr lang="it-IT" sz="16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6326338"/>
                  </a:ext>
                </a:extLst>
              </a:tr>
              <a:tr h="742097">
                <a:tc>
                  <a:txBody>
                    <a:bodyPr/>
                    <a:lstStyle/>
                    <a:p>
                      <a:r>
                        <a:rPr lang="en-US" sz="1600" b="1" dirty="0"/>
                        <a:t>Tempo a </a:t>
                      </a:r>
                      <a:r>
                        <a:rPr lang="en-US" sz="1600" b="1" dirty="0" err="1"/>
                        <a:t>bordo</a:t>
                      </a:r>
                      <a:endParaRPr lang="en-GB" sz="1600" b="1" dirty="0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>
                          <a:solidFill>
                            <a:schemeClr val="tx1"/>
                          </a:solidFill>
                        </a:rPr>
                        <a:t>≈ 47 min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>
                          <a:solidFill>
                            <a:schemeClr val="tx1"/>
                          </a:solidFill>
                        </a:rPr>
                        <a:t>≈ 27 min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163451"/>
                  </a:ext>
                </a:extLst>
              </a:tr>
              <a:tr h="742097">
                <a:tc>
                  <a:txBody>
                    <a:bodyPr/>
                    <a:lstStyle/>
                    <a:p>
                      <a:r>
                        <a:rPr lang="it-IT" sz="1600" b="1" dirty="0"/>
                        <a:t>Velocità commerciale</a:t>
                      </a:r>
                      <a:endParaRPr lang="en-GB" sz="1600" b="1" dirty="0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15-16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15-16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035910"/>
                  </a:ext>
                </a:extLst>
              </a:tr>
              <a:tr h="830178">
                <a:tc>
                  <a:txBody>
                    <a:bodyPr/>
                    <a:lstStyle/>
                    <a:p>
                      <a:r>
                        <a:rPr lang="it-IT" sz="1600" b="1"/>
                        <a:t>Intertempo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 dirty="0">
                          <a:solidFill>
                            <a:schemeClr val="tx1"/>
                          </a:solidFill>
                        </a:rPr>
                        <a:t>6 min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600" dirty="0">
                          <a:solidFill>
                            <a:schemeClr val="tx1"/>
                          </a:solidFill>
                        </a:rPr>
                        <a:t>3 min </a:t>
                      </a:r>
                    </a:p>
                    <a:p>
                      <a:pPr algn="ctr"/>
                      <a:r>
                        <a:rPr lang="it-IT" sz="1200" dirty="0">
                          <a:solidFill>
                            <a:schemeClr val="tx1"/>
                          </a:solidFill>
                        </a:rPr>
                        <a:t>(3 min se cumulato con AVB)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047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274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F7183D-8D02-B7B3-0CCE-C3A00D12C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6792563E-C529-B317-7681-2B006638FB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800" y="1076400"/>
            <a:ext cx="4536812" cy="5313600"/>
          </a:xfrm>
          <a:prstGeom prst="rect">
            <a:avLst/>
          </a:prstGeom>
        </p:spPr>
      </p:pic>
      <p:sp>
        <p:nvSpPr>
          <p:cNvPr id="6" name="Rectangle 9">
            <a:extLst>
              <a:ext uri="{FF2B5EF4-FFF2-40B4-BE49-F238E27FC236}">
                <a16:creationId xmlns:a16="http://schemas.microsoft.com/office/drawing/2014/main" id="{6729068A-EEC6-89E1-E5B5-DD4B3C2E362A}"/>
              </a:ext>
            </a:extLst>
          </p:cNvPr>
          <p:cNvSpPr/>
          <p:nvPr/>
        </p:nvSpPr>
        <p:spPr>
          <a:xfrm>
            <a:off x="7489892" y="3328035"/>
            <a:ext cx="461441" cy="677779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268BC316-3A4F-8BCA-328B-460885CAF5EC}"/>
              </a:ext>
            </a:extLst>
          </p:cNvPr>
          <p:cNvSpPr/>
          <p:nvPr/>
        </p:nvSpPr>
        <p:spPr>
          <a:xfrm>
            <a:off x="10080934" y="1430774"/>
            <a:ext cx="460541" cy="334767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C6FA22DE-44A6-9D49-9BF2-D86E91953F1D}"/>
              </a:ext>
            </a:extLst>
          </p:cNvPr>
          <p:cNvSpPr/>
          <p:nvPr/>
        </p:nvSpPr>
        <p:spPr>
          <a:xfrm>
            <a:off x="10080934" y="1864396"/>
            <a:ext cx="460541" cy="1103614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0" name="Table 5">
            <a:extLst>
              <a:ext uri="{FF2B5EF4-FFF2-40B4-BE49-F238E27FC236}">
                <a16:creationId xmlns:a16="http://schemas.microsoft.com/office/drawing/2014/main" id="{D413D2D5-20CD-CB0D-82E5-FB3AC9F8112E}"/>
              </a:ext>
            </a:extLst>
          </p:cNvPr>
          <p:cNvGraphicFramePr>
            <a:graphicFrameLocks noGrp="1"/>
          </p:cNvGraphicFramePr>
          <p:nvPr/>
        </p:nvGraphicFramePr>
        <p:xfrm>
          <a:off x="390387" y="2752793"/>
          <a:ext cx="6289923" cy="3198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3812">
                  <a:extLst>
                    <a:ext uri="{9D8B030D-6E8A-4147-A177-3AD203B41FA5}">
                      <a16:colId xmlns:a16="http://schemas.microsoft.com/office/drawing/2014/main" val="4191362526"/>
                    </a:ext>
                  </a:extLst>
                </a:gridCol>
                <a:gridCol w="2165274">
                  <a:extLst>
                    <a:ext uri="{9D8B030D-6E8A-4147-A177-3AD203B41FA5}">
                      <a16:colId xmlns:a16="http://schemas.microsoft.com/office/drawing/2014/main" val="3743096687"/>
                    </a:ext>
                  </a:extLst>
                </a:gridCol>
                <a:gridCol w="2490837">
                  <a:extLst>
                    <a:ext uri="{9D8B030D-6E8A-4147-A177-3AD203B41FA5}">
                      <a16:colId xmlns:a16="http://schemas.microsoft.com/office/drawing/2014/main" val="2651730684"/>
                    </a:ext>
                  </a:extLst>
                </a:gridCol>
              </a:tblGrid>
              <a:tr h="830178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2000" b="1" i="0" kern="1200" dirty="0">
                          <a:solidFill>
                            <a:prstClr val="black"/>
                          </a:solidFill>
                          <a:latin typeface="+mn-lt"/>
                          <a:ea typeface="+mn-ea"/>
                          <a:cs typeface="Poppins" panose="00000500000000000000" pitchFamily="2" charset="0"/>
                        </a:rPr>
                        <a:t>Prato-Foce</a:t>
                      </a:r>
                      <a:br>
                        <a:rPr lang="it-IT" sz="1200" b="0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</a:br>
                      <a:r>
                        <a:rPr lang="it-IT" sz="1600" b="1" i="0" dirty="0">
                          <a:solidFill>
                            <a:srgbClr val="00B050"/>
                          </a:solidFill>
                          <a:cs typeface="Poppins" panose="00000500000000000000" pitchFamily="2" charset="0"/>
                        </a:rPr>
                        <a:t>AVB</a:t>
                      </a:r>
                      <a:endParaRPr lang="en-GB" sz="1200" b="0" i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20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Brignole-Molassana</a:t>
                      </a:r>
                      <a:br>
                        <a:rPr lang="it-IT" sz="16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</a:br>
                      <a:r>
                        <a:rPr lang="it-IT" sz="1600" b="1" i="0" dirty="0">
                          <a:solidFill>
                            <a:srgbClr val="00B050"/>
                          </a:solidFill>
                          <a:cs typeface="Poppins" panose="00000500000000000000" pitchFamily="2" charset="0"/>
                        </a:rPr>
                        <a:t>AVB</a:t>
                      </a:r>
                      <a:endParaRPr lang="it-IT" sz="1600" b="1" i="0" dirty="0">
                        <a:solidFill>
                          <a:prstClr val="black"/>
                        </a:solidFill>
                        <a:latin typeface="+mn-lt"/>
                        <a:cs typeface="Poppins" panose="00000500000000000000" pitchFamily="2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600" b="1" i="0" dirty="0">
                          <a:solidFill>
                            <a:srgbClr val="087126"/>
                          </a:solidFill>
                          <a:cs typeface="Poppins" panose="00000500000000000000" pitchFamily="2" charset="0"/>
                        </a:rPr>
                        <a:t>AVB «Barrato»</a:t>
                      </a:r>
                      <a:r>
                        <a:rPr lang="it-IT" sz="16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6326338"/>
                  </a:ext>
                </a:extLst>
              </a:tr>
              <a:tr h="742097">
                <a:tc>
                  <a:txBody>
                    <a:bodyPr/>
                    <a:lstStyle/>
                    <a:p>
                      <a:r>
                        <a:rPr lang="en-US" sz="1600" b="1" dirty="0"/>
                        <a:t>Tempo a </a:t>
                      </a:r>
                      <a:r>
                        <a:rPr lang="en-US" sz="1600" b="1" dirty="0" err="1"/>
                        <a:t>bordo</a:t>
                      </a:r>
                      <a:endParaRPr lang="en-GB" sz="1600" b="1" dirty="0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>
                          <a:solidFill>
                            <a:schemeClr val="tx1"/>
                          </a:solidFill>
                        </a:rPr>
                        <a:t>≈ 47 min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>
                          <a:solidFill>
                            <a:schemeClr val="tx1"/>
                          </a:solidFill>
                        </a:rPr>
                        <a:t>≈ 27 min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163451"/>
                  </a:ext>
                </a:extLst>
              </a:tr>
              <a:tr h="742097">
                <a:tc>
                  <a:txBody>
                    <a:bodyPr/>
                    <a:lstStyle/>
                    <a:p>
                      <a:r>
                        <a:rPr lang="it-IT" sz="1600" b="1" dirty="0"/>
                        <a:t>Velocità commerciale</a:t>
                      </a:r>
                      <a:endParaRPr lang="en-GB" sz="1600" b="1" dirty="0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15-16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15-16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035910"/>
                  </a:ext>
                </a:extLst>
              </a:tr>
              <a:tr h="830178">
                <a:tc>
                  <a:txBody>
                    <a:bodyPr/>
                    <a:lstStyle/>
                    <a:p>
                      <a:r>
                        <a:rPr lang="it-IT" sz="1600" b="1"/>
                        <a:t>Intertempo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 dirty="0">
                          <a:solidFill>
                            <a:schemeClr val="tx1"/>
                          </a:solidFill>
                        </a:rPr>
                        <a:t>6 min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600" dirty="0">
                          <a:solidFill>
                            <a:schemeClr val="tx1"/>
                          </a:solidFill>
                        </a:rPr>
                        <a:t>3 min </a:t>
                      </a:r>
                    </a:p>
                    <a:p>
                      <a:pPr algn="ctr"/>
                      <a:r>
                        <a:rPr lang="it-IT" sz="1200" dirty="0">
                          <a:solidFill>
                            <a:schemeClr val="tx1"/>
                          </a:solidFill>
                        </a:rPr>
                        <a:t>(3 min se cumulato con AVB)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047081"/>
                  </a:ext>
                </a:extLst>
              </a:tr>
            </a:tbl>
          </a:graphicData>
        </a:graphic>
      </p:graphicFrame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52854391-AF5E-4FB5-5A86-FC333CC5ADE1}"/>
              </a:ext>
            </a:extLst>
          </p:cNvPr>
          <p:cNvSpPr txBox="1"/>
          <p:nvPr/>
        </p:nvSpPr>
        <p:spPr>
          <a:xfrm>
            <a:off x="7264800" y="904092"/>
            <a:ext cx="4536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b="1" dirty="0">
                <a:solidFill>
                  <a:srgbClr val="FF0000"/>
                </a:solidFill>
                <a:cs typeface="Poppins" panose="00000500000000000000" pitchFamily="2" charset="0"/>
              </a:rPr>
              <a:t>scenario ottimizzato </a:t>
            </a:r>
            <a:endParaRPr lang="it-IT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53A363A-30C2-607E-BC2C-C2EF78D167A6}"/>
              </a:ext>
            </a:extLst>
          </p:cNvPr>
          <p:cNvSpPr txBox="1"/>
          <p:nvPr/>
        </p:nvSpPr>
        <p:spPr>
          <a:xfrm>
            <a:off x="10755086" y="2036888"/>
            <a:ext cx="12556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100" b="1">
                <a:solidFill>
                  <a:srgbClr val="FF0000"/>
                </a:solidFill>
              </a:rPr>
              <a:t>Emilia/Piacenza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FB59DE1-1DF6-16F3-9D36-399219693D44}"/>
              </a:ext>
            </a:extLst>
          </p:cNvPr>
          <p:cNvSpPr txBox="1"/>
          <p:nvPr/>
        </p:nvSpPr>
        <p:spPr>
          <a:xfrm>
            <a:off x="10755085" y="1470828"/>
            <a:ext cx="12556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100" b="1">
                <a:solidFill>
                  <a:srgbClr val="FF0000"/>
                </a:solidFill>
              </a:rPr>
              <a:t>Nazionale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FBA4F06-D96E-30BA-7E3A-80E87CF9D872}"/>
              </a:ext>
            </a:extLst>
          </p:cNvPr>
          <p:cNvSpPr txBox="1"/>
          <p:nvPr/>
        </p:nvSpPr>
        <p:spPr>
          <a:xfrm>
            <a:off x="7940448" y="3558674"/>
            <a:ext cx="70812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100" b="1">
                <a:solidFill>
                  <a:srgbClr val="FF0000"/>
                </a:solidFill>
              </a:rPr>
              <a:t>Bobbio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5402296-7261-2B76-BB62-D613325053D8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Bus Rapid Transit (</a:t>
            </a:r>
            <a:r>
              <a:rPr lang="it-IT" sz="4900" b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BRT</a:t>
            </a: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2" name="CasellaDiTesto 12">
            <a:extLst>
              <a:ext uri="{FF2B5EF4-FFF2-40B4-BE49-F238E27FC236}">
                <a16:creationId xmlns:a16="http://schemas.microsoft.com/office/drawing/2014/main" id="{1516094B-1D8E-9782-445C-6DDB296CB26A}"/>
              </a:ext>
            </a:extLst>
          </p:cNvPr>
          <p:cNvSpPr txBox="1"/>
          <p:nvPr/>
        </p:nvSpPr>
        <p:spPr>
          <a:xfrm>
            <a:off x="10317058" y="5278234"/>
            <a:ext cx="171983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1400"/>
              <a:t>Corsia promiscua</a:t>
            </a:r>
          </a:p>
        </p:txBody>
      </p:sp>
      <p:sp>
        <p:nvSpPr>
          <p:cNvPr id="3" name="CasellaDiTesto 14">
            <a:extLst>
              <a:ext uri="{FF2B5EF4-FFF2-40B4-BE49-F238E27FC236}">
                <a16:creationId xmlns:a16="http://schemas.microsoft.com/office/drawing/2014/main" id="{8D8113F0-8996-57A5-0B2C-CFD7AFB984FC}"/>
              </a:ext>
            </a:extLst>
          </p:cNvPr>
          <p:cNvSpPr txBox="1"/>
          <p:nvPr/>
        </p:nvSpPr>
        <p:spPr>
          <a:xfrm>
            <a:off x="10326465" y="5710974"/>
            <a:ext cx="171983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1400"/>
              <a:t>Corsia riservata</a:t>
            </a:r>
          </a:p>
        </p:txBody>
      </p:sp>
      <p:sp>
        <p:nvSpPr>
          <p:cNvPr id="4" name="Rettangolo con angoli arrotondati 16">
            <a:extLst>
              <a:ext uri="{FF2B5EF4-FFF2-40B4-BE49-F238E27FC236}">
                <a16:creationId xmlns:a16="http://schemas.microsoft.com/office/drawing/2014/main" id="{DC4C7C50-52F8-AD9C-C57C-E34C64E5DDEA}"/>
              </a:ext>
            </a:extLst>
          </p:cNvPr>
          <p:cNvSpPr/>
          <p:nvPr/>
        </p:nvSpPr>
        <p:spPr>
          <a:xfrm>
            <a:off x="9798445" y="5092460"/>
            <a:ext cx="2115292" cy="1559437"/>
          </a:xfrm>
          <a:prstGeom prst="roundRect">
            <a:avLst>
              <a:gd name="adj" fmla="val 12106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428DD1-7381-FA6B-27C3-73307387A2D7}"/>
              </a:ext>
            </a:extLst>
          </p:cNvPr>
          <p:cNvGrpSpPr/>
          <p:nvPr/>
        </p:nvGrpSpPr>
        <p:grpSpPr>
          <a:xfrm>
            <a:off x="9896312" y="5717366"/>
            <a:ext cx="420746" cy="325380"/>
            <a:chOff x="9835921" y="4452096"/>
            <a:chExt cx="420746" cy="325380"/>
          </a:xfrm>
        </p:grpSpPr>
        <p:pic>
          <p:nvPicPr>
            <p:cNvPr id="14" name="Immagine 10" descr="Immagine che contiene schermata, giallo, quadrato, Rettangolo&#10;&#10;Il contenuto generato dall&amp;#39;IA potrebbe non essere corretto.">
              <a:extLst>
                <a:ext uri="{FF2B5EF4-FFF2-40B4-BE49-F238E27FC236}">
                  <a16:creationId xmlns:a16="http://schemas.microsoft.com/office/drawing/2014/main" id="{F1799C74-BF55-EB17-A9E1-C98AB41757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35921" y="4452096"/>
              <a:ext cx="420746" cy="325380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A91EE59-B038-2C7E-D4CF-BB6AFC620CE4}"/>
                </a:ext>
              </a:extLst>
            </p:cNvPr>
            <p:cNvSpPr/>
            <p:nvPr/>
          </p:nvSpPr>
          <p:spPr>
            <a:xfrm>
              <a:off x="9835921" y="4489712"/>
              <a:ext cx="420746" cy="248868"/>
            </a:xfrm>
            <a:prstGeom prst="rect">
              <a:avLst/>
            </a:prstGeom>
            <a:solidFill>
              <a:srgbClr val="FFCA1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633BFE-92AB-76A0-A6F8-64E8E8E890BA}"/>
                </a:ext>
              </a:extLst>
            </p:cNvPr>
            <p:cNvSpPr/>
            <p:nvPr/>
          </p:nvSpPr>
          <p:spPr>
            <a:xfrm>
              <a:off x="9914002" y="4528420"/>
              <a:ext cx="264584" cy="165100"/>
            </a:xfrm>
            <a:custGeom>
              <a:avLst/>
              <a:gdLst>
                <a:gd name="csX0" fmla="*/ 4234 w 264584"/>
                <a:gd name="csY0" fmla="*/ 165100 h 165100"/>
                <a:gd name="csX1" fmla="*/ 264584 w 264584"/>
                <a:gd name="csY1" fmla="*/ 78317 h 165100"/>
                <a:gd name="csX2" fmla="*/ 0 w 264584"/>
                <a:gd name="csY2" fmla="*/ 0 h 165100"/>
                <a:gd name="csX3" fmla="*/ 82550 w 264584"/>
                <a:gd name="csY3" fmla="*/ 76200 h 165100"/>
                <a:gd name="csX4" fmla="*/ 4234 w 264584"/>
                <a:gd name="csY4" fmla="*/ 165100 h 1651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64584" h="165100">
                  <a:moveTo>
                    <a:pt x="4234" y="165100"/>
                  </a:moveTo>
                  <a:lnTo>
                    <a:pt x="264584" y="78317"/>
                  </a:lnTo>
                  <a:lnTo>
                    <a:pt x="0" y="0"/>
                  </a:lnTo>
                  <a:lnTo>
                    <a:pt x="82550" y="76200"/>
                  </a:lnTo>
                  <a:lnTo>
                    <a:pt x="4234" y="16510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42A5E7E-121A-6133-4A1D-D1ECAB763C56}"/>
              </a:ext>
            </a:extLst>
          </p:cNvPr>
          <p:cNvGrpSpPr/>
          <p:nvPr/>
        </p:nvGrpSpPr>
        <p:grpSpPr>
          <a:xfrm>
            <a:off x="9896312" y="5272806"/>
            <a:ext cx="420746" cy="325380"/>
            <a:chOff x="9835921" y="4452096"/>
            <a:chExt cx="420746" cy="325380"/>
          </a:xfrm>
        </p:grpSpPr>
        <p:pic>
          <p:nvPicPr>
            <p:cNvPr id="18" name="Immagine 10" descr="Immagine che contiene schermata, giallo, quadrato, Rettangolo&#10;&#10;Il contenuto generato dall&amp;#39;IA potrebbe non essere corretto.">
              <a:extLst>
                <a:ext uri="{FF2B5EF4-FFF2-40B4-BE49-F238E27FC236}">
                  <a16:creationId xmlns:a16="http://schemas.microsoft.com/office/drawing/2014/main" id="{4305D43E-DB1D-C15D-1306-CA5D0E16A40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35921" y="4452096"/>
              <a:ext cx="420746" cy="325380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76E160F-E50E-F3E6-FB2C-2C1874BE75B1}"/>
                </a:ext>
              </a:extLst>
            </p:cNvPr>
            <p:cNvSpPr/>
            <p:nvPr/>
          </p:nvSpPr>
          <p:spPr>
            <a:xfrm>
              <a:off x="9835921" y="4486536"/>
              <a:ext cx="420746" cy="248868"/>
            </a:xfrm>
            <a:prstGeom prst="rect">
              <a:avLst/>
            </a:prstGeom>
            <a:solidFill>
              <a:srgbClr val="C3C3C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D5ABDEA-0CA2-6145-9E9E-BB425532C976}"/>
                </a:ext>
              </a:extLst>
            </p:cNvPr>
            <p:cNvSpPr/>
            <p:nvPr/>
          </p:nvSpPr>
          <p:spPr>
            <a:xfrm>
              <a:off x="9914002" y="4528420"/>
              <a:ext cx="264584" cy="165100"/>
            </a:xfrm>
            <a:custGeom>
              <a:avLst/>
              <a:gdLst>
                <a:gd name="csX0" fmla="*/ 4234 w 264584"/>
                <a:gd name="csY0" fmla="*/ 165100 h 165100"/>
                <a:gd name="csX1" fmla="*/ 264584 w 264584"/>
                <a:gd name="csY1" fmla="*/ 78317 h 165100"/>
                <a:gd name="csX2" fmla="*/ 0 w 264584"/>
                <a:gd name="csY2" fmla="*/ 0 h 165100"/>
                <a:gd name="csX3" fmla="*/ 82550 w 264584"/>
                <a:gd name="csY3" fmla="*/ 76200 h 165100"/>
                <a:gd name="csX4" fmla="*/ 4234 w 264584"/>
                <a:gd name="csY4" fmla="*/ 165100 h 1651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64584" h="165100">
                  <a:moveTo>
                    <a:pt x="4234" y="165100"/>
                  </a:moveTo>
                  <a:lnTo>
                    <a:pt x="264584" y="78317"/>
                  </a:lnTo>
                  <a:lnTo>
                    <a:pt x="0" y="0"/>
                  </a:lnTo>
                  <a:lnTo>
                    <a:pt x="82550" y="76200"/>
                  </a:lnTo>
                  <a:lnTo>
                    <a:pt x="4234" y="16510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21" name="CasellaDiTesto 14">
            <a:extLst>
              <a:ext uri="{FF2B5EF4-FFF2-40B4-BE49-F238E27FC236}">
                <a16:creationId xmlns:a16="http://schemas.microsoft.com/office/drawing/2014/main" id="{A7E0C4C9-6719-B327-58BF-380C04B3B609}"/>
              </a:ext>
            </a:extLst>
          </p:cNvPr>
          <p:cNvSpPr txBox="1"/>
          <p:nvPr/>
        </p:nvSpPr>
        <p:spPr>
          <a:xfrm>
            <a:off x="10317058" y="6065001"/>
            <a:ext cx="1719832" cy="4693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1400">
                <a:solidFill>
                  <a:srgbClr val="FF0000"/>
                </a:solidFill>
              </a:rPr>
              <a:t>Corsia riservata </a:t>
            </a:r>
            <a:r>
              <a:rPr lang="it-IT" sz="1050">
                <a:solidFill>
                  <a:srgbClr val="FF0000"/>
                </a:solidFill>
              </a:rPr>
              <a:t>(addizionale)</a:t>
            </a:r>
            <a:endParaRPr lang="it-IT" sz="1400">
              <a:solidFill>
                <a:srgbClr val="FF0000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9F7C240-2AD2-B4AD-5910-0B1BA8C0E35A}"/>
              </a:ext>
            </a:extLst>
          </p:cNvPr>
          <p:cNvGrpSpPr/>
          <p:nvPr/>
        </p:nvGrpSpPr>
        <p:grpSpPr>
          <a:xfrm>
            <a:off x="9896312" y="6142466"/>
            <a:ext cx="420746" cy="325380"/>
            <a:chOff x="9835921" y="4452096"/>
            <a:chExt cx="420746" cy="325380"/>
          </a:xfrm>
        </p:grpSpPr>
        <p:pic>
          <p:nvPicPr>
            <p:cNvPr id="23" name="Immagine 10" descr="Immagine che contiene schermata, giallo, quadrato, Rettangolo&#10;&#10;Il contenuto generato dall&amp;#39;IA potrebbe non essere corretto.">
              <a:extLst>
                <a:ext uri="{FF2B5EF4-FFF2-40B4-BE49-F238E27FC236}">
                  <a16:creationId xmlns:a16="http://schemas.microsoft.com/office/drawing/2014/main" id="{60F6CE7F-6819-4B22-5022-2C824F6FE6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35921" y="4452096"/>
              <a:ext cx="420746" cy="325380"/>
            </a:xfrm>
            <a:prstGeom prst="rect">
              <a:avLst/>
            </a:prstGeom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43477E9-D1D3-5183-E3C1-121F71EA3917}"/>
                </a:ext>
              </a:extLst>
            </p:cNvPr>
            <p:cNvSpPr/>
            <p:nvPr/>
          </p:nvSpPr>
          <p:spPr>
            <a:xfrm>
              <a:off x="9835921" y="4489712"/>
              <a:ext cx="420746" cy="248868"/>
            </a:xfrm>
            <a:prstGeom prst="rect">
              <a:avLst/>
            </a:prstGeom>
            <a:solidFill>
              <a:srgbClr val="FF91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93333A0-C7E0-003C-8ED7-30BB6F2802B2}"/>
                </a:ext>
              </a:extLst>
            </p:cNvPr>
            <p:cNvSpPr/>
            <p:nvPr/>
          </p:nvSpPr>
          <p:spPr>
            <a:xfrm>
              <a:off x="9914002" y="4528420"/>
              <a:ext cx="264584" cy="165100"/>
            </a:xfrm>
            <a:custGeom>
              <a:avLst/>
              <a:gdLst>
                <a:gd name="csX0" fmla="*/ 4234 w 264584"/>
                <a:gd name="csY0" fmla="*/ 165100 h 165100"/>
                <a:gd name="csX1" fmla="*/ 264584 w 264584"/>
                <a:gd name="csY1" fmla="*/ 78317 h 165100"/>
                <a:gd name="csX2" fmla="*/ 0 w 264584"/>
                <a:gd name="csY2" fmla="*/ 0 h 165100"/>
                <a:gd name="csX3" fmla="*/ 82550 w 264584"/>
                <a:gd name="csY3" fmla="*/ 76200 h 165100"/>
                <a:gd name="csX4" fmla="*/ 4234 w 264584"/>
                <a:gd name="csY4" fmla="*/ 165100 h 1651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64584" h="165100">
                  <a:moveTo>
                    <a:pt x="4234" y="165100"/>
                  </a:moveTo>
                  <a:lnTo>
                    <a:pt x="264584" y="78317"/>
                  </a:lnTo>
                  <a:lnTo>
                    <a:pt x="0" y="0"/>
                  </a:lnTo>
                  <a:lnTo>
                    <a:pt x="82550" y="76200"/>
                  </a:lnTo>
                  <a:lnTo>
                    <a:pt x="4234" y="16510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sp>
        <p:nvSpPr>
          <p:cNvPr id="27" name="TextBox 40">
            <a:extLst>
              <a:ext uri="{FF2B5EF4-FFF2-40B4-BE49-F238E27FC236}">
                <a16:creationId xmlns:a16="http://schemas.microsoft.com/office/drawing/2014/main" id="{8EAC0193-93A2-974D-D915-4207732DFD3E}"/>
              </a:ext>
            </a:extLst>
          </p:cNvPr>
          <p:cNvSpPr txBox="1"/>
          <p:nvPr/>
        </p:nvSpPr>
        <p:spPr>
          <a:xfrm>
            <a:off x="399359" y="1072604"/>
            <a:ext cx="6425984" cy="130219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Il progetto 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4 Assi</a:t>
            </a:r>
            <a:r>
              <a:rPr kumimoji="0" lang="it-IT" sz="18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(in realizzazione)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prevede per la 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Val Bisagno</a:t>
            </a:r>
            <a:b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</a:br>
            <a:r>
              <a:rPr kumimoji="0" lang="it-IT" sz="18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due linee BRT: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- AVB</a:t>
            </a: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0E622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da Prato a Foce</a:t>
            </a:r>
            <a:r>
              <a:rPr lang="it-IT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,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frequenza 10 bus/ora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it-IT" sz="1800" b="1" i="1" u="none" strike="noStrike" kern="1200" cap="none" spc="0" normalizeH="0" baseline="0" noProof="0" dirty="0">
                <a:ln>
                  <a:noFill/>
                </a:ln>
                <a:solidFill>
                  <a:srgbClr val="087126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- AVB «Barrato»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 da Molassana a Brignole,  frequenza 10 bus/ora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022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26" grpId="0" animBg="1"/>
      <p:bldP spid="43" grpId="0"/>
      <p:bldP spid="8" grpId="0"/>
      <p:bldP spid="9" grpId="0"/>
      <p:bldP spid="1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E8A15A-0B14-F98E-B5E4-5902FDA1F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40">
            <a:extLst>
              <a:ext uri="{FF2B5EF4-FFF2-40B4-BE49-F238E27FC236}">
                <a16:creationId xmlns:a16="http://schemas.microsoft.com/office/drawing/2014/main" id="{AC5D41C5-07FA-01B2-8818-EC08F141FC14}"/>
              </a:ext>
            </a:extLst>
          </p:cNvPr>
          <p:cNvSpPr txBox="1"/>
          <p:nvPr/>
        </p:nvSpPr>
        <p:spPr>
          <a:xfrm>
            <a:off x="391886" y="1275909"/>
            <a:ext cx="6076899" cy="132186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it-IT" sz="20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Lo scenario TRAM prevede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18 fermate 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(anziché 24 del BRT) lungo </a:t>
            </a:r>
            <a:r>
              <a:rPr lang="it-IT" sz="20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un tracciato sostanzialmente coincidente con quello del BRT  e che presenta </a:t>
            </a:r>
            <a: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criticità analoghe </a:t>
            </a:r>
            <a:r>
              <a:rPr lang="it-IT" sz="2000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nell’individuazione di una </a:t>
            </a:r>
            <a:r>
              <a:rPr lang="it-IT" sz="2000" b="1" dirty="0">
                <a:solidFill>
                  <a:prstClr val="black"/>
                </a:solidFill>
                <a:latin typeface="Aptos" panose="02110004020202020204"/>
                <a:cs typeface="Poppins" panose="00000500000000000000" pitchFamily="2" charset="0"/>
              </a:rPr>
              <a:t>sede riservata continua</a:t>
            </a:r>
            <a:endParaRPr lang="it-IT" sz="2000" dirty="0">
              <a:solidFill>
                <a:prstClr val="black"/>
              </a:solidFill>
              <a:latin typeface="Aptos" panose="02110004020202020204"/>
              <a:cs typeface="Poppins" panose="00000500000000000000" pitchFamily="2" charset="0"/>
            </a:endParaRPr>
          </a:p>
        </p:txBody>
      </p:sp>
      <p:grpSp>
        <p:nvGrpSpPr>
          <p:cNvPr id="2" name="Gruppo 50">
            <a:extLst>
              <a:ext uri="{FF2B5EF4-FFF2-40B4-BE49-F238E27FC236}">
                <a16:creationId xmlns:a16="http://schemas.microsoft.com/office/drawing/2014/main" id="{BB130C1F-3E9D-E3E5-009A-54ED3CD83B7E}"/>
              </a:ext>
            </a:extLst>
          </p:cNvPr>
          <p:cNvGrpSpPr/>
          <p:nvPr/>
        </p:nvGrpSpPr>
        <p:grpSpPr>
          <a:xfrm>
            <a:off x="6799385" y="1296669"/>
            <a:ext cx="5014479" cy="5429006"/>
            <a:chOff x="7409" y="1427953"/>
            <a:chExt cx="5014479" cy="5429006"/>
          </a:xfrm>
        </p:grpSpPr>
        <p:pic>
          <p:nvPicPr>
            <p:cNvPr id="3" name="Immagine 48">
              <a:extLst>
                <a:ext uri="{FF2B5EF4-FFF2-40B4-BE49-F238E27FC236}">
                  <a16:creationId xmlns:a16="http://schemas.microsoft.com/office/drawing/2014/main" id="{0C65D155-F553-CDDB-564D-A2211967A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1762" y="1427953"/>
              <a:ext cx="4757304" cy="5090451"/>
            </a:xfrm>
            <a:prstGeom prst="rect">
              <a:avLst/>
            </a:prstGeom>
          </p:spPr>
        </p:pic>
        <p:grpSp>
          <p:nvGrpSpPr>
            <p:cNvPr id="5" name="Gruppo 22">
              <a:extLst>
                <a:ext uri="{FF2B5EF4-FFF2-40B4-BE49-F238E27FC236}">
                  <a16:creationId xmlns:a16="http://schemas.microsoft.com/office/drawing/2014/main" id="{A644680D-C2CF-ADFE-8EF6-A88EF440CE29}"/>
                </a:ext>
              </a:extLst>
            </p:cNvPr>
            <p:cNvGrpSpPr/>
            <p:nvPr/>
          </p:nvGrpSpPr>
          <p:grpSpPr>
            <a:xfrm>
              <a:off x="2756671" y="5475468"/>
              <a:ext cx="2121120" cy="956491"/>
              <a:chOff x="3921760" y="5496560"/>
              <a:chExt cx="2121120" cy="956491"/>
            </a:xfrm>
          </p:grpSpPr>
          <p:sp>
            <p:nvSpPr>
              <p:cNvPr id="18" name="Rettangolo con angoli arrotondati 7">
                <a:extLst>
                  <a:ext uri="{FF2B5EF4-FFF2-40B4-BE49-F238E27FC236}">
                    <a16:creationId xmlns:a16="http://schemas.microsoft.com/office/drawing/2014/main" id="{95698FB2-5CAB-AAA3-F903-6F36AEB1CA4F}"/>
                  </a:ext>
                </a:extLst>
              </p:cNvPr>
              <p:cNvSpPr/>
              <p:nvPr/>
            </p:nvSpPr>
            <p:spPr>
              <a:xfrm>
                <a:off x="3921760" y="5496560"/>
                <a:ext cx="2052320" cy="956491"/>
              </a:xfrm>
              <a:prstGeom prst="roundRect">
                <a:avLst>
                  <a:gd name="adj" fmla="val 7576"/>
                </a:avLst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19" name="CasellaDiTesto 8">
                <a:extLst>
                  <a:ext uri="{FF2B5EF4-FFF2-40B4-BE49-F238E27FC236}">
                    <a16:creationId xmlns:a16="http://schemas.microsoft.com/office/drawing/2014/main" id="{05FEAC84-8FF9-4C3F-B075-5A6886C70035}"/>
                  </a:ext>
                </a:extLst>
              </p:cNvPr>
              <p:cNvSpPr txBox="1"/>
              <p:nvPr/>
            </p:nvSpPr>
            <p:spPr>
              <a:xfrm>
                <a:off x="4325840" y="5503977"/>
                <a:ext cx="1717040" cy="9387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1100"/>
                  <a:t>Sede promiscua</a:t>
                </a:r>
              </a:p>
              <a:p>
                <a:r>
                  <a:rPr lang="it-IT" sz="1100"/>
                  <a:t>Sede riservata</a:t>
                </a:r>
              </a:p>
              <a:p>
                <a:r>
                  <a:rPr lang="it-IT" sz="1100"/>
                  <a:t>Fermata (dir. Molassana)</a:t>
                </a:r>
              </a:p>
              <a:p>
                <a:r>
                  <a:rPr lang="it-IT" sz="1100"/>
                  <a:t>Fermata (dir. Brignole)</a:t>
                </a:r>
              </a:p>
              <a:p>
                <a:r>
                  <a:rPr lang="it-IT" sz="1100"/>
                  <a:t>Capolinea</a:t>
                </a:r>
              </a:p>
            </p:txBody>
          </p:sp>
          <p:sp>
            <p:nvSpPr>
              <p:cNvPr id="20" name="Rettangolo 9">
                <a:extLst>
                  <a:ext uri="{FF2B5EF4-FFF2-40B4-BE49-F238E27FC236}">
                    <a16:creationId xmlns:a16="http://schemas.microsoft.com/office/drawing/2014/main" id="{38333B06-F89E-DCAA-3E45-CD13206CF14F}"/>
                  </a:ext>
                </a:extLst>
              </p:cNvPr>
              <p:cNvSpPr/>
              <p:nvPr/>
            </p:nvSpPr>
            <p:spPr>
              <a:xfrm>
                <a:off x="4035621" y="5615761"/>
                <a:ext cx="289560" cy="45719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rgbClr val="252525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22" name="Rettangolo 10">
                <a:extLst>
                  <a:ext uri="{FF2B5EF4-FFF2-40B4-BE49-F238E27FC236}">
                    <a16:creationId xmlns:a16="http://schemas.microsoft.com/office/drawing/2014/main" id="{AB5539D4-DCB1-2776-B90E-9B102CCC36CD}"/>
                  </a:ext>
                </a:extLst>
              </p:cNvPr>
              <p:cNvSpPr/>
              <p:nvPr/>
            </p:nvSpPr>
            <p:spPr>
              <a:xfrm>
                <a:off x="4035621" y="5778356"/>
                <a:ext cx="289560" cy="45719"/>
              </a:xfrm>
              <a:prstGeom prst="rect">
                <a:avLst/>
              </a:prstGeom>
              <a:solidFill>
                <a:srgbClr val="E38B16"/>
              </a:solidFill>
              <a:ln>
                <a:solidFill>
                  <a:srgbClr val="E38B16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pic>
            <p:nvPicPr>
              <p:cNvPr id="23" name="Immagine 12">
                <a:extLst>
                  <a:ext uri="{FF2B5EF4-FFF2-40B4-BE49-F238E27FC236}">
                    <a16:creationId xmlns:a16="http://schemas.microsoft.com/office/drawing/2014/main" id="{A7432CB6-0ED4-407D-6FC2-07E0132383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07267" y="5903225"/>
                <a:ext cx="161948" cy="142895"/>
              </a:xfrm>
              <a:prstGeom prst="rect">
                <a:avLst/>
              </a:prstGeom>
            </p:spPr>
          </p:pic>
          <p:pic>
            <p:nvPicPr>
              <p:cNvPr id="24" name="Immagine 14">
                <a:extLst>
                  <a:ext uri="{FF2B5EF4-FFF2-40B4-BE49-F238E27FC236}">
                    <a16:creationId xmlns:a16="http://schemas.microsoft.com/office/drawing/2014/main" id="{6F7D176B-C27E-8E97-2BE0-F95E1AFBF2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97741" y="6052503"/>
                <a:ext cx="171474" cy="142895"/>
              </a:xfrm>
              <a:prstGeom prst="rect">
                <a:avLst/>
              </a:prstGeom>
            </p:spPr>
          </p:pic>
          <p:pic>
            <p:nvPicPr>
              <p:cNvPr id="25" name="Immagine 16">
                <a:extLst>
                  <a:ext uri="{FF2B5EF4-FFF2-40B4-BE49-F238E27FC236}">
                    <a16:creationId xmlns:a16="http://schemas.microsoft.com/office/drawing/2014/main" id="{1C0872CE-C4CB-65E8-3B57-2B16884B568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30346" y="6239013"/>
                <a:ext cx="126694" cy="126694"/>
              </a:xfrm>
              <a:prstGeom prst="rect">
                <a:avLst/>
              </a:prstGeom>
            </p:spPr>
          </p:pic>
        </p:grpSp>
        <p:sp>
          <p:nvSpPr>
            <p:cNvPr id="6" name="CasellaDiTesto 23">
              <a:extLst>
                <a:ext uri="{FF2B5EF4-FFF2-40B4-BE49-F238E27FC236}">
                  <a16:creationId xmlns:a16="http://schemas.microsoft.com/office/drawing/2014/main" id="{D0E39DA1-FC77-4E85-9A9C-5F0F1E05AEFD}"/>
                </a:ext>
              </a:extLst>
            </p:cNvPr>
            <p:cNvSpPr txBox="1"/>
            <p:nvPr/>
          </p:nvSpPr>
          <p:spPr>
            <a:xfrm>
              <a:off x="7409" y="6518405"/>
              <a:ext cx="501447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600" i="1"/>
                <a:t>Schema di tracciato</a:t>
              </a:r>
            </a:p>
          </p:txBody>
        </p:sp>
        <p:sp>
          <p:nvSpPr>
            <p:cNvPr id="7" name="Ovale 17">
              <a:extLst>
                <a:ext uri="{FF2B5EF4-FFF2-40B4-BE49-F238E27FC236}">
                  <a16:creationId xmlns:a16="http://schemas.microsoft.com/office/drawing/2014/main" id="{883730F5-5842-53D3-3038-1D7599047001}"/>
                </a:ext>
              </a:extLst>
            </p:cNvPr>
            <p:cNvSpPr/>
            <p:nvPr/>
          </p:nvSpPr>
          <p:spPr>
            <a:xfrm>
              <a:off x="1730607" y="6189642"/>
              <a:ext cx="136575" cy="13128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8" name="Ovale 19">
              <a:extLst>
                <a:ext uri="{FF2B5EF4-FFF2-40B4-BE49-F238E27FC236}">
                  <a16:creationId xmlns:a16="http://schemas.microsoft.com/office/drawing/2014/main" id="{00E4404A-809C-C5DD-4E24-81EA0F647282}"/>
                </a:ext>
              </a:extLst>
            </p:cNvPr>
            <p:cNvSpPr/>
            <p:nvPr/>
          </p:nvSpPr>
          <p:spPr>
            <a:xfrm>
              <a:off x="3905847" y="1610882"/>
              <a:ext cx="136575" cy="13128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cxnSp>
          <p:nvCxnSpPr>
            <p:cNvPr id="9" name="Connettore diritto 26">
              <a:extLst>
                <a:ext uri="{FF2B5EF4-FFF2-40B4-BE49-F238E27FC236}">
                  <a16:creationId xmlns:a16="http://schemas.microsoft.com/office/drawing/2014/main" id="{82EFAFA0-306D-C09B-8950-CF9C87452595}"/>
                </a:ext>
              </a:extLst>
            </p:cNvPr>
            <p:cNvCxnSpPr>
              <a:cxnSpLocks/>
              <a:stCxn id="7" idx="2"/>
            </p:cNvCxnSpPr>
            <p:nvPr/>
          </p:nvCxnSpPr>
          <p:spPr>
            <a:xfrm flipH="1">
              <a:off x="492760" y="6255284"/>
              <a:ext cx="123784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CasellaDiTesto 27">
              <a:extLst>
                <a:ext uri="{FF2B5EF4-FFF2-40B4-BE49-F238E27FC236}">
                  <a16:creationId xmlns:a16="http://schemas.microsoft.com/office/drawing/2014/main" id="{92DBD3F7-031C-75D4-0E57-451C3D4C8F77}"/>
                </a:ext>
              </a:extLst>
            </p:cNvPr>
            <p:cNvSpPr txBox="1"/>
            <p:nvPr/>
          </p:nvSpPr>
          <p:spPr>
            <a:xfrm>
              <a:off x="396726" y="5957930"/>
              <a:ext cx="117871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500"/>
                <a:t>Brignole FS</a:t>
              </a:r>
            </a:p>
          </p:txBody>
        </p:sp>
        <p:cxnSp>
          <p:nvCxnSpPr>
            <p:cNvPr id="11" name="Connettore diritto 28">
              <a:extLst>
                <a:ext uri="{FF2B5EF4-FFF2-40B4-BE49-F238E27FC236}">
                  <a16:creationId xmlns:a16="http://schemas.microsoft.com/office/drawing/2014/main" id="{ED1A05C4-13CE-1F8E-BA2F-DF36E6DD472D}"/>
                </a:ext>
              </a:extLst>
            </p:cNvPr>
            <p:cNvCxnSpPr/>
            <p:nvPr/>
          </p:nvCxnSpPr>
          <p:spPr>
            <a:xfrm flipH="1">
              <a:off x="2203047" y="1864531"/>
              <a:ext cx="123784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ttore diritto 29">
              <a:extLst>
                <a:ext uri="{FF2B5EF4-FFF2-40B4-BE49-F238E27FC236}">
                  <a16:creationId xmlns:a16="http://schemas.microsoft.com/office/drawing/2014/main" id="{866A973F-B934-CF46-55A1-BC04A7BDB4E0}"/>
                </a:ext>
              </a:extLst>
            </p:cNvPr>
            <p:cNvCxnSpPr>
              <a:cxnSpLocks/>
              <a:stCxn id="8" idx="2"/>
            </p:cNvCxnSpPr>
            <p:nvPr/>
          </p:nvCxnSpPr>
          <p:spPr>
            <a:xfrm flipH="1">
              <a:off x="3433165" y="1676524"/>
              <a:ext cx="472682" cy="1859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CasellaDiTesto 31">
              <a:extLst>
                <a:ext uri="{FF2B5EF4-FFF2-40B4-BE49-F238E27FC236}">
                  <a16:creationId xmlns:a16="http://schemas.microsoft.com/office/drawing/2014/main" id="{8310C28E-22F2-6302-E1BA-ACCDEB200605}"/>
                </a:ext>
              </a:extLst>
            </p:cNvPr>
            <p:cNvSpPr txBox="1"/>
            <p:nvPr/>
          </p:nvSpPr>
          <p:spPr>
            <a:xfrm>
              <a:off x="2102297" y="1570517"/>
              <a:ext cx="117871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500"/>
                <a:t>Molassana</a:t>
              </a:r>
            </a:p>
          </p:txBody>
        </p:sp>
        <p:cxnSp>
          <p:nvCxnSpPr>
            <p:cNvPr id="14" name="Connettore 2 35">
              <a:extLst>
                <a:ext uri="{FF2B5EF4-FFF2-40B4-BE49-F238E27FC236}">
                  <a16:creationId xmlns:a16="http://schemas.microsoft.com/office/drawing/2014/main" id="{488454B4-2ED4-1203-D4BD-1087BF232284}"/>
                </a:ext>
              </a:extLst>
            </p:cNvPr>
            <p:cNvCxnSpPr/>
            <p:nvPr/>
          </p:nvCxnSpPr>
          <p:spPr>
            <a:xfrm flipH="1">
              <a:off x="3116580" y="2057400"/>
              <a:ext cx="224790" cy="209550"/>
            </a:xfrm>
            <a:prstGeom prst="straightConnector1">
              <a:avLst/>
            </a:prstGeom>
            <a:ln>
              <a:solidFill>
                <a:srgbClr val="00FF08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ttore 2 36">
              <a:extLst>
                <a:ext uri="{FF2B5EF4-FFF2-40B4-BE49-F238E27FC236}">
                  <a16:creationId xmlns:a16="http://schemas.microsoft.com/office/drawing/2014/main" id="{677EA99D-2F97-9AA3-16B7-AAF267EFC774}"/>
                </a:ext>
              </a:extLst>
            </p:cNvPr>
            <p:cNvCxnSpPr>
              <a:cxnSpLocks/>
            </p:cNvCxnSpPr>
            <p:nvPr/>
          </p:nvCxnSpPr>
          <p:spPr>
            <a:xfrm>
              <a:off x="1985292" y="5458461"/>
              <a:ext cx="53058" cy="237489"/>
            </a:xfrm>
            <a:prstGeom prst="straightConnector1">
              <a:avLst/>
            </a:prstGeom>
            <a:ln>
              <a:solidFill>
                <a:srgbClr val="00FF08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Connettore 2 42">
              <a:extLst>
                <a:ext uri="{FF2B5EF4-FFF2-40B4-BE49-F238E27FC236}">
                  <a16:creationId xmlns:a16="http://schemas.microsoft.com/office/drawing/2014/main" id="{233C49E6-17CA-122A-5618-D380CB0ED20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179373" y="5337013"/>
              <a:ext cx="137107" cy="24844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Connettore 2 45">
              <a:extLst>
                <a:ext uri="{FF2B5EF4-FFF2-40B4-BE49-F238E27FC236}">
                  <a16:creationId xmlns:a16="http://schemas.microsoft.com/office/drawing/2014/main" id="{442F7C35-746C-7891-4714-922D66B32E0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30082" y="2228850"/>
              <a:ext cx="217028" cy="2286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2A69D4A5-ADAB-F441-F2F4-EB9CCF82A908}"/>
              </a:ext>
            </a:extLst>
          </p:cNvPr>
          <p:cNvSpPr/>
          <p:nvPr/>
        </p:nvSpPr>
        <p:spPr>
          <a:xfrm>
            <a:off x="761395" y="4380357"/>
            <a:ext cx="4762500" cy="6477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solidFill>
                  <a:schemeClr val="tx1"/>
                </a:solidFill>
                <a:sym typeface="Wingdings" panose="05000000000000000000" pitchFamily="2" charset="2"/>
              </a:rPr>
              <a:t> </a:t>
            </a:r>
            <a:r>
              <a:rPr lang="en-US" sz="2000" b="1" err="1">
                <a:solidFill>
                  <a:schemeClr val="tx1"/>
                </a:solidFill>
              </a:rPr>
              <a:t>Impatto</a:t>
            </a:r>
            <a:r>
              <a:rPr lang="en-US" sz="2000" b="1">
                <a:solidFill>
                  <a:schemeClr val="tx1"/>
                </a:solidFill>
              </a:rPr>
              <a:t> </a:t>
            </a:r>
            <a:r>
              <a:rPr lang="en-US" sz="2000" b="1" err="1">
                <a:solidFill>
                  <a:schemeClr val="tx1"/>
                </a:solidFill>
              </a:rPr>
              <a:t>sulla</a:t>
            </a:r>
            <a:r>
              <a:rPr lang="en-US" sz="2000" b="1">
                <a:solidFill>
                  <a:schemeClr val="tx1"/>
                </a:solidFill>
              </a:rPr>
              <a:t> </a:t>
            </a:r>
            <a:r>
              <a:rPr lang="en-US" sz="2000" b="1" err="1">
                <a:solidFill>
                  <a:schemeClr val="tx1"/>
                </a:solidFill>
              </a:rPr>
              <a:t>Regolarità</a:t>
            </a:r>
            <a:r>
              <a:rPr lang="en-US" sz="2000" b="1">
                <a:solidFill>
                  <a:schemeClr val="tx1"/>
                </a:solidFill>
              </a:rPr>
              <a:t> di </a:t>
            </a:r>
            <a:r>
              <a:rPr lang="en-US" sz="2000" b="1" err="1">
                <a:solidFill>
                  <a:schemeClr val="tx1"/>
                </a:solidFill>
              </a:rPr>
              <a:t>Esercizio</a:t>
            </a:r>
            <a:endParaRPr lang="en-GB" sz="2000" b="1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B360777-EDA2-7BC1-7C2B-BB2F8CEFA179}"/>
              </a:ext>
            </a:extLst>
          </p:cNvPr>
          <p:cNvSpPr txBox="1"/>
          <p:nvPr/>
        </p:nvSpPr>
        <p:spPr>
          <a:xfrm>
            <a:off x="5004362" y="4451134"/>
            <a:ext cx="1203158" cy="484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340" marR="179070" algn="ctr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2400" kern="100">
                <a:solidFill>
                  <a:srgbClr val="000000"/>
                </a:solidFill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❌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Picture 2">
            <a:extLst>
              <a:ext uri="{FF2B5EF4-FFF2-40B4-BE49-F238E27FC236}">
                <a16:creationId xmlns:a16="http://schemas.microsoft.com/office/drawing/2014/main" id="{1B174F42-1DC6-C963-DD32-55C04366899F}"/>
              </a:ext>
            </a:extLst>
          </p:cNvPr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22" y="3429000"/>
            <a:ext cx="5598354" cy="27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Connettore diritto 28">
            <a:extLst>
              <a:ext uri="{FF2B5EF4-FFF2-40B4-BE49-F238E27FC236}">
                <a16:creationId xmlns:a16="http://schemas.microsoft.com/office/drawing/2014/main" id="{E12B1D49-2966-2035-951C-18D1F5F531C3}"/>
              </a:ext>
            </a:extLst>
          </p:cNvPr>
          <p:cNvCxnSpPr>
            <a:cxnSpLocks/>
          </p:cNvCxnSpPr>
          <p:nvPr/>
        </p:nvCxnSpPr>
        <p:spPr>
          <a:xfrm>
            <a:off x="742436" y="6081676"/>
            <a:ext cx="987563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nettore diritto 29">
            <a:extLst>
              <a:ext uri="{FF2B5EF4-FFF2-40B4-BE49-F238E27FC236}">
                <a16:creationId xmlns:a16="http://schemas.microsoft.com/office/drawing/2014/main" id="{2EF89256-E9A0-0C51-4CA5-5F899EDFC4E1}"/>
              </a:ext>
            </a:extLst>
          </p:cNvPr>
          <p:cNvCxnSpPr>
            <a:cxnSpLocks/>
          </p:cNvCxnSpPr>
          <p:nvPr/>
        </p:nvCxnSpPr>
        <p:spPr>
          <a:xfrm>
            <a:off x="1728094" y="6082131"/>
            <a:ext cx="15684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nettore diritto 30">
            <a:extLst>
              <a:ext uri="{FF2B5EF4-FFF2-40B4-BE49-F238E27FC236}">
                <a16:creationId xmlns:a16="http://schemas.microsoft.com/office/drawing/2014/main" id="{06EE8202-E7DE-DF61-FC8D-B294A387FB3B}"/>
              </a:ext>
            </a:extLst>
          </p:cNvPr>
          <p:cNvCxnSpPr>
            <a:cxnSpLocks/>
          </p:cNvCxnSpPr>
          <p:nvPr/>
        </p:nvCxnSpPr>
        <p:spPr>
          <a:xfrm>
            <a:off x="1884939" y="6082131"/>
            <a:ext cx="165100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ttore diritto 31">
            <a:extLst>
              <a:ext uri="{FF2B5EF4-FFF2-40B4-BE49-F238E27FC236}">
                <a16:creationId xmlns:a16="http://schemas.microsoft.com/office/drawing/2014/main" id="{38F72FF5-F1B3-FB53-CA28-2099B5F91456}"/>
              </a:ext>
            </a:extLst>
          </p:cNvPr>
          <p:cNvCxnSpPr>
            <a:cxnSpLocks/>
          </p:cNvCxnSpPr>
          <p:nvPr/>
        </p:nvCxnSpPr>
        <p:spPr>
          <a:xfrm>
            <a:off x="2048134" y="6081676"/>
            <a:ext cx="1955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nettore diritto 32">
            <a:extLst>
              <a:ext uri="{FF2B5EF4-FFF2-40B4-BE49-F238E27FC236}">
                <a16:creationId xmlns:a16="http://schemas.microsoft.com/office/drawing/2014/main" id="{6B33B9B8-7C7E-43A7-6002-676B09DF04A5}"/>
              </a:ext>
            </a:extLst>
          </p:cNvPr>
          <p:cNvCxnSpPr>
            <a:cxnSpLocks/>
          </p:cNvCxnSpPr>
          <p:nvPr/>
        </p:nvCxnSpPr>
        <p:spPr>
          <a:xfrm>
            <a:off x="2243714" y="6081676"/>
            <a:ext cx="319405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Connettore diritto 33">
            <a:extLst>
              <a:ext uri="{FF2B5EF4-FFF2-40B4-BE49-F238E27FC236}">
                <a16:creationId xmlns:a16="http://schemas.microsoft.com/office/drawing/2014/main" id="{4423484A-5956-A91E-3B27-AA64E7310739}"/>
              </a:ext>
            </a:extLst>
          </p:cNvPr>
          <p:cNvCxnSpPr>
            <a:cxnSpLocks/>
          </p:cNvCxnSpPr>
          <p:nvPr/>
        </p:nvCxnSpPr>
        <p:spPr>
          <a:xfrm>
            <a:off x="2561214" y="6081676"/>
            <a:ext cx="14097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A2F091ED-A564-7CEE-71EA-A480CA7975C2}"/>
              </a:ext>
            </a:extLst>
          </p:cNvPr>
          <p:cNvCxnSpPr>
            <a:cxnSpLocks/>
          </p:cNvCxnSpPr>
          <p:nvPr/>
        </p:nvCxnSpPr>
        <p:spPr>
          <a:xfrm>
            <a:off x="2699644" y="6081676"/>
            <a:ext cx="366395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iritto 35">
            <a:extLst>
              <a:ext uri="{FF2B5EF4-FFF2-40B4-BE49-F238E27FC236}">
                <a16:creationId xmlns:a16="http://schemas.microsoft.com/office/drawing/2014/main" id="{B1DB0A85-80F0-523F-0977-970FF9B89F16}"/>
              </a:ext>
            </a:extLst>
          </p:cNvPr>
          <p:cNvCxnSpPr>
            <a:cxnSpLocks/>
          </p:cNvCxnSpPr>
          <p:nvPr/>
        </p:nvCxnSpPr>
        <p:spPr>
          <a:xfrm>
            <a:off x="3066039" y="6081676"/>
            <a:ext cx="177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Connettore diritto 36">
            <a:extLst>
              <a:ext uri="{FF2B5EF4-FFF2-40B4-BE49-F238E27FC236}">
                <a16:creationId xmlns:a16="http://schemas.microsoft.com/office/drawing/2014/main" id="{2BFD7B77-CE5E-D398-299C-757D33FE72B3}"/>
              </a:ext>
            </a:extLst>
          </p:cNvPr>
          <p:cNvCxnSpPr>
            <a:cxnSpLocks/>
          </p:cNvCxnSpPr>
          <p:nvPr/>
        </p:nvCxnSpPr>
        <p:spPr>
          <a:xfrm>
            <a:off x="3243839" y="6081676"/>
            <a:ext cx="563880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29C3AFA5-0CC7-8306-50AB-C05A559E570B}"/>
              </a:ext>
            </a:extLst>
          </p:cNvPr>
          <p:cNvCxnSpPr>
            <a:cxnSpLocks/>
          </p:cNvCxnSpPr>
          <p:nvPr/>
        </p:nvCxnSpPr>
        <p:spPr>
          <a:xfrm>
            <a:off x="3807719" y="6081676"/>
            <a:ext cx="1473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Connettore diritto 38">
            <a:extLst>
              <a:ext uri="{FF2B5EF4-FFF2-40B4-BE49-F238E27FC236}">
                <a16:creationId xmlns:a16="http://schemas.microsoft.com/office/drawing/2014/main" id="{4D7831B6-4206-059B-05CD-D0E358AE03B1}"/>
              </a:ext>
            </a:extLst>
          </p:cNvPr>
          <p:cNvCxnSpPr>
            <a:cxnSpLocks/>
          </p:cNvCxnSpPr>
          <p:nvPr/>
        </p:nvCxnSpPr>
        <p:spPr>
          <a:xfrm>
            <a:off x="3955039" y="6081676"/>
            <a:ext cx="2129188" cy="0"/>
          </a:xfrm>
          <a:prstGeom prst="line">
            <a:avLst/>
          </a:prstGeom>
          <a:ln w="38100">
            <a:solidFill>
              <a:srgbClr val="FF790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16">
            <a:extLst>
              <a:ext uri="{FF2B5EF4-FFF2-40B4-BE49-F238E27FC236}">
                <a16:creationId xmlns:a16="http://schemas.microsoft.com/office/drawing/2014/main" id="{26C460AF-1939-B6C3-593F-F9B7EA2D5765}"/>
              </a:ext>
            </a:extLst>
          </p:cNvPr>
          <p:cNvCxnSpPr>
            <a:cxnSpLocks/>
          </p:cNvCxnSpPr>
          <p:nvPr/>
        </p:nvCxnSpPr>
        <p:spPr>
          <a:xfrm>
            <a:off x="732296" y="3743955"/>
            <a:ext cx="5220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CasellaDiTesto 23">
            <a:extLst>
              <a:ext uri="{FF2B5EF4-FFF2-40B4-BE49-F238E27FC236}">
                <a16:creationId xmlns:a16="http://schemas.microsoft.com/office/drawing/2014/main" id="{B3A0FF15-A56E-D906-A3E1-2A285F0B5D24}"/>
              </a:ext>
            </a:extLst>
          </p:cNvPr>
          <p:cNvSpPr txBox="1"/>
          <p:nvPr/>
        </p:nvSpPr>
        <p:spPr>
          <a:xfrm>
            <a:off x="1126828" y="3466234"/>
            <a:ext cx="43212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b="1"/>
              <a:t>Direzione Mare: Molassana </a:t>
            </a:r>
            <a:r>
              <a:rPr lang="it-IT" sz="1200" b="1">
                <a:sym typeface="Wingdings" panose="05000000000000000000" pitchFamily="2" charset="2"/>
              </a:rPr>
              <a:t> Brignole</a:t>
            </a:r>
            <a:endParaRPr lang="it-IT" sz="1200" b="1"/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564E7FB4-EADE-C583-827E-C2966EA9F5FE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Analisi delle Alternative: </a:t>
            </a:r>
            <a:r>
              <a:rPr lang="it-IT" sz="4900" b="1">
                <a:solidFill>
                  <a:srgbClr val="00B050"/>
                </a:solidFill>
                <a:latin typeface="+mn-lt"/>
                <a:ea typeface="+mn-ea"/>
                <a:cs typeface="+mn-cs"/>
              </a:rPr>
              <a:t>TRAM</a:t>
            </a:r>
          </a:p>
        </p:txBody>
      </p:sp>
      <p:sp>
        <p:nvSpPr>
          <p:cNvPr id="4" name="Ovale 17">
            <a:extLst>
              <a:ext uri="{FF2B5EF4-FFF2-40B4-BE49-F238E27FC236}">
                <a16:creationId xmlns:a16="http://schemas.microsoft.com/office/drawing/2014/main" id="{13F2DEDD-0105-1D2A-45FA-5E0ADD184513}"/>
              </a:ext>
            </a:extLst>
          </p:cNvPr>
          <p:cNvSpPr/>
          <p:nvPr/>
        </p:nvSpPr>
        <p:spPr>
          <a:xfrm>
            <a:off x="9755645" y="6084169"/>
            <a:ext cx="133200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3" name="Ovale 17">
            <a:extLst>
              <a:ext uri="{FF2B5EF4-FFF2-40B4-BE49-F238E27FC236}">
                <a16:creationId xmlns:a16="http://schemas.microsoft.com/office/drawing/2014/main" id="{B080A740-5148-C239-4FC0-D11EFBE76407}"/>
              </a:ext>
            </a:extLst>
          </p:cNvPr>
          <p:cNvSpPr/>
          <p:nvPr/>
        </p:nvSpPr>
        <p:spPr>
          <a:xfrm>
            <a:off x="9786245" y="5783683"/>
            <a:ext cx="72000" cy="72000"/>
          </a:xfrm>
          <a:prstGeom prst="ellipse">
            <a:avLst/>
          </a:prstGeom>
          <a:solidFill>
            <a:srgbClr val="FF0000"/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4" name="Ovale 17">
            <a:extLst>
              <a:ext uri="{FF2B5EF4-FFF2-40B4-BE49-F238E27FC236}">
                <a16:creationId xmlns:a16="http://schemas.microsoft.com/office/drawing/2014/main" id="{A4DB469D-5A90-B888-99E2-587E2A7F8DB9}"/>
              </a:ext>
            </a:extLst>
          </p:cNvPr>
          <p:cNvSpPr/>
          <p:nvPr/>
        </p:nvSpPr>
        <p:spPr>
          <a:xfrm>
            <a:off x="9785346" y="5944434"/>
            <a:ext cx="72000" cy="72000"/>
          </a:xfrm>
          <a:prstGeom prst="ellipse">
            <a:avLst/>
          </a:prstGeom>
          <a:solidFill>
            <a:srgbClr val="00FF08"/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5" name="Rectangle: Rounded Corners 12">
            <a:extLst>
              <a:ext uri="{FF2B5EF4-FFF2-40B4-BE49-F238E27FC236}">
                <a16:creationId xmlns:a16="http://schemas.microsoft.com/office/drawing/2014/main" id="{9D9EBF15-7B3B-D170-2DA3-1429B778F34A}"/>
              </a:ext>
            </a:extLst>
          </p:cNvPr>
          <p:cNvSpPr/>
          <p:nvPr/>
        </p:nvSpPr>
        <p:spPr>
          <a:xfrm>
            <a:off x="468302" y="2635011"/>
            <a:ext cx="5932499" cy="6606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E’ stata </a:t>
            </a:r>
            <a:r>
              <a:rPr lang="it-IT" b="1" u="sng" dirty="0">
                <a:solidFill>
                  <a:schemeClr val="tx1"/>
                </a:solidFill>
                <a:sym typeface="Wingdings" panose="05000000000000000000" pitchFamily="2" charset="2"/>
              </a:rPr>
              <a:t>esclusa</a:t>
            </a:r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 la possibilità di realizzare </a:t>
            </a:r>
            <a:r>
              <a:rPr lang="it-IT" b="1" dirty="0">
                <a:solidFill>
                  <a:srgbClr val="FF0000"/>
                </a:solidFill>
                <a:sym typeface="Wingdings" panose="05000000000000000000" pitchFamily="2" charset="2"/>
              </a:rPr>
              <a:t>ampliamenti  di carreggiata </a:t>
            </a:r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a sbalzo sull’alveo del Bisagno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47CF4B58-4235-A1B5-3BF0-F61F5B1E229C}"/>
              </a:ext>
            </a:extLst>
          </p:cNvPr>
          <p:cNvSpPr txBox="1"/>
          <p:nvPr/>
        </p:nvSpPr>
        <p:spPr>
          <a:xfrm>
            <a:off x="2747761" y="6306814"/>
            <a:ext cx="15368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100" i="1" dirty="0"/>
              <a:t>Progressiva [km]</a:t>
            </a:r>
          </a:p>
        </p:txBody>
      </p:sp>
      <p:sp>
        <p:nvSpPr>
          <p:cNvPr id="47" name="CasellaDiTesto 23">
            <a:extLst>
              <a:ext uri="{FF2B5EF4-FFF2-40B4-BE49-F238E27FC236}">
                <a16:creationId xmlns:a16="http://schemas.microsoft.com/office/drawing/2014/main" id="{FD476488-DE26-4D26-57AE-DD58AB4EC157}"/>
              </a:ext>
            </a:extLst>
          </p:cNvPr>
          <p:cNvSpPr txBox="1"/>
          <p:nvPr/>
        </p:nvSpPr>
        <p:spPr>
          <a:xfrm rot="16200000">
            <a:off x="-305338" y="4587000"/>
            <a:ext cx="15368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100" i="1" dirty="0"/>
              <a:t>Velocità [km/h]</a:t>
            </a:r>
          </a:p>
        </p:txBody>
      </p:sp>
    </p:spTree>
    <p:extLst>
      <p:ext uri="{BB962C8B-B14F-4D97-AF65-F5344CB8AC3E}">
        <p14:creationId xmlns:p14="http://schemas.microsoft.com/office/powerpoint/2010/main" val="175134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318AE-1360-40A8-1AB6-1B8108E647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40">
            <a:extLst>
              <a:ext uri="{FF2B5EF4-FFF2-40B4-BE49-F238E27FC236}">
                <a16:creationId xmlns:a16="http://schemas.microsoft.com/office/drawing/2014/main" id="{9522406C-C1BE-90B4-F0CC-9C59CF62B43F}"/>
              </a:ext>
            </a:extLst>
          </p:cNvPr>
          <p:cNvSpPr txBox="1"/>
          <p:nvPr/>
        </p:nvSpPr>
        <p:spPr>
          <a:xfrm>
            <a:off x="391886" y="1275909"/>
            <a:ext cx="6076899" cy="132186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Lo scenario TRAM prevede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18 fermate 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(anziché 24 del BRT) lungo un tracciato sostanzialmente coincidente con quello del BRT  e che presenta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criticità analoghe 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nell’individuazione di una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sede riservata continua</a:t>
            </a: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grpSp>
        <p:nvGrpSpPr>
          <p:cNvPr id="2" name="Gruppo 50">
            <a:extLst>
              <a:ext uri="{FF2B5EF4-FFF2-40B4-BE49-F238E27FC236}">
                <a16:creationId xmlns:a16="http://schemas.microsoft.com/office/drawing/2014/main" id="{6A75D1BA-929D-16F0-0A32-8C2BE0D2FEF6}"/>
              </a:ext>
            </a:extLst>
          </p:cNvPr>
          <p:cNvGrpSpPr/>
          <p:nvPr/>
        </p:nvGrpSpPr>
        <p:grpSpPr>
          <a:xfrm>
            <a:off x="6799385" y="1296669"/>
            <a:ext cx="5014479" cy="5429006"/>
            <a:chOff x="7409" y="1427953"/>
            <a:chExt cx="5014479" cy="5429006"/>
          </a:xfrm>
        </p:grpSpPr>
        <p:pic>
          <p:nvPicPr>
            <p:cNvPr id="3" name="Immagine 48">
              <a:extLst>
                <a:ext uri="{FF2B5EF4-FFF2-40B4-BE49-F238E27FC236}">
                  <a16:creationId xmlns:a16="http://schemas.microsoft.com/office/drawing/2014/main" id="{9165711C-FF37-D092-B6C8-DDC4AB6BB0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1762" y="1427953"/>
              <a:ext cx="4757304" cy="5090451"/>
            </a:xfrm>
            <a:prstGeom prst="rect">
              <a:avLst/>
            </a:prstGeom>
          </p:spPr>
        </p:pic>
        <p:grpSp>
          <p:nvGrpSpPr>
            <p:cNvPr id="5" name="Gruppo 22">
              <a:extLst>
                <a:ext uri="{FF2B5EF4-FFF2-40B4-BE49-F238E27FC236}">
                  <a16:creationId xmlns:a16="http://schemas.microsoft.com/office/drawing/2014/main" id="{BDCD5FB3-7B2F-B942-7DAB-8EBAE0E9A969}"/>
                </a:ext>
              </a:extLst>
            </p:cNvPr>
            <p:cNvGrpSpPr/>
            <p:nvPr/>
          </p:nvGrpSpPr>
          <p:grpSpPr>
            <a:xfrm>
              <a:off x="2756671" y="5475468"/>
              <a:ext cx="2121120" cy="956491"/>
              <a:chOff x="3921760" y="5496560"/>
              <a:chExt cx="2121120" cy="956491"/>
            </a:xfrm>
          </p:grpSpPr>
          <p:sp>
            <p:nvSpPr>
              <p:cNvPr id="18" name="Rettangolo con angoli arrotondati 7">
                <a:extLst>
                  <a:ext uri="{FF2B5EF4-FFF2-40B4-BE49-F238E27FC236}">
                    <a16:creationId xmlns:a16="http://schemas.microsoft.com/office/drawing/2014/main" id="{CD48AFBA-A658-7B1C-3C0D-80A1B3928733}"/>
                  </a:ext>
                </a:extLst>
              </p:cNvPr>
              <p:cNvSpPr/>
              <p:nvPr/>
            </p:nvSpPr>
            <p:spPr>
              <a:xfrm>
                <a:off x="3921760" y="5496560"/>
                <a:ext cx="2052320" cy="956491"/>
              </a:xfrm>
              <a:prstGeom prst="roundRect">
                <a:avLst>
                  <a:gd name="adj" fmla="val 7576"/>
                </a:avLst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9" name="CasellaDiTesto 8">
                <a:extLst>
                  <a:ext uri="{FF2B5EF4-FFF2-40B4-BE49-F238E27FC236}">
                    <a16:creationId xmlns:a16="http://schemas.microsoft.com/office/drawing/2014/main" id="{57B0C215-E7B8-F9CC-270D-3A0AE3EE9C84}"/>
                  </a:ext>
                </a:extLst>
              </p:cNvPr>
              <p:cNvSpPr txBox="1"/>
              <p:nvPr/>
            </p:nvSpPr>
            <p:spPr>
              <a:xfrm>
                <a:off x="4325840" y="5503977"/>
                <a:ext cx="1717040" cy="9387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1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ptos" panose="02110004020202020204"/>
                    <a:ea typeface="+mn-ea"/>
                    <a:cs typeface="+mn-cs"/>
                  </a:rPr>
                  <a:t>Sede promiscua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1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ptos" panose="02110004020202020204"/>
                    <a:ea typeface="+mn-ea"/>
                    <a:cs typeface="+mn-cs"/>
                  </a:rPr>
                  <a:t>Sede riservata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1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ptos" panose="02110004020202020204"/>
                    <a:ea typeface="+mn-ea"/>
                    <a:cs typeface="+mn-cs"/>
                  </a:rPr>
                  <a:t>Fermata (dir. Molassana)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1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ptos" panose="02110004020202020204"/>
                    <a:ea typeface="+mn-ea"/>
                    <a:cs typeface="+mn-cs"/>
                  </a:rPr>
                  <a:t>Fermata (dir. Brignole)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t-IT" sz="11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ptos" panose="02110004020202020204"/>
                    <a:ea typeface="+mn-ea"/>
                    <a:cs typeface="+mn-cs"/>
                  </a:rPr>
                  <a:t>Capolinea</a:t>
                </a:r>
              </a:p>
            </p:txBody>
          </p:sp>
          <p:sp>
            <p:nvSpPr>
              <p:cNvPr id="20" name="Rettangolo 9">
                <a:extLst>
                  <a:ext uri="{FF2B5EF4-FFF2-40B4-BE49-F238E27FC236}">
                    <a16:creationId xmlns:a16="http://schemas.microsoft.com/office/drawing/2014/main" id="{A524BD5F-486C-3CC3-D79E-881E2248F6A9}"/>
                  </a:ext>
                </a:extLst>
              </p:cNvPr>
              <p:cNvSpPr/>
              <p:nvPr/>
            </p:nvSpPr>
            <p:spPr>
              <a:xfrm>
                <a:off x="4035621" y="5615761"/>
                <a:ext cx="289560" cy="45719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rgbClr val="252525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22" name="Rettangolo 10">
                <a:extLst>
                  <a:ext uri="{FF2B5EF4-FFF2-40B4-BE49-F238E27FC236}">
                    <a16:creationId xmlns:a16="http://schemas.microsoft.com/office/drawing/2014/main" id="{64293F03-F6B2-921D-3A44-EF8807505604}"/>
                  </a:ext>
                </a:extLst>
              </p:cNvPr>
              <p:cNvSpPr/>
              <p:nvPr/>
            </p:nvSpPr>
            <p:spPr>
              <a:xfrm>
                <a:off x="4035621" y="5778356"/>
                <a:ext cx="289560" cy="45719"/>
              </a:xfrm>
              <a:prstGeom prst="rect">
                <a:avLst/>
              </a:prstGeom>
              <a:solidFill>
                <a:srgbClr val="E38B16"/>
              </a:solidFill>
              <a:ln>
                <a:solidFill>
                  <a:srgbClr val="E38B16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t-IT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pic>
            <p:nvPicPr>
              <p:cNvPr id="23" name="Immagine 12">
                <a:extLst>
                  <a:ext uri="{FF2B5EF4-FFF2-40B4-BE49-F238E27FC236}">
                    <a16:creationId xmlns:a16="http://schemas.microsoft.com/office/drawing/2014/main" id="{B6DC4DDD-D3ED-D91B-B798-006B539952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07267" y="5903225"/>
                <a:ext cx="161948" cy="142895"/>
              </a:xfrm>
              <a:prstGeom prst="rect">
                <a:avLst/>
              </a:prstGeom>
            </p:spPr>
          </p:pic>
          <p:pic>
            <p:nvPicPr>
              <p:cNvPr id="24" name="Immagine 14">
                <a:extLst>
                  <a:ext uri="{FF2B5EF4-FFF2-40B4-BE49-F238E27FC236}">
                    <a16:creationId xmlns:a16="http://schemas.microsoft.com/office/drawing/2014/main" id="{30C65D53-26C1-9616-02BF-5E9A55DA674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97741" y="6052503"/>
                <a:ext cx="171474" cy="142895"/>
              </a:xfrm>
              <a:prstGeom prst="rect">
                <a:avLst/>
              </a:prstGeom>
            </p:spPr>
          </p:pic>
          <p:pic>
            <p:nvPicPr>
              <p:cNvPr id="25" name="Immagine 16">
                <a:extLst>
                  <a:ext uri="{FF2B5EF4-FFF2-40B4-BE49-F238E27FC236}">
                    <a16:creationId xmlns:a16="http://schemas.microsoft.com/office/drawing/2014/main" id="{5F8036D4-5D72-A14B-8C8C-640AC3D6B5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30346" y="6239013"/>
                <a:ext cx="126694" cy="126694"/>
              </a:xfrm>
              <a:prstGeom prst="rect">
                <a:avLst/>
              </a:prstGeom>
            </p:spPr>
          </p:pic>
        </p:grpSp>
        <p:sp>
          <p:nvSpPr>
            <p:cNvPr id="6" name="CasellaDiTesto 23">
              <a:extLst>
                <a:ext uri="{FF2B5EF4-FFF2-40B4-BE49-F238E27FC236}">
                  <a16:creationId xmlns:a16="http://schemas.microsoft.com/office/drawing/2014/main" id="{8F5E7EA3-0004-3224-DD07-D1CC950955E1}"/>
                </a:ext>
              </a:extLst>
            </p:cNvPr>
            <p:cNvSpPr txBox="1"/>
            <p:nvPr/>
          </p:nvSpPr>
          <p:spPr>
            <a:xfrm>
              <a:off x="7409" y="6518405"/>
              <a:ext cx="501447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600" b="0" i="1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Schema di tracciato</a:t>
              </a:r>
            </a:p>
          </p:txBody>
        </p:sp>
        <p:sp>
          <p:nvSpPr>
            <p:cNvPr id="7" name="Ovale 17">
              <a:extLst>
                <a:ext uri="{FF2B5EF4-FFF2-40B4-BE49-F238E27FC236}">
                  <a16:creationId xmlns:a16="http://schemas.microsoft.com/office/drawing/2014/main" id="{04F314E3-0C7C-5B05-D017-40A5AAE79048}"/>
                </a:ext>
              </a:extLst>
            </p:cNvPr>
            <p:cNvSpPr/>
            <p:nvPr/>
          </p:nvSpPr>
          <p:spPr>
            <a:xfrm>
              <a:off x="1730607" y="6189642"/>
              <a:ext cx="136575" cy="13128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8" name="Ovale 19">
              <a:extLst>
                <a:ext uri="{FF2B5EF4-FFF2-40B4-BE49-F238E27FC236}">
                  <a16:creationId xmlns:a16="http://schemas.microsoft.com/office/drawing/2014/main" id="{FB5EEBE5-1C09-59E5-BCAD-76B5AF18E981}"/>
                </a:ext>
              </a:extLst>
            </p:cNvPr>
            <p:cNvSpPr/>
            <p:nvPr/>
          </p:nvSpPr>
          <p:spPr>
            <a:xfrm>
              <a:off x="3905847" y="1610882"/>
              <a:ext cx="136575" cy="13128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t-IT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cxnSp>
          <p:nvCxnSpPr>
            <p:cNvPr id="9" name="Connettore diritto 26">
              <a:extLst>
                <a:ext uri="{FF2B5EF4-FFF2-40B4-BE49-F238E27FC236}">
                  <a16:creationId xmlns:a16="http://schemas.microsoft.com/office/drawing/2014/main" id="{BBFF83CD-5F94-A21A-BF63-A680EE60762C}"/>
                </a:ext>
              </a:extLst>
            </p:cNvPr>
            <p:cNvCxnSpPr>
              <a:cxnSpLocks/>
              <a:stCxn id="7" idx="2"/>
            </p:cNvCxnSpPr>
            <p:nvPr/>
          </p:nvCxnSpPr>
          <p:spPr>
            <a:xfrm flipH="1">
              <a:off x="492760" y="6255284"/>
              <a:ext cx="123784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CasellaDiTesto 27">
              <a:extLst>
                <a:ext uri="{FF2B5EF4-FFF2-40B4-BE49-F238E27FC236}">
                  <a16:creationId xmlns:a16="http://schemas.microsoft.com/office/drawing/2014/main" id="{578681E1-6528-81EB-46B1-BD39415EBD1B}"/>
                </a:ext>
              </a:extLst>
            </p:cNvPr>
            <p:cNvSpPr txBox="1"/>
            <p:nvPr/>
          </p:nvSpPr>
          <p:spPr>
            <a:xfrm>
              <a:off x="396726" y="5957930"/>
              <a:ext cx="117871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5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Brignole FS</a:t>
              </a:r>
            </a:p>
          </p:txBody>
        </p:sp>
        <p:cxnSp>
          <p:nvCxnSpPr>
            <p:cNvPr id="11" name="Connettore diritto 28">
              <a:extLst>
                <a:ext uri="{FF2B5EF4-FFF2-40B4-BE49-F238E27FC236}">
                  <a16:creationId xmlns:a16="http://schemas.microsoft.com/office/drawing/2014/main" id="{2CE5CF92-12C6-C31B-D4EE-E67DBC1871B6}"/>
                </a:ext>
              </a:extLst>
            </p:cNvPr>
            <p:cNvCxnSpPr/>
            <p:nvPr/>
          </p:nvCxnSpPr>
          <p:spPr>
            <a:xfrm flipH="1">
              <a:off x="2203047" y="1864531"/>
              <a:ext cx="123784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ttore diritto 29">
              <a:extLst>
                <a:ext uri="{FF2B5EF4-FFF2-40B4-BE49-F238E27FC236}">
                  <a16:creationId xmlns:a16="http://schemas.microsoft.com/office/drawing/2014/main" id="{501C76D0-635A-F76F-6C77-7AE21A38CAAD}"/>
                </a:ext>
              </a:extLst>
            </p:cNvPr>
            <p:cNvCxnSpPr>
              <a:cxnSpLocks/>
              <a:stCxn id="8" idx="2"/>
            </p:cNvCxnSpPr>
            <p:nvPr/>
          </p:nvCxnSpPr>
          <p:spPr>
            <a:xfrm flipH="1">
              <a:off x="3433165" y="1676524"/>
              <a:ext cx="472682" cy="1859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CasellaDiTesto 31">
              <a:extLst>
                <a:ext uri="{FF2B5EF4-FFF2-40B4-BE49-F238E27FC236}">
                  <a16:creationId xmlns:a16="http://schemas.microsoft.com/office/drawing/2014/main" id="{C1CDADD1-3633-9DED-9565-4083A4671F5C}"/>
                </a:ext>
              </a:extLst>
            </p:cNvPr>
            <p:cNvSpPr txBox="1"/>
            <p:nvPr/>
          </p:nvSpPr>
          <p:spPr>
            <a:xfrm>
              <a:off x="2102297" y="1570517"/>
              <a:ext cx="117871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5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Molassana</a:t>
              </a:r>
            </a:p>
          </p:txBody>
        </p:sp>
        <p:cxnSp>
          <p:nvCxnSpPr>
            <p:cNvPr id="14" name="Connettore 2 35">
              <a:extLst>
                <a:ext uri="{FF2B5EF4-FFF2-40B4-BE49-F238E27FC236}">
                  <a16:creationId xmlns:a16="http://schemas.microsoft.com/office/drawing/2014/main" id="{685BC53A-07C0-5BBE-FC9A-81F35A53C702}"/>
                </a:ext>
              </a:extLst>
            </p:cNvPr>
            <p:cNvCxnSpPr/>
            <p:nvPr/>
          </p:nvCxnSpPr>
          <p:spPr>
            <a:xfrm flipH="1">
              <a:off x="3116580" y="2057400"/>
              <a:ext cx="224790" cy="209550"/>
            </a:xfrm>
            <a:prstGeom prst="straightConnector1">
              <a:avLst/>
            </a:prstGeom>
            <a:ln>
              <a:solidFill>
                <a:srgbClr val="00FF08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ttore 2 36">
              <a:extLst>
                <a:ext uri="{FF2B5EF4-FFF2-40B4-BE49-F238E27FC236}">
                  <a16:creationId xmlns:a16="http://schemas.microsoft.com/office/drawing/2014/main" id="{AADE4F76-DFCF-587A-2EBD-946AED63AD5E}"/>
                </a:ext>
              </a:extLst>
            </p:cNvPr>
            <p:cNvCxnSpPr>
              <a:cxnSpLocks/>
            </p:cNvCxnSpPr>
            <p:nvPr/>
          </p:nvCxnSpPr>
          <p:spPr>
            <a:xfrm>
              <a:off x="1985292" y="5458461"/>
              <a:ext cx="53058" cy="237489"/>
            </a:xfrm>
            <a:prstGeom prst="straightConnector1">
              <a:avLst/>
            </a:prstGeom>
            <a:ln>
              <a:solidFill>
                <a:srgbClr val="00FF08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Connettore 2 42">
              <a:extLst>
                <a:ext uri="{FF2B5EF4-FFF2-40B4-BE49-F238E27FC236}">
                  <a16:creationId xmlns:a16="http://schemas.microsoft.com/office/drawing/2014/main" id="{F6617909-CD3D-3624-47F9-834C2278CF0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179373" y="5337013"/>
              <a:ext cx="137107" cy="24844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Connettore 2 45">
              <a:extLst>
                <a:ext uri="{FF2B5EF4-FFF2-40B4-BE49-F238E27FC236}">
                  <a16:creationId xmlns:a16="http://schemas.microsoft.com/office/drawing/2014/main" id="{619B4260-BF67-C4AF-C0E0-2F400E68E2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30082" y="2228850"/>
              <a:ext cx="217028" cy="2286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itle 1">
            <a:extLst>
              <a:ext uri="{FF2B5EF4-FFF2-40B4-BE49-F238E27FC236}">
                <a16:creationId xmlns:a16="http://schemas.microsoft.com/office/drawing/2014/main" id="{318978D5-8370-2D1B-4D98-FAC0720D9EEF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Analisi delle Alternative: </a:t>
            </a: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TRAM</a:t>
            </a:r>
          </a:p>
        </p:txBody>
      </p:sp>
      <p:sp>
        <p:nvSpPr>
          <p:cNvPr id="4" name="Ovale 17">
            <a:extLst>
              <a:ext uri="{FF2B5EF4-FFF2-40B4-BE49-F238E27FC236}">
                <a16:creationId xmlns:a16="http://schemas.microsoft.com/office/drawing/2014/main" id="{A38AABCA-BB09-A959-A12C-BCE4B1BC4F49}"/>
              </a:ext>
            </a:extLst>
          </p:cNvPr>
          <p:cNvSpPr/>
          <p:nvPr/>
        </p:nvSpPr>
        <p:spPr>
          <a:xfrm>
            <a:off x="9755645" y="6084169"/>
            <a:ext cx="133200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3" name="Ovale 17">
            <a:extLst>
              <a:ext uri="{FF2B5EF4-FFF2-40B4-BE49-F238E27FC236}">
                <a16:creationId xmlns:a16="http://schemas.microsoft.com/office/drawing/2014/main" id="{FC487F71-0B2A-8FB7-C73D-916889270274}"/>
              </a:ext>
            </a:extLst>
          </p:cNvPr>
          <p:cNvSpPr/>
          <p:nvPr/>
        </p:nvSpPr>
        <p:spPr>
          <a:xfrm>
            <a:off x="9786245" y="5783683"/>
            <a:ext cx="72000" cy="72000"/>
          </a:xfrm>
          <a:prstGeom prst="ellipse">
            <a:avLst/>
          </a:prstGeom>
          <a:solidFill>
            <a:srgbClr val="FF0000"/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4" name="Ovale 17">
            <a:extLst>
              <a:ext uri="{FF2B5EF4-FFF2-40B4-BE49-F238E27FC236}">
                <a16:creationId xmlns:a16="http://schemas.microsoft.com/office/drawing/2014/main" id="{74CDD883-DD82-E6E5-268F-BB6961AF8B6A}"/>
              </a:ext>
            </a:extLst>
          </p:cNvPr>
          <p:cNvSpPr/>
          <p:nvPr/>
        </p:nvSpPr>
        <p:spPr>
          <a:xfrm>
            <a:off x="9785346" y="5944434"/>
            <a:ext cx="72000" cy="72000"/>
          </a:xfrm>
          <a:prstGeom prst="ellipse">
            <a:avLst/>
          </a:prstGeom>
          <a:solidFill>
            <a:srgbClr val="00FF08"/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46" name="Table 25">
            <a:extLst>
              <a:ext uri="{FF2B5EF4-FFF2-40B4-BE49-F238E27FC236}">
                <a16:creationId xmlns:a16="http://schemas.microsoft.com/office/drawing/2014/main" id="{450668CC-695E-3AC9-414A-D20F7C2077B5}"/>
              </a:ext>
            </a:extLst>
          </p:cNvPr>
          <p:cNvGraphicFramePr>
            <a:graphicFrameLocks noGrp="1"/>
          </p:cNvGraphicFramePr>
          <p:nvPr/>
        </p:nvGraphicFramePr>
        <p:xfrm>
          <a:off x="1020557" y="2821015"/>
          <a:ext cx="4731946" cy="347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9475">
                  <a:extLst>
                    <a:ext uri="{9D8B030D-6E8A-4147-A177-3AD203B41FA5}">
                      <a16:colId xmlns:a16="http://schemas.microsoft.com/office/drawing/2014/main" val="4191362526"/>
                    </a:ext>
                  </a:extLst>
                </a:gridCol>
                <a:gridCol w="2572471">
                  <a:extLst>
                    <a:ext uri="{9D8B030D-6E8A-4147-A177-3AD203B41FA5}">
                      <a16:colId xmlns:a16="http://schemas.microsoft.com/office/drawing/2014/main" val="2651730684"/>
                    </a:ext>
                  </a:extLst>
                </a:gridCol>
              </a:tblGrid>
              <a:tr h="891355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 b="1" i="0" dirty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Brignole-Molassana</a:t>
                      </a:r>
                    </a:p>
                    <a:p>
                      <a:pPr algn="ctr"/>
                      <a:r>
                        <a:rPr lang="it-IT" sz="1600" b="1" i="0" dirty="0">
                          <a:solidFill>
                            <a:srgbClr val="00B050"/>
                          </a:solidFill>
                          <a:cs typeface="Poppins" panose="00000500000000000000" pitchFamily="2" charset="0"/>
                        </a:rPr>
                        <a:t>TRAM</a:t>
                      </a:r>
                      <a:r>
                        <a:rPr lang="it-IT" sz="2000" b="1" i="0" dirty="0">
                          <a:solidFill>
                            <a:srgbClr val="C00000"/>
                          </a:solidFill>
                          <a:latin typeface="+mn-lt"/>
                          <a:cs typeface="Poppins" panose="00000500000000000000" pitchFamily="2" charset="0"/>
                        </a:rPr>
                        <a:t>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6326338"/>
                  </a:ext>
                </a:extLst>
              </a:tr>
              <a:tr h="891355">
                <a:tc>
                  <a:txBody>
                    <a:bodyPr/>
                    <a:lstStyle/>
                    <a:p>
                      <a:r>
                        <a:rPr lang="en-US" sz="1600" b="1"/>
                        <a:t>Tempo a </a:t>
                      </a:r>
                      <a:r>
                        <a:rPr lang="en-US" sz="1600" b="1" err="1"/>
                        <a:t>bordo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≈ 24 min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163451"/>
                  </a:ext>
                </a:extLst>
              </a:tr>
              <a:tr h="891355">
                <a:tc>
                  <a:txBody>
                    <a:bodyPr/>
                    <a:lstStyle/>
                    <a:p>
                      <a:r>
                        <a:rPr lang="it-IT" sz="1600" b="1"/>
                        <a:t>Velocità commerciale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17-18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035910"/>
                  </a:ext>
                </a:extLst>
              </a:tr>
              <a:tr h="805595">
                <a:tc>
                  <a:txBody>
                    <a:bodyPr/>
                    <a:lstStyle/>
                    <a:p>
                      <a:r>
                        <a:rPr lang="it-IT" sz="1600" b="1"/>
                        <a:t>Intertempo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600" dirty="0">
                          <a:solidFill>
                            <a:schemeClr val="tx1"/>
                          </a:solidFill>
                        </a:rPr>
                        <a:t>4 min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047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17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019EE-1D75-8736-2B60-BE51E04B1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C727F9-C87F-8568-5A82-7CC395D42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2" b="19467"/>
          <a:stretch>
            <a:fillRect/>
          </a:stretch>
        </p:blipFill>
        <p:spPr>
          <a:xfrm>
            <a:off x="3553436" y="1371601"/>
            <a:ext cx="8533447" cy="519975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F6CF374-1FAB-2111-C377-1DE132CE7FB4}"/>
              </a:ext>
            </a:extLst>
          </p:cNvPr>
          <p:cNvSpPr/>
          <p:nvPr/>
        </p:nvSpPr>
        <p:spPr>
          <a:xfrm rot="10800000">
            <a:off x="3407134" y="1275908"/>
            <a:ext cx="1485708" cy="55820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60000">
                <a:schemeClr val="bg1"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TextBox 40">
            <a:extLst>
              <a:ext uri="{FF2B5EF4-FFF2-40B4-BE49-F238E27FC236}">
                <a16:creationId xmlns:a16="http://schemas.microsoft.com/office/drawing/2014/main" id="{C4C900D9-E1F4-E03F-71AB-03B853D22C63}"/>
              </a:ext>
            </a:extLst>
          </p:cNvPr>
          <p:cNvSpPr txBox="1"/>
          <p:nvPr/>
        </p:nvSpPr>
        <p:spPr>
          <a:xfrm>
            <a:off x="284116" y="1286794"/>
            <a:ext cx="3754483" cy="51997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b="1" dirty="0">
                <a:solidFill>
                  <a:prstClr val="black"/>
                </a:solidFill>
                <a:cs typeface="Poppins" panose="00000500000000000000" pitchFamily="2" charset="0"/>
              </a:rPr>
              <a:t>Lunghezza Tracciato</a:t>
            </a:r>
            <a:r>
              <a:rPr lang="it-IT" sz="2400" dirty="0">
                <a:solidFill>
                  <a:prstClr val="black"/>
                </a:solidFill>
                <a:cs typeface="Poppins" panose="00000500000000000000" pitchFamily="2" charset="0"/>
              </a:rPr>
              <a:t>:</a:t>
            </a:r>
          </a:p>
          <a:p>
            <a:r>
              <a:rPr lang="it-IT" sz="2400" b="1" dirty="0">
                <a:solidFill>
                  <a:prstClr val="black"/>
                </a:solidFill>
                <a:cs typeface="Poppins" panose="00000500000000000000" pitchFamily="2" charset="0"/>
              </a:rPr>
              <a:t>       </a:t>
            </a:r>
            <a:r>
              <a:rPr lang="it-IT" sz="2000" b="1" dirty="0">
                <a:solidFill>
                  <a:srgbClr val="B22C2C"/>
                </a:solidFill>
                <a:cs typeface="Poppins" panose="00000500000000000000" pitchFamily="2" charset="0"/>
              </a:rPr>
              <a:t>6.5 km</a:t>
            </a:r>
            <a:endParaRPr lang="it-IT" sz="2400" b="1" dirty="0">
              <a:solidFill>
                <a:srgbClr val="B22C2C"/>
              </a:solidFill>
              <a:cs typeface="Poppins" panose="000005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it-IT" sz="2400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Numero di fermate</a:t>
            </a:r>
            <a:r>
              <a:rPr kumimoji="0" lang="it-IT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: </a:t>
            </a:r>
            <a:br>
              <a:rPr kumimoji="0" lang="it-IT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</a:br>
            <a:r>
              <a:rPr kumimoji="0" lang="it-IT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 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B22C2C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8 </a:t>
            </a:r>
            <a:r>
              <a:rPr lang="it-IT" sz="2000" b="1" dirty="0">
                <a:solidFill>
                  <a:srgbClr val="B22C2C"/>
                </a:solidFill>
                <a:cs typeface="Poppins" panose="00000500000000000000" pitchFamily="2" charset="0"/>
              </a:rPr>
              <a:t>(+ nodo di deviazione)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it-IT" sz="2400" dirty="0">
              <a:solidFill>
                <a:srgbClr val="00B050"/>
              </a:solidFill>
              <a:cs typeface="Poppins" panose="000005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b="1" dirty="0">
                <a:solidFill>
                  <a:prstClr val="black"/>
                </a:solidFill>
                <a:cs typeface="Poppins" panose="00000500000000000000" pitchFamily="2" charset="0"/>
              </a:rPr>
              <a:t>Opzioni di tracciato</a:t>
            </a:r>
          </a:p>
          <a:p>
            <a:pPr lvl="1"/>
            <a:r>
              <a:rPr lang="it-IT" sz="2000" b="1" dirty="0">
                <a:solidFill>
                  <a:srgbClr val="B22C2C"/>
                </a:solidFill>
                <a:cs typeface="Poppins" panose="00000500000000000000" pitchFamily="2" charset="0"/>
              </a:rPr>
              <a:t>San Gottardo </a:t>
            </a:r>
          </a:p>
          <a:p>
            <a:pPr lvl="1"/>
            <a:endParaRPr lang="it-IT" sz="2000" b="1" dirty="0">
              <a:solidFill>
                <a:srgbClr val="B22C2C"/>
              </a:solidFill>
              <a:cs typeface="Poppins" panose="000005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Opzioni di sviluppo tracciato</a:t>
            </a:r>
          </a:p>
          <a:p>
            <a:pPr lvl="1"/>
            <a:r>
              <a:rPr lang="it-IT" sz="2000" b="1" dirty="0">
                <a:solidFill>
                  <a:srgbClr val="B22C2C"/>
                </a:solidFill>
                <a:cs typeface="Poppins" panose="00000500000000000000" pitchFamily="2" charset="0"/>
              </a:rPr>
              <a:t>Prato </a:t>
            </a:r>
          </a:p>
          <a:p>
            <a:pPr lvl="1"/>
            <a:r>
              <a:rPr lang="it-IT" sz="2000" b="1" dirty="0">
                <a:solidFill>
                  <a:srgbClr val="B22C2C"/>
                </a:solidFill>
                <a:cs typeface="Poppins" panose="00000500000000000000" pitchFamily="2" charset="0"/>
              </a:rPr>
              <a:t>Quezzi/Biscione</a:t>
            </a:r>
          </a:p>
          <a:p>
            <a:pPr lvl="1"/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B22C2C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S. Eusebio/</a:t>
            </a:r>
            <a:r>
              <a:rPr kumimoji="0" lang="it-IT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B22C2C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Terpi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srgbClr val="B22C2C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  <a:p>
            <a:pPr lvl="1"/>
            <a:r>
              <a:rPr lang="it-IT" sz="2000" b="1" dirty="0">
                <a:solidFill>
                  <a:srgbClr val="B22C2C"/>
                </a:solidFill>
                <a:latin typeface="Aptos" panose="02110004020202020204"/>
                <a:cs typeface="Poppins" panose="00000500000000000000" pitchFamily="2" charset="0"/>
              </a:rPr>
              <a:t>Forti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5F09BD-0F9B-4CD5-1A80-8589B698DCAB}"/>
              </a:ext>
            </a:extLst>
          </p:cNvPr>
          <p:cNvSpPr txBox="1"/>
          <p:nvPr/>
        </p:nvSpPr>
        <p:spPr>
          <a:xfrm>
            <a:off x="10939273" y="6317789"/>
            <a:ext cx="481584" cy="18359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spAutoFit/>
          </a:bodyPr>
          <a:lstStyle/>
          <a:p>
            <a:r>
              <a:rPr lang="en-US" sz="1200" i="1">
                <a:solidFill>
                  <a:schemeClr val="tx1">
                    <a:lumMod val="65000"/>
                    <a:lumOff val="35000"/>
                  </a:schemeClr>
                </a:solidFill>
              </a:rPr>
              <a:t>[Prato]</a:t>
            </a:r>
            <a:endParaRPr lang="en-GB" sz="1200" i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6A903743-6D10-DC02-A8E5-7858EDCBD4F8}"/>
              </a:ext>
            </a:extLst>
          </p:cNvPr>
          <p:cNvSpPr/>
          <p:nvPr/>
        </p:nvSpPr>
        <p:spPr>
          <a:xfrm rot="10427725">
            <a:off x="11449725" y="6409920"/>
            <a:ext cx="181233" cy="152220"/>
          </a:xfrm>
          <a:prstGeom prst="triangle">
            <a:avLst/>
          </a:prstGeom>
          <a:solidFill>
            <a:srgbClr val="FF7900"/>
          </a:solidFill>
          <a:ln>
            <a:solidFill>
              <a:srgbClr val="FF79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E43C687-5705-4E15-9205-2F60C31C6BF5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Analisi delle Alternative: </a:t>
            </a:r>
            <a:r>
              <a:rPr lang="it-IT" sz="4900" b="1">
                <a:solidFill>
                  <a:srgbClr val="B22C2B"/>
                </a:solidFill>
                <a:latin typeface="+mn-lt"/>
                <a:ea typeface="+mn-ea"/>
                <a:cs typeface="+mn-cs"/>
              </a:rPr>
              <a:t>FUNIVIA</a:t>
            </a:r>
          </a:p>
        </p:txBody>
      </p:sp>
    </p:spTree>
    <p:extLst>
      <p:ext uri="{BB962C8B-B14F-4D97-AF65-F5344CB8AC3E}">
        <p14:creationId xmlns:p14="http://schemas.microsoft.com/office/powerpoint/2010/main" val="172714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D867C-8719-4473-D574-1F45C56F7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40">
            <a:extLst>
              <a:ext uri="{FF2B5EF4-FFF2-40B4-BE49-F238E27FC236}">
                <a16:creationId xmlns:a16="http://schemas.microsoft.com/office/drawing/2014/main" id="{2FF09228-EC19-A20C-4C07-BD281DD68B14}"/>
              </a:ext>
            </a:extLst>
          </p:cNvPr>
          <p:cNvSpPr txBox="1"/>
          <p:nvPr/>
        </p:nvSpPr>
        <p:spPr>
          <a:xfrm>
            <a:off x="329231" y="1961178"/>
            <a:ext cx="5165906" cy="404091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144000" tIns="72000" rIns="144000" bIns="72000" rtlCol="0"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it-IT" sz="2000" dirty="0">
                <a:solidFill>
                  <a:prstClr val="black"/>
                </a:solidFill>
                <a:latin typeface="Aptos" panose="02110004020202020204"/>
              </a:rPr>
              <a:t>Si inserisce nello </a:t>
            </a:r>
            <a:r>
              <a:rPr lang="it-IT" sz="2000" b="1" dirty="0">
                <a:solidFill>
                  <a:prstClr val="black"/>
                </a:solidFill>
                <a:latin typeface="Aptos" panose="02110004020202020204"/>
              </a:rPr>
              <a:t>scenario trasportistico dei «4 Assi»</a:t>
            </a:r>
            <a:r>
              <a:rPr lang="it-IT" sz="2000" dirty="0">
                <a:solidFill>
                  <a:prstClr val="black"/>
                </a:solidFill>
                <a:latin typeface="Aptos" panose="02110004020202020204"/>
              </a:rPr>
              <a:t>, che comprende lo sviluppo del BRT in Val Bisagno e gli altri interventi previsti dal finanziamento ministeriale (500 milioni-Euro)</a:t>
            </a:r>
            <a:endParaRPr kumimoji="0" lang="it-IT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La funivia non è in competizione con il BRT ma è complementare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; velocizza i collegamenti con la media valle e offre delle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opportunità di interscambio 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più efficiente per chi entra </a:t>
            </a:r>
            <a:r>
              <a:rPr lang="it-IT" sz="2000" dirty="0">
                <a:solidFill>
                  <a:prstClr val="black"/>
                </a:solidFill>
                <a:latin typeface="Aptos" panose="02110004020202020204"/>
              </a:rPr>
              <a:t>in città 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dall’autostrada (Genova Est) e con le autolinee extraurbane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B87D9AA-011B-2CF0-5176-5E586BA95513}"/>
              </a:ext>
            </a:extLst>
          </p:cNvPr>
          <p:cNvSpPr txBox="1">
            <a:spLocks/>
          </p:cNvSpPr>
          <p:nvPr/>
        </p:nvSpPr>
        <p:spPr>
          <a:xfrm>
            <a:off x="0" y="108857"/>
            <a:ext cx="12192000" cy="10322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La funivia elemento di un progetto più ampio </a:t>
            </a:r>
            <a:b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</a:b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del sistema dei trasporti di Genova</a:t>
            </a:r>
          </a:p>
        </p:txBody>
      </p:sp>
      <p:sp>
        <p:nvSpPr>
          <p:cNvPr id="9" name="Freccia a destra 8">
            <a:extLst>
              <a:ext uri="{FF2B5EF4-FFF2-40B4-BE49-F238E27FC236}">
                <a16:creationId xmlns:a16="http://schemas.microsoft.com/office/drawing/2014/main" id="{D946AFAF-BAF3-3C49-5FB3-AF327B50AE24}"/>
              </a:ext>
            </a:extLst>
          </p:cNvPr>
          <p:cNvSpPr/>
          <p:nvPr/>
        </p:nvSpPr>
        <p:spPr>
          <a:xfrm>
            <a:off x="5921556" y="2528394"/>
            <a:ext cx="837656" cy="2906487"/>
          </a:xfrm>
          <a:prstGeom prst="rightArrow">
            <a:avLst>
              <a:gd name="adj1" fmla="val 50000"/>
              <a:gd name="adj2" fmla="val 68310"/>
            </a:avLst>
          </a:pr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DF9BFB17-F49F-509F-BD47-7D108B1F1182}"/>
              </a:ext>
            </a:extLst>
          </p:cNvPr>
          <p:cNvGrpSpPr/>
          <p:nvPr/>
        </p:nvGrpSpPr>
        <p:grpSpPr>
          <a:xfrm>
            <a:off x="6819901" y="1081375"/>
            <a:ext cx="5322785" cy="5668675"/>
            <a:chOff x="6819901" y="1081375"/>
            <a:chExt cx="5322785" cy="566867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060A96E-BE2C-BFC8-3A51-3A42265983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50000"/>
            </a:blip>
            <a:srcRect l="1513" r="3424"/>
            <a:stretch>
              <a:fillRect/>
            </a:stretch>
          </p:blipFill>
          <p:spPr>
            <a:xfrm>
              <a:off x="6826429" y="1081375"/>
              <a:ext cx="5300256" cy="5667768"/>
            </a:xfrm>
            <a:prstGeom prst="rect">
              <a:avLst/>
            </a:prstGeom>
          </p:spPr>
        </p:pic>
        <p:grpSp>
          <p:nvGrpSpPr>
            <p:cNvPr id="6" name="Group 73">
              <a:extLst>
                <a:ext uri="{FF2B5EF4-FFF2-40B4-BE49-F238E27FC236}">
                  <a16:creationId xmlns:a16="http://schemas.microsoft.com/office/drawing/2014/main" id="{43EAFAAD-ADF5-5937-AC06-31BE86A3171F}"/>
                </a:ext>
              </a:extLst>
            </p:cNvPr>
            <p:cNvGrpSpPr/>
            <p:nvPr/>
          </p:nvGrpSpPr>
          <p:grpSpPr>
            <a:xfrm>
              <a:off x="6826250" y="4978400"/>
              <a:ext cx="4578350" cy="1771650"/>
              <a:chOff x="6826250" y="4978400"/>
              <a:chExt cx="4578350" cy="1771650"/>
            </a:xfrm>
          </p:grpSpPr>
          <p:sp>
            <p:nvSpPr>
              <p:cNvPr id="109" name="Freeform: Shape 70">
                <a:extLst>
                  <a:ext uri="{FF2B5EF4-FFF2-40B4-BE49-F238E27FC236}">
                    <a16:creationId xmlns:a16="http://schemas.microsoft.com/office/drawing/2014/main" id="{EA1FAB8C-3675-03D4-8E07-D1EC4B88F0F7}"/>
                  </a:ext>
                </a:extLst>
              </p:cNvPr>
              <p:cNvSpPr/>
              <p:nvPr/>
            </p:nvSpPr>
            <p:spPr>
              <a:xfrm>
                <a:off x="6826250" y="4978400"/>
                <a:ext cx="4578350" cy="1771650"/>
              </a:xfrm>
              <a:custGeom>
                <a:avLst/>
                <a:gdLst>
                  <a:gd name="csX0" fmla="*/ 4578350 w 4578350"/>
                  <a:gd name="csY0" fmla="*/ 1771650 h 1771650"/>
                  <a:gd name="csX1" fmla="*/ 4493683 w 4578350"/>
                  <a:gd name="csY1" fmla="*/ 1686983 h 1771650"/>
                  <a:gd name="csX2" fmla="*/ 4396317 w 4578350"/>
                  <a:gd name="csY2" fmla="*/ 1615017 h 1771650"/>
                  <a:gd name="csX3" fmla="*/ 4248150 w 4578350"/>
                  <a:gd name="csY3" fmla="*/ 1498600 h 1771650"/>
                  <a:gd name="csX4" fmla="*/ 4135967 w 4578350"/>
                  <a:gd name="csY4" fmla="*/ 1452033 h 1771650"/>
                  <a:gd name="csX5" fmla="*/ 4044950 w 4578350"/>
                  <a:gd name="csY5" fmla="*/ 1456267 h 1771650"/>
                  <a:gd name="csX6" fmla="*/ 3966633 w 4578350"/>
                  <a:gd name="csY6" fmla="*/ 1504950 h 1771650"/>
                  <a:gd name="csX7" fmla="*/ 3818467 w 4578350"/>
                  <a:gd name="csY7" fmla="*/ 1494367 h 1771650"/>
                  <a:gd name="csX8" fmla="*/ 3695700 w 4578350"/>
                  <a:gd name="csY8" fmla="*/ 1464733 h 1771650"/>
                  <a:gd name="csX9" fmla="*/ 3600450 w 4578350"/>
                  <a:gd name="csY9" fmla="*/ 1430867 h 1771650"/>
                  <a:gd name="csX10" fmla="*/ 3572933 w 4578350"/>
                  <a:gd name="csY10" fmla="*/ 1312333 h 1771650"/>
                  <a:gd name="csX11" fmla="*/ 3583517 w 4578350"/>
                  <a:gd name="csY11" fmla="*/ 1214967 h 1771650"/>
                  <a:gd name="csX12" fmla="*/ 3534833 w 4578350"/>
                  <a:gd name="csY12" fmla="*/ 1151467 h 1771650"/>
                  <a:gd name="csX13" fmla="*/ 3445933 w 4578350"/>
                  <a:gd name="csY13" fmla="*/ 1145117 h 1771650"/>
                  <a:gd name="csX14" fmla="*/ 3357033 w 4578350"/>
                  <a:gd name="csY14" fmla="*/ 1113367 h 1771650"/>
                  <a:gd name="csX15" fmla="*/ 3312583 w 4578350"/>
                  <a:gd name="csY15" fmla="*/ 1062567 h 1771650"/>
                  <a:gd name="csX16" fmla="*/ 3274483 w 4578350"/>
                  <a:gd name="csY16" fmla="*/ 999067 h 1771650"/>
                  <a:gd name="csX17" fmla="*/ 3263900 w 4578350"/>
                  <a:gd name="csY17" fmla="*/ 935567 h 1771650"/>
                  <a:gd name="csX18" fmla="*/ 3172883 w 4578350"/>
                  <a:gd name="csY18" fmla="*/ 886883 h 1771650"/>
                  <a:gd name="csX19" fmla="*/ 3054350 w 4578350"/>
                  <a:gd name="csY19" fmla="*/ 817033 h 1771650"/>
                  <a:gd name="csX20" fmla="*/ 2904067 w 4578350"/>
                  <a:gd name="csY20" fmla="*/ 651933 h 1771650"/>
                  <a:gd name="csX21" fmla="*/ 2789767 w 4578350"/>
                  <a:gd name="csY21" fmla="*/ 495300 h 1771650"/>
                  <a:gd name="csX22" fmla="*/ 2669117 w 4578350"/>
                  <a:gd name="csY22" fmla="*/ 440267 h 1771650"/>
                  <a:gd name="csX23" fmla="*/ 2531533 w 4578350"/>
                  <a:gd name="csY23" fmla="*/ 474133 h 1771650"/>
                  <a:gd name="csX24" fmla="*/ 2398183 w 4578350"/>
                  <a:gd name="csY24" fmla="*/ 529167 h 1771650"/>
                  <a:gd name="csX25" fmla="*/ 2294467 w 4578350"/>
                  <a:gd name="csY25" fmla="*/ 579967 h 1771650"/>
                  <a:gd name="csX26" fmla="*/ 2203450 w 4578350"/>
                  <a:gd name="csY26" fmla="*/ 651933 h 1771650"/>
                  <a:gd name="csX27" fmla="*/ 2042583 w 4578350"/>
                  <a:gd name="csY27" fmla="*/ 687917 h 1771650"/>
                  <a:gd name="csX28" fmla="*/ 1737783 w 4578350"/>
                  <a:gd name="csY28" fmla="*/ 685800 h 1771650"/>
                  <a:gd name="csX29" fmla="*/ 1593850 w 4578350"/>
                  <a:gd name="csY29" fmla="*/ 685800 h 1771650"/>
                  <a:gd name="csX30" fmla="*/ 1382183 w 4578350"/>
                  <a:gd name="csY30" fmla="*/ 679450 h 1771650"/>
                  <a:gd name="csX31" fmla="*/ 1236133 w 4578350"/>
                  <a:gd name="csY31" fmla="*/ 656167 h 1771650"/>
                  <a:gd name="csX32" fmla="*/ 1098550 w 4578350"/>
                  <a:gd name="csY32" fmla="*/ 611717 h 1771650"/>
                  <a:gd name="csX33" fmla="*/ 1028700 w 4578350"/>
                  <a:gd name="csY33" fmla="*/ 594783 h 1771650"/>
                  <a:gd name="csX34" fmla="*/ 937683 w 4578350"/>
                  <a:gd name="csY34" fmla="*/ 567267 h 1771650"/>
                  <a:gd name="csX35" fmla="*/ 876300 w 4578350"/>
                  <a:gd name="csY35" fmla="*/ 601133 h 1771650"/>
                  <a:gd name="csX36" fmla="*/ 874183 w 4578350"/>
                  <a:gd name="csY36" fmla="*/ 656167 h 1771650"/>
                  <a:gd name="csX37" fmla="*/ 833967 w 4578350"/>
                  <a:gd name="csY37" fmla="*/ 675217 h 1771650"/>
                  <a:gd name="csX38" fmla="*/ 704850 w 4578350"/>
                  <a:gd name="csY38" fmla="*/ 630767 h 1771650"/>
                  <a:gd name="csX39" fmla="*/ 472017 w 4578350"/>
                  <a:gd name="csY39" fmla="*/ 563033 h 1771650"/>
                  <a:gd name="csX40" fmla="*/ 342900 w 4578350"/>
                  <a:gd name="csY40" fmla="*/ 508000 h 1771650"/>
                  <a:gd name="csX41" fmla="*/ 281517 w 4578350"/>
                  <a:gd name="csY41" fmla="*/ 472017 h 1771650"/>
                  <a:gd name="csX42" fmla="*/ 294217 w 4578350"/>
                  <a:gd name="csY42" fmla="*/ 404283 h 1771650"/>
                  <a:gd name="csX43" fmla="*/ 370417 w 4578350"/>
                  <a:gd name="csY43" fmla="*/ 355600 h 1771650"/>
                  <a:gd name="csX44" fmla="*/ 472017 w 4578350"/>
                  <a:gd name="csY44" fmla="*/ 298450 h 1771650"/>
                  <a:gd name="csX45" fmla="*/ 472017 w 4578350"/>
                  <a:gd name="csY45" fmla="*/ 239183 h 1771650"/>
                  <a:gd name="csX46" fmla="*/ 370417 w 4578350"/>
                  <a:gd name="csY46" fmla="*/ 171450 h 1771650"/>
                  <a:gd name="csX47" fmla="*/ 287867 w 4578350"/>
                  <a:gd name="csY47" fmla="*/ 162983 h 1771650"/>
                  <a:gd name="csX48" fmla="*/ 205317 w 4578350"/>
                  <a:gd name="csY48" fmla="*/ 112183 h 1771650"/>
                  <a:gd name="csX49" fmla="*/ 78317 w 4578350"/>
                  <a:gd name="csY49" fmla="*/ 25400 h 1771650"/>
                  <a:gd name="csX50" fmla="*/ 0 w 4578350"/>
                  <a:gd name="csY50" fmla="*/ 0 h 177165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  <a:cxn ang="0">
                    <a:pos x="csX29" y="csY29"/>
                  </a:cxn>
                  <a:cxn ang="0">
                    <a:pos x="csX30" y="csY30"/>
                  </a:cxn>
                  <a:cxn ang="0">
                    <a:pos x="csX31" y="csY31"/>
                  </a:cxn>
                  <a:cxn ang="0">
                    <a:pos x="csX32" y="csY32"/>
                  </a:cxn>
                  <a:cxn ang="0">
                    <a:pos x="csX33" y="csY33"/>
                  </a:cxn>
                  <a:cxn ang="0">
                    <a:pos x="csX34" y="csY34"/>
                  </a:cxn>
                  <a:cxn ang="0">
                    <a:pos x="csX35" y="csY35"/>
                  </a:cxn>
                  <a:cxn ang="0">
                    <a:pos x="csX36" y="csY36"/>
                  </a:cxn>
                  <a:cxn ang="0">
                    <a:pos x="csX37" y="csY37"/>
                  </a:cxn>
                  <a:cxn ang="0">
                    <a:pos x="csX38" y="csY38"/>
                  </a:cxn>
                  <a:cxn ang="0">
                    <a:pos x="csX39" y="csY39"/>
                  </a:cxn>
                  <a:cxn ang="0">
                    <a:pos x="csX40" y="csY40"/>
                  </a:cxn>
                  <a:cxn ang="0">
                    <a:pos x="csX41" y="csY41"/>
                  </a:cxn>
                  <a:cxn ang="0">
                    <a:pos x="csX42" y="csY42"/>
                  </a:cxn>
                  <a:cxn ang="0">
                    <a:pos x="csX43" y="csY43"/>
                  </a:cxn>
                  <a:cxn ang="0">
                    <a:pos x="csX44" y="csY44"/>
                  </a:cxn>
                  <a:cxn ang="0">
                    <a:pos x="csX45" y="csY45"/>
                  </a:cxn>
                  <a:cxn ang="0">
                    <a:pos x="csX46" y="csY46"/>
                  </a:cxn>
                  <a:cxn ang="0">
                    <a:pos x="csX47" y="csY47"/>
                  </a:cxn>
                  <a:cxn ang="0">
                    <a:pos x="csX48" y="csY48"/>
                  </a:cxn>
                  <a:cxn ang="0">
                    <a:pos x="csX49" y="csY49"/>
                  </a:cxn>
                  <a:cxn ang="0">
                    <a:pos x="csX50" y="csY50"/>
                  </a:cxn>
                </a:cxnLst>
                <a:rect l="l" t="t" r="r" b="b"/>
                <a:pathLst>
                  <a:path w="4578350" h="1771650">
                    <a:moveTo>
                      <a:pt x="4578350" y="1771650"/>
                    </a:moveTo>
                    <a:cubicBezTo>
                      <a:pt x="4551186" y="1742369"/>
                      <a:pt x="4524022" y="1713089"/>
                      <a:pt x="4493683" y="1686983"/>
                    </a:cubicBezTo>
                    <a:cubicBezTo>
                      <a:pt x="4463344" y="1660877"/>
                      <a:pt x="4437239" y="1646414"/>
                      <a:pt x="4396317" y="1615017"/>
                    </a:cubicBezTo>
                    <a:cubicBezTo>
                      <a:pt x="4355395" y="1583620"/>
                      <a:pt x="4291542" y="1525764"/>
                      <a:pt x="4248150" y="1498600"/>
                    </a:cubicBezTo>
                    <a:cubicBezTo>
                      <a:pt x="4204758" y="1471436"/>
                      <a:pt x="4169834" y="1459088"/>
                      <a:pt x="4135967" y="1452033"/>
                    </a:cubicBezTo>
                    <a:cubicBezTo>
                      <a:pt x="4102100" y="1444978"/>
                      <a:pt x="4073172" y="1447448"/>
                      <a:pt x="4044950" y="1456267"/>
                    </a:cubicBezTo>
                    <a:cubicBezTo>
                      <a:pt x="4016728" y="1465086"/>
                      <a:pt x="4004380" y="1498600"/>
                      <a:pt x="3966633" y="1504950"/>
                    </a:cubicBezTo>
                    <a:cubicBezTo>
                      <a:pt x="3928886" y="1511300"/>
                      <a:pt x="3863622" y="1501070"/>
                      <a:pt x="3818467" y="1494367"/>
                    </a:cubicBezTo>
                    <a:cubicBezTo>
                      <a:pt x="3773311" y="1487664"/>
                      <a:pt x="3732036" y="1475316"/>
                      <a:pt x="3695700" y="1464733"/>
                    </a:cubicBezTo>
                    <a:cubicBezTo>
                      <a:pt x="3659364" y="1454150"/>
                      <a:pt x="3620911" y="1456267"/>
                      <a:pt x="3600450" y="1430867"/>
                    </a:cubicBezTo>
                    <a:cubicBezTo>
                      <a:pt x="3579989" y="1405467"/>
                      <a:pt x="3575755" y="1348316"/>
                      <a:pt x="3572933" y="1312333"/>
                    </a:cubicBezTo>
                    <a:cubicBezTo>
                      <a:pt x="3570111" y="1276350"/>
                      <a:pt x="3589867" y="1241778"/>
                      <a:pt x="3583517" y="1214967"/>
                    </a:cubicBezTo>
                    <a:cubicBezTo>
                      <a:pt x="3577167" y="1188156"/>
                      <a:pt x="3557764" y="1163109"/>
                      <a:pt x="3534833" y="1151467"/>
                    </a:cubicBezTo>
                    <a:cubicBezTo>
                      <a:pt x="3511902" y="1139825"/>
                      <a:pt x="3475566" y="1151467"/>
                      <a:pt x="3445933" y="1145117"/>
                    </a:cubicBezTo>
                    <a:cubicBezTo>
                      <a:pt x="3416300" y="1138767"/>
                      <a:pt x="3379258" y="1127125"/>
                      <a:pt x="3357033" y="1113367"/>
                    </a:cubicBezTo>
                    <a:cubicBezTo>
                      <a:pt x="3334808" y="1099609"/>
                      <a:pt x="3326341" y="1081617"/>
                      <a:pt x="3312583" y="1062567"/>
                    </a:cubicBezTo>
                    <a:cubicBezTo>
                      <a:pt x="3298825" y="1043517"/>
                      <a:pt x="3282597" y="1020234"/>
                      <a:pt x="3274483" y="999067"/>
                    </a:cubicBezTo>
                    <a:cubicBezTo>
                      <a:pt x="3266369" y="977900"/>
                      <a:pt x="3280833" y="954264"/>
                      <a:pt x="3263900" y="935567"/>
                    </a:cubicBezTo>
                    <a:cubicBezTo>
                      <a:pt x="3246967" y="916870"/>
                      <a:pt x="3207808" y="906639"/>
                      <a:pt x="3172883" y="886883"/>
                    </a:cubicBezTo>
                    <a:cubicBezTo>
                      <a:pt x="3137958" y="867127"/>
                      <a:pt x="3099153" y="856191"/>
                      <a:pt x="3054350" y="817033"/>
                    </a:cubicBezTo>
                    <a:cubicBezTo>
                      <a:pt x="3009547" y="777875"/>
                      <a:pt x="2948164" y="705555"/>
                      <a:pt x="2904067" y="651933"/>
                    </a:cubicBezTo>
                    <a:cubicBezTo>
                      <a:pt x="2859970" y="598311"/>
                      <a:pt x="2828925" y="530578"/>
                      <a:pt x="2789767" y="495300"/>
                    </a:cubicBezTo>
                    <a:cubicBezTo>
                      <a:pt x="2750609" y="460022"/>
                      <a:pt x="2712156" y="443795"/>
                      <a:pt x="2669117" y="440267"/>
                    </a:cubicBezTo>
                    <a:cubicBezTo>
                      <a:pt x="2626078" y="436739"/>
                      <a:pt x="2576689" y="459316"/>
                      <a:pt x="2531533" y="474133"/>
                    </a:cubicBezTo>
                    <a:cubicBezTo>
                      <a:pt x="2486377" y="488950"/>
                      <a:pt x="2437694" y="511528"/>
                      <a:pt x="2398183" y="529167"/>
                    </a:cubicBezTo>
                    <a:cubicBezTo>
                      <a:pt x="2358672" y="546806"/>
                      <a:pt x="2326922" y="559506"/>
                      <a:pt x="2294467" y="579967"/>
                    </a:cubicBezTo>
                    <a:cubicBezTo>
                      <a:pt x="2262012" y="600428"/>
                      <a:pt x="2245431" y="633941"/>
                      <a:pt x="2203450" y="651933"/>
                    </a:cubicBezTo>
                    <a:cubicBezTo>
                      <a:pt x="2161469" y="669925"/>
                      <a:pt x="2120194" y="682272"/>
                      <a:pt x="2042583" y="687917"/>
                    </a:cubicBezTo>
                    <a:cubicBezTo>
                      <a:pt x="1964972" y="693561"/>
                      <a:pt x="1737783" y="685800"/>
                      <a:pt x="1737783" y="685800"/>
                    </a:cubicBezTo>
                    <a:cubicBezTo>
                      <a:pt x="1662994" y="685447"/>
                      <a:pt x="1653117" y="686858"/>
                      <a:pt x="1593850" y="685800"/>
                    </a:cubicBezTo>
                    <a:cubicBezTo>
                      <a:pt x="1534583" y="684742"/>
                      <a:pt x="1441802" y="684389"/>
                      <a:pt x="1382183" y="679450"/>
                    </a:cubicBezTo>
                    <a:cubicBezTo>
                      <a:pt x="1322564" y="674511"/>
                      <a:pt x="1283405" y="667456"/>
                      <a:pt x="1236133" y="656167"/>
                    </a:cubicBezTo>
                    <a:cubicBezTo>
                      <a:pt x="1188861" y="644878"/>
                      <a:pt x="1133122" y="621948"/>
                      <a:pt x="1098550" y="611717"/>
                    </a:cubicBezTo>
                    <a:cubicBezTo>
                      <a:pt x="1063978" y="601486"/>
                      <a:pt x="1028700" y="594783"/>
                      <a:pt x="1028700" y="594783"/>
                    </a:cubicBezTo>
                    <a:cubicBezTo>
                      <a:pt x="1001889" y="587375"/>
                      <a:pt x="963083" y="566209"/>
                      <a:pt x="937683" y="567267"/>
                    </a:cubicBezTo>
                    <a:cubicBezTo>
                      <a:pt x="912283" y="568325"/>
                      <a:pt x="886883" y="586316"/>
                      <a:pt x="876300" y="601133"/>
                    </a:cubicBezTo>
                    <a:cubicBezTo>
                      <a:pt x="865717" y="615950"/>
                      <a:pt x="881238" y="643820"/>
                      <a:pt x="874183" y="656167"/>
                    </a:cubicBezTo>
                    <a:cubicBezTo>
                      <a:pt x="867128" y="668514"/>
                      <a:pt x="862189" y="679450"/>
                      <a:pt x="833967" y="675217"/>
                    </a:cubicBezTo>
                    <a:cubicBezTo>
                      <a:pt x="805745" y="670984"/>
                      <a:pt x="765175" y="649464"/>
                      <a:pt x="704850" y="630767"/>
                    </a:cubicBezTo>
                    <a:cubicBezTo>
                      <a:pt x="644525" y="612070"/>
                      <a:pt x="532342" y="583494"/>
                      <a:pt x="472017" y="563033"/>
                    </a:cubicBezTo>
                    <a:cubicBezTo>
                      <a:pt x="411692" y="542572"/>
                      <a:pt x="374650" y="523169"/>
                      <a:pt x="342900" y="508000"/>
                    </a:cubicBezTo>
                    <a:cubicBezTo>
                      <a:pt x="311150" y="492831"/>
                      <a:pt x="289631" y="489303"/>
                      <a:pt x="281517" y="472017"/>
                    </a:cubicBezTo>
                    <a:cubicBezTo>
                      <a:pt x="273403" y="454731"/>
                      <a:pt x="279400" y="423686"/>
                      <a:pt x="294217" y="404283"/>
                    </a:cubicBezTo>
                    <a:cubicBezTo>
                      <a:pt x="309034" y="384880"/>
                      <a:pt x="340784" y="373239"/>
                      <a:pt x="370417" y="355600"/>
                    </a:cubicBezTo>
                    <a:cubicBezTo>
                      <a:pt x="400050" y="337961"/>
                      <a:pt x="455084" y="317853"/>
                      <a:pt x="472017" y="298450"/>
                    </a:cubicBezTo>
                    <a:cubicBezTo>
                      <a:pt x="488950" y="279047"/>
                      <a:pt x="488950" y="260350"/>
                      <a:pt x="472017" y="239183"/>
                    </a:cubicBezTo>
                    <a:cubicBezTo>
                      <a:pt x="455084" y="218016"/>
                      <a:pt x="401109" y="184150"/>
                      <a:pt x="370417" y="171450"/>
                    </a:cubicBezTo>
                    <a:cubicBezTo>
                      <a:pt x="339725" y="158750"/>
                      <a:pt x="315384" y="172861"/>
                      <a:pt x="287867" y="162983"/>
                    </a:cubicBezTo>
                    <a:cubicBezTo>
                      <a:pt x="260350" y="153105"/>
                      <a:pt x="240242" y="135113"/>
                      <a:pt x="205317" y="112183"/>
                    </a:cubicBezTo>
                    <a:cubicBezTo>
                      <a:pt x="170392" y="89253"/>
                      <a:pt x="112536" y="44097"/>
                      <a:pt x="78317" y="25400"/>
                    </a:cubicBezTo>
                    <a:cubicBezTo>
                      <a:pt x="44097" y="6703"/>
                      <a:pt x="22048" y="3351"/>
                      <a:pt x="0" y="0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 dirty="0"/>
              </a:p>
            </p:txBody>
          </p:sp>
          <p:sp>
            <p:nvSpPr>
              <p:cNvPr id="110" name="Freeform: Shape 71">
                <a:extLst>
                  <a:ext uri="{FF2B5EF4-FFF2-40B4-BE49-F238E27FC236}">
                    <a16:creationId xmlns:a16="http://schemas.microsoft.com/office/drawing/2014/main" id="{D0346F58-81BA-3734-E149-182853285E49}"/>
                  </a:ext>
                </a:extLst>
              </p:cNvPr>
              <p:cNvSpPr/>
              <p:nvPr/>
            </p:nvSpPr>
            <p:spPr>
              <a:xfrm>
                <a:off x="7112000" y="5147733"/>
                <a:ext cx="41182" cy="239184"/>
              </a:xfrm>
              <a:custGeom>
                <a:avLst/>
                <a:gdLst>
                  <a:gd name="csX0" fmla="*/ 12700 w 41182"/>
                  <a:gd name="csY0" fmla="*/ 0 h 239184"/>
                  <a:gd name="csX1" fmla="*/ 35983 w 41182"/>
                  <a:gd name="csY1" fmla="*/ 61384 h 239184"/>
                  <a:gd name="csX2" fmla="*/ 38100 w 41182"/>
                  <a:gd name="csY2" fmla="*/ 148167 h 239184"/>
                  <a:gd name="csX3" fmla="*/ 0 w 41182"/>
                  <a:gd name="csY3" fmla="*/ 239184 h 239184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</a:cxnLst>
                <a:rect l="l" t="t" r="r" b="b"/>
                <a:pathLst>
                  <a:path w="41182" h="239184">
                    <a:moveTo>
                      <a:pt x="12700" y="0"/>
                    </a:moveTo>
                    <a:cubicBezTo>
                      <a:pt x="22225" y="18345"/>
                      <a:pt x="31750" y="36690"/>
                      <a:pt x="35983" y="61384"/>
                    </a:cubicBezTo>
                    <a:cubicBezTo>
                      <a:pt x="40216" y="86078"/>
                      <a:pt x="44097" y="118534"/>
                      <a:pt x="38100" y="148167"/>
                    </a:cubicBezTo>
                    <a:cubicBezTo>
                      <a:pt x="32103" y="177800"/>
                      <a:pt x="16051" y="208492"/>
                      <a:pt x="0" y="239184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111" name="Freeform: Shape 72">
                <a:extLst>
                  <a:ext uri="{FF2B5EF4-FFF2-40B4-BE49-F238E27FC236}">
                    <a16:creationId xmlns:a16="http://schemas.microsoft.com/office/drawing/2014/main" id="{9B079C01-ACE4-4816-8AC8-70C1CC8BC3FC}"/>
                  </a:ext>
                </a:extLst>
              </p:cNvPr>
              <p:cNvSpPr/>
              <p:nvPr/>
            </p:nvSpPr>
            <p:spPr>
              <a:xfrm>
                <a:off x="7668683" y="5657850"/>
                <a:ext cx="742950" cy="184241"/>
              </a:xfrm>
              <a:custGeom>
                <a:avLst/>
                <a:gdLst>
                  <a:gd name="csX0" fmla="*/ 0 w 742950"/>
                  <a:gd name="csY0" fmla="*/ 0 h 184241"/>
                  <a:gd name="csX1" fmla="*/ 201084 w 742950"/>
                  <a:gd name="csY1" fmla="*/ 76200 h 184241"/>
                  <a:gd name="csX2" fmla="*/ 412750 w 742950"/>
                  <a:gd name="csY2" fmla="*/ 152400 h 184241"/>
                  <a:gd name="csX3" fmla="*/ 516467 w 742950"/>
                  <a:gd name="csY3" fmla="*/ 184150 h 184241"/>
                  <a:gd name="csX4" fmla="*/ 601134 w 742950"/>
                  <a:gd name="csY4" fmla="*/ 143933 h 184241"/>
                  <a:gd name="csX5" fmla="*/ 742950 w 742950"/>
                  <a:gd name="csY5" fmla="*/ 6350 h 18424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</a:cxnLst>
                <a:rect l="l" t="t" r="r" b="b"/>
                <a:pathLst>
                  <a:path w="742950" h="184241">
                    <a:moveTo>
                      <a:pt x="0" y="0"/>
                    </a:moveTo>
                    <a:lnTo>
                      <a:pt x="201084" y="76200"/>
                    </a:lnTo>
                    <a:lnTo>
                      <a:pt x="412750" y="152400"/>
                    </a:lnTo>
                    <a:cubicBezTo>
                      <a:pt x="465314" y="170392"/>
                      <a:pt x="485070" y="185561"/>
                      <a:pt x="516467" y="184150"/>
                    </a:cubicBezTo>
                    <a:cubicBezTo>
                      <a:pt x="547864" y="182739"/>
                      <a:pt x="563387" y="173566"/>
                      <a:pt x="601134" y="143933"/>
                    </a:cubicBezTo>
                    <a:cubicBezTo>
                      <a:pt x="638881" y="114300"/>
                      <a:pt x="690915" y="60325"/>
                      <a:pt x="742950" y="6350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grpSp>
          <p:nvGrpSpPr>
            <p:cNvPr id="8" name="Group 77">
              <a:extLst>
                <a:ext uri="{FF2B5EF4-FFF2-40B4-BE49-F238E27FC236}">
                  <a16:creationId xmlns:a16="http://schemas.microsoft.com/office/drawing/2014/main" id="{F3D041E0-DB08-77DB-C99E-2C050BBE5480}"/>
                </a:ext>
              </a:extLst>
            </p:cNvPr>
            <p:cNvGrpSpPr/>
            <p:nvPr/>
          </p:nvGrpSpPr>
          <p:grpSpPr>
            <a:xfrm>
              <a:off x="6822017" y="4999567"/>
              <a:ext cx="1551516" cy="654447"/>
              <a:chOff x="6822017" y="4999567"/>
              <a:chExt cx="1551516" cy="654447"/>
            </a:xfrm>
          </p:grpSpPr>
          <p:sp>
            <p:nvSpPr>
              <p:cNvPr id="106" name="Freeform: Shape 74">
                <a:extLst>
                  <a:ext uri="{FF2B5EF4-FFF2-40B4-BE49-F238E27FC236}">
                    <a16:creationId xmlns:a16="http://schemas.microsoft.com/office/drawing/2014/main" id="{2AA29BF3-C3C8-3D58-89C8-7D846037CCC4}"/>
                  </a:ext>
                </a:extLst>
              </p:cNvPr>
              <p:cNvSpPr/>
              <p:nvPr/>
            </p:nvSpPr>
            <p:spPr>
              <a:xfrm>
                <a:off x="6822017" y="4999567"/>
                <a:ext cx="1551516" cy="654447"/>
              </a:xfrm>
              <a:custGeom>
                <a:avLst/>
                <a:gdLst>
                  <a:gd name="csX0" fmla="*/ 1551516 w 1551516"/>
                  <a:gd name="csY0" fmla="*/ 518583 h 654447"/>
                  <a:gd name="csX1" fmla="*/ 1416050 w 1551516"/>
                  <a:gd name="csY1" fmla="*/ 484716 h 654447"/>
                  <a:gd name="csX2" fmla="*/ 1344083 w 1551516"/>
                  <a:gd name="csY2" fmla="*/ 469900 h 654447"/>
                  <a:gd name="csX3" fmla="*/ 1314450 w 1551516"/>
                  <a:gd name="csY3" fmla="*/ 554566 h 654447"/>
                  <a:gd name="csX4" fmla="*/ 1308100 w 1551516"/>
                  <a:gd name="csY4" fmla="*/ 615950 h 654447"/>
                  <a:gd name="csX5" fmla="*/ 1276350 w 1551516"/>
                  <a:gd name="csY5" fmla="*/ 641350 h 654447"/>
                  <a:gd name="csX6" fmla="*/ 1104900 w 1551516"/>
                  <a:gd name="csY6" fmla="*/ 588433 h 654447"/>
                  <a:gd name="csX7" fmla="*/ 960966 w 1551516"/>
                  <a:gd name="csY7" fmla="*/ 546100 h 654447"/>
                  <a:gd name="csX8" fmla="*/ 899583 w 1551516"/>
                  <a:gd name="csY8" fmla="*/ 554566 h 654447"/>
                  <a:gd name="csX9" fmla="*/ 876300 w 1551516"/>
                  <a:gd name="csY9" fmla="*/ 622300 h 654447"/>
                  <a:gd name="csX10" fmla="*/ 817033 w 1551516"/>
                  <a:gd name="csY10" fmla="*/ 649816 h 654447"/>
                  <a:gd name="csX11" fmla="*/ 433916 w 1551516"/>
                  <a:gd name="csY11" fmla="*/ 529166 h 654447"/>
                  <a:gd name="csX12" fmla="*/ 283633 w 1551516"/>
                  <a:gd name="csY12" fmla="*/ 461433 h 654447"/>
                  <a:gd name="csX13" fmla="*/ 281516 w 1551516"/>
                  <a:gd name="csY13" fmla="*/ 372533 h 654447"/>
                  <a:gd name="csX14" fmla="*/ 400050 w 1551516"/>
                  <a:gd name="csY14" fmla="*/ 300566 h 654447"/>
                  <a:gd name="csX15" fmla="*/ 465666 w 1551516"/>
                  <a:gd name="csY15" fmla="*/ 254000 h 654447"/>
                  <a:gd name="csX16" fmla="*/ 429683 w 1551516"/>
                  <a:gd name="csY16" fmla="*/ 198966 h 654447"/>
                  <a:gd name="csX17" fmla="*/ 357716 w 1551516"/>
                  <a:gd name="csY17" fmla="*/ 156633 h 654447"/>
                  <a:gd name="csX18" fmla="*/ 287866 w 1551516"/>
                  <a:gd name="csY18" fmla="*/ 162983 h 654447"/>
                  <a:gd name="csX19" fmla="*/ 146050 w 1551516"/>
                  <a:gd name="csY19" fmla="*/ 74083 h 654447"/>
                  <a:gd name="csX20" fmla="*/ 61383 w 1551516"/>
                  <a:gd name="csY20" fmla="*/ 16933 h 654447"/>
                  <a:gd name="csX21" fmla="*/ 0 w 1551516"/>
                  <a:gd name="csY21" fmla="*/ 0 h 654447"/>
                  <a:gd name="csX0" fmla="*/ 1551516 w 1551516"/>
                  <a:gd name="csY0" fmla="*/ 518583 h 654447"/>
                  <a:gd name="csX1" fmla="*/ 1427163 w 1551516"/>
                  <a:gd name="csY1" fmla="*/ 489478 h 654447"/>
                  <a:gd name="csX2" fmla="*/ 1344083 w 1551516"/>
                  <a:gd name="csY2" fmla="*/ 469900 h 654447"/>
                  <a:gd name="csX3" fmla="*/ 1314450 w 1551516"/>
                  <a:gd name="csY3" fmla="*/ 554566 h 654447"/>
                  <a:gd name="csX4" fmla="*/ 1308100 w 1551516"/>
                  <a:gd name="csY4" fmla="*/ 615950 h 654447"/>
                  <a:gd name="csX5" fmla="*/ 1276350 w 1551516"/>
                  <a:gd name="csY5" fmla="*/ 641350 h 654447"/>
                  <a:gd name="csX6" fmla="*/ 1104900 w 1551516"/>
                  <a:gd name="csY6" fmla="*/ 588433 h 654447"/>
                  <a:gd name="csX7" fmla="*/ 960966 w 1551516"/>
                  <a:gd name="csY7" fmla="*/ 546100 h 654447"/>
                  <a:gd name="csX8" fmla="*/ 899583 w 1551516"/>
                  <a:gd name="csY8" fmla="*/ 554566 h 654447"/>
                  <a:gd name="csX9" fmla="*/ 876300 w 1551516"/>
                  <a:gd name="csY9" fmla="*/ 622300 h 654447"/>
                  <a:gd name="csX10" fmla="*/ 817033 w 1551516"/>
                  <a:gd name="csY10" fmla="*/ 649816 h 654447"/>
                  <a:gd name="csX11" fmla="*/ 433916 w 1551516"/>
                  <a:gd name="csY11" fmla="*/ 529166 h 654447"/>
                  <a:gd name="csX12" fmla="*/ 283633 w 1551516"/>
                  <a:gd name="csY12" fmla="*/ 461433 h 654447"/>
                  <a:gd name="csX13" fmla="*/ 281516 w 1551516"/>
                  <a:gd name="csY13" fmla="*/ 372533 h 654447"/>
                  <a:gd name="csX14" fmla="*/ 400050 w 1551516"/>
                  <a:gd name="csY14" fmla="*/ 300566 h 654447"/>
                  <a:gd name="csX15" fmla="*/ 465666 w 1551516"/>
                  <a:gd name="csY15" fmla="*/ 254000 h 654447"/>
                  <a:gd name="csX16" fmla="*/ 429683 w 1551516"/>
                  <a:gd name="csY16" fmla="*/ 198966 h 654447"/>
                  <a:gd name="csX17" fmla="*/ 357716 w 1551516"/>
                  <a:gd name="csY17" fmla="*/ 156633 h 654447"/>
                  <a:gd name="csX18" fmla="*/ 287866 w 1551516"/>
                  <a:gd name="csY18" fmla="*/ 162983 h 654447"/>
                  <a:gd name="csX19" fmla="*/ 146050 w 1551516"/>
                  <a:gd name="csY19" fmla="*/ 74083 h 654447"/>
                  <a:gd name="csX20" fmla="*/ 61383 w 1551516"/>
                  <a:gd name="csY20" fmla="*/ 16933 h 654447"/>
                  <a:gd name="csX21" fmla="*/ 0 w 1551516"/>
                  <a:gd name="csY21" fmla="*/ 0 h 654447"/>
                  <a:gd name="csX0" fmla="*/ 1551516 w 1551516"/>
                  <a:gd name="csY0" fmla="*/ 518583 h 654447"/>
                  <a:gd name="csX1" fmla="*/ 1427163 w 1551516"/>
                  <a:gd name="csY1" fmla="*/ 489478 h 654447"/>
                  <a:gd name="csX2" fmla="*/ 1345670 w 1551516"/>
                  <a:gd name="csY2" fmla="*/ 463550 h 654447"/>
                  <a:gd name="csX3" fmla="*/ 1314450 w 1551516"/>
                  <a:gd name="csY3" fmla="*/ 554566 h 654447"/>
                  <a:gd name="csX4" fmla="*/ 1308100 w 1551516"/>
                  <a:gd name="csY4" fmla="*/ 615950 h 654447"/>
                  <a:gd name="csX5" fmla="*/ 1276350 w 1551516"/>
                  <a:gd name="csY5" fmla="*/ 641350 h 654447"/>
                  <a:gd name="csX6" fmla="*/ 1104900 w 1551516"/>
                  <a:gd name="csY6" fmla="*/ 588433 h 654447"/>
                  <a:gd name="csX7" fmla="*/ 960966 w 1551516"/>
                  <a:gd name="csY7" fmla="*/ 546100 h 654447"/>
                  <a:gd name="csX8" fmla="*/ 899583 w 1551516"/>
                  <a:gd name="csY8" fmla="*/ 554566 h 654447"/>
                  <a:gd name="csX9" fmla="*/ 876300 w 1551516"/>
                  <a:gd name="csY9" fmla="*/ 622300 h 654447"/>
                  <a:gd name="csX10" fmla="*/ 817033 w 1551516"/>
                  <a:gd name="csY10" fmla="*/ 649816 h 654447"/>
                  <a:gd name="csX11" fmla="*/ 433916 w 1551516"/>
                  <a:gd name="csY11" fmla="*/ 529166 h 654447"/>
                  <a:gd name="csX12" fmla="*/ 283633 w 1551516"/>
                  <a:gd name="csY12" fmla="*/ 461433 h 654447"/>
                  <a:gd name="csX13" fmla="*/ 281516 w 1551516"/>
                  <a:gd name="csY13" fmla="*/ 372533 h 654447"/>
                  <a:gd name="csX14" fmla="*/ 400050 w 1551516"/>
                  <a:gd name="csY14" fmla="*/ 300566 h 654447"/>
                  <a:gd name="csX15" fmla="*/ 465666 w 1551516"/>
                  <a:gd name="csY15" fmla="*/ 254000 h 654447"/>
                  <a:gd name="csX16" fmla="*/ 429683 w 1551516"/>
                  <a:gd name="csY16" fmla="*/ 198966 h 654447"/>
                  <a:gd name="csX17" fmla="*/ 357716 w 1551516"/>
                  <a:gd name="csY17" fmla="*/ 156633 h 654447"/>
                  <a:gd name="csX18" fmla="*/ 287866 w 1551516"/>
                  <a:gd name="csY18" fmla="*/ 162983 h 654447"/>
                  <a:gd name="csX19" fmla="*/ 146050 w 1551516"/>
                  <a:gd name="csY19" fmla="*/ 74083 h 654447"/>
                  <a:gd name="csX20" fmla="*/ 61383 w 1551516"/>
                  <a:gd name="csY20" fmla="*/ 16933 h 654447"/>
                  <a:gd name="csX21" fmla="*/ 0 w 1551516"/>
                  <a:gd name="csY21" fmla="*/ 0 h 654447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</a:cxnLst>
                <a:rect l="l" t="t" r="r" b="b"/>
                <a:pathLst>
                  <a:path w="1551516" h="654447">
                    <a:moveTo>
                      <a:pt x="1551516" y="518583"/>
                    </a:moveTo>
                    <a:cubicBezTo>
                      <a:pt x="1506361" y="507294"/>
                      <a:pt x="1472318" y="500767"/>
                      <a:pt x="1427163" y="489478"/>
                    </a:cubicBezTo>
                    <a:cubicBezTo>
                      <a:pt x="1392591" y="481364"/>
                      <a:pt x="1364455" y="452702"/>
                      <a:pt x="1345670" y="463550"/>
                    </a:cubicBezTo>
                    <a:cubicBezTo>
                      <a:pt x="1326885" y="474398"/>
                      <a:pt x="1320712" y="529166"/>
                      <a:pt x="1314450" y="554566"/>
                    </a:cubicBezTo>
                    <a:cubicBezTo>
                      <a:pt x="1308188" y="579966"/>
                      <a:pt x="1314450" y="601486"/>
                      <a:pt x="1308100" y="615950"/>
                    </a:cubicBezTo>
                    <a:cubicBezTo>
                      <a:pt x="1301750" y="630414"/>
                      <a:pt x="1310217" y="645936"/>
                      <a:pt x="1276350" y="641350"/>
                    </a:cubicBezTo>
                    <a:cubicBezTo>
                      <a:pt x="1242483" y="636764"/>
                      <a:pt x="1157464" y="604308"/>
                      <a:pt x="1104900" y="588433"/>
                    </a:cubicBezTo>
                    <a:cubicBezTo>
                      <a:pt x="1052336" y="572558"/>
                      <a:pt x="995185" y="551744"/>
                      <a:pt x="960966" y="546100"/>
                    </a:cubicBezTo>
                    <a:cubicBezTo>
                      <a:pt x="926747" y="540456"/>
                      <a:pt x="913694" y="541866"/>
                      <a:pt x="899583" y="554566"/>
                    </a:cubicBezTo>
                    <a:cubicBezTo>
                      <a:pt x="885472" y="567266"/>
                      <a:pt x="890058" y="606425"/>
                      <a:pt x="876300" y="622300"/>
                    </a:cubicBezTo>
                    <a:cubicBezTo>
                      <a:pt x="862542" y="638175"/>
                      <a:pt x="890764" y="665338"/>
                      <a:pt x="817033" y="649816"/>
                    </a:cubicBezTo>
                    <a:cubicBezTo>
                      <a:pt x="743302" y="634294"/>
                      <a:pt x="522816" y="560563"/>
                      <a:pt x="433916" y="529166"/>
                    </a:cubicBezTo>
                    <a:cubicBezTo>
                      <a:pt x="345016" y="497769"/>
                      <a:pt x="309033" y="487539"/>
                      <a:pt x="283633" y="461433"/>
                    </a:cubicBezTo>
                    <a:cubicBezTo>
                      <a:pt x="258233" y="435327"/>
                      <a:pt x="262113" y="399344"/>
                      <a:pt x="281516" y="372533"/>
                    </a:cubicBezTo>
                    <a:cubicBezTo>
                      <a:pt x="300919" y="345722"/>
                      <a:pt x="369358" y="320322"/>
                      <a:pt x="400050" y="300566"/>
                    </a:cubicBezTo>
                    <a:cubicBezTo>
                      <a:pt x="430742" y="280810"/>
                      <a:pt x="460727" y="270933"/>
                      <a:pt x="465666" y="254000"/>
                    </a:cubicBezTo>
                    <a:cubicBezTo>
                      <a:pt x="470605" y="237067"/>
                      <a:pt x="447675" y="215194"/>
                      <a:pt x="429683" y="198966"/>
                    </a:cubicBezTo>
                    <a:cubicBezTo>
                      <a:pt x="411691" y="182738"/>
                      <a:pt x="381352" y="162630"/>
                      <a:pt x="357716" y="156633"/>
                    </a:cubicBezTo>
                    <a:cubicBezTo>
                      <a:pt x="334080" y="150636"/>
                      <a:pt x="323144" y="176741"/>
                      <a:pt x="287866" y="162983"/>
                    </a:cubicBezTo>
                    <a:cubicBezTo>
                      <a:pt x="252588" y="149225"/>
                      <a:pt x="183797" y="98425"/>
                      <a:pt x="146050" y="74083"/>
                    </a:cubicBezTo>
                    <a:cubicBezTo>
                      <a:pt x="108303" y="49741"/>
                      <a:pt x="85725" y="29280"/>
                      <a:pt x="61383" y="16933"/>
                    </a:cubicBezTo>
                    <a:cubicBezTo>
                      <a:pt x="37041" y="4586"/>
                      <a:pt x="18520" y="2293"/>
                      <a:pt x="0" y="0"/>
                    </a:cubicBezTo>
                  </a:path>
                </a:pathLst>
              </a:custGeom>
              <a:noFill/>
              <a:ln w="38100"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107" name="Freeform: Shape 75">
                <a:extLst>
                  <a:ext uri="{FF2B5EF4-FFF2-40B4-BE49-F238E27FC236}">
                    <a16:creationId xmlns:a16="http://schemas.microsoft.com/office/drawing/2014/main" id="{DE00B317-F736-686C-D544-D0BE29F3328F}"/>
                  </a:ext>
                </a:extLst>
              </p:cNvPr>
              <p:cNvSpPr/>
              <p:nvPr/>
            </p:nvSpPr>
            <p:spPr>
              <a:xfrm>
                <a:off x="7073900" y="5141382"/>
                <a:ext cx="43943" cy="234950"/>
              </a:xfrm>
              <a:custGeom>
                <a:avLst/>
                <a:gdLst>
                  <a:gd name="csX0" fmla="*/ 0 w 50608"/>
                  <a:gd name="csY0" fmla="*/ 0 h 215900"/>
                  <a:gd name="csX1" fmla="*/ 44450 w 50608"/>
                  <a:gd name="csY1" fmla="*/ 31750 h 215900"/>
                  <a:gd name="csX2" fmla="*/ 48683 w 50608"/>
                  <a:gd name="csY2" fmla="*/ 137584 h 215900"/>
                  <a:gd name="csX3" fmla="*/ 29633 w 50608"/>
                  <a:gd name="csY3" fmla="*/ 215900 h 215900"/>
                  <a:gd name="csX0" fmla="*/ 0 w 53954"/>
                  <a:gd name="csY0" fmla="*/ 0 h 231775"/>
                  <a:gd name="csX1" fmla="*/ 47625 w 53954"/>
                  <a:gd name="csY1" fmla="*/ 47625 h 231775"/>
                  <a:gd name="csX2" fmla="*/ 51858 w 53954"/>
                  <a:gd name="csY2" fmla="*/ 153459 h 231775"/>
                  <a:gd name="csX3" fmla="*/ 32808 w 53954"/>
                  <a:gd name="csY3" fmla="*/ 231775 h 231775"/>
                  <a:gd name="csX0" fmla="*/ 0 w 53954"/>
                  <a:gd name="csY0" fmla="*/ 0 h 231775"/>
                  <a:gd name="csX1" fmla="*/ 47625 w 53954"/>
                  <a:gd name="csY1" fmla="*/ 47625 h 231775"/>
                  <a:gd name="csX2" fmla="*/ 51858 w 53954"/>
                  <a:gd name="csY2" fmla="*/ 153459 h 231775"/>
                  <a:gd name="csX3" fmla="*/ 32808 w 53954"/>
                  <a:gd name="csY3" fmla="*/ 231775 h 231775"/>
                  <a:gd name="csX0" fmla="*/ 0 w 43943"/>
                  <a:gd name="csY0" fmla="*/ 0 h 234950"/>
                  <a:gd name="csX1" fmla="*/ 38100 w 43943"/>
                  <a:gd name="csY1" fmla="*/ 50800 h 234950"/>
                  <a:gd name="csX2" fmla="*/ 42333 w 43943"/>
                  <a:gd name="csY2" fmla="*/ 156634 h 234950"/>
                  <a:gd name="csX3" fmla="*/ 23283 w 43943"/>
                  <a:gd name="csY3" fmla="*/ 234950 h 23495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</a:cxnLst>
                <a:rect l="l" t="t" r="r" b="b"/>
                <a:pathLst>
                  <a:path w="43943" h="234950">
                    <a:moveTo>
                      <a:pt x="0" y="0"/>
                    </a:moveTo>
                    <a:cubicBezTo>
                      <a:pt x="24518" y="26634"/>
                      <a:pt x="31044" y="24694"/>
                      <a:pt x="38100" y="50800"/>
                    </a:cubicBezTo>
                    <a:cubicBezTo>
                      <a:pt x="45156" y="76906"/>
                      <a:pt x="44803" y="125942"/>
                      <a:pt x="42333" y="156634"/>
                    </a:cubicBezTo>
                    <a:cubicBezTo>
                      <a:pt x="39864" y="187326"/>
                      <a:pt x="31573" y="211138"/>
                      <a:pt x="23283" y="234950"/>
                    </a:cubicBezTo>
                  </a:path>
                </a:pathLst>
              </a:custGeom>
              <a:noFill/>
              <a:ln w="38100"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108" name="Freeform: Shape 76">
                <a:extLst>
                  <a:ext uri="{FF2B5EF4-FFF2-40B4-BE49-F238E27FC236}">
                    <a16:creationId xmlns:a16="http://schemas.microsoft.com/office/drawing/2014/main" id="{CAC738D4-CB7F-37AC-1011-919598EA355F}"/>
                  </a:ext>
                </a:extLst>
              </p:cNvPr>
              <p:cNvSpPr/>
              <p:nvPr/>
            </p:nvSpPr>
            <p:spPr>
              <a:xfrm>
                <a:off x="7965018" y="5464174"/>
                <a:ext cx="204258" cy="123825"/>
              </a:xfrm>
              <a:custGeom>
                <a:avLst/>
                <a:gdLst>
                  <a:gd name="csX0" fmla="*/ 194733 w 194733"/>
                  <a:gd name="csY0" fmla="*/ 0 h 120650"/>
                  <a:gd name="csX1" fmla="*/ 0 w 194733"/>
                  <a:gd name="csY1" fmla="*/ 120650 h 120650"/>
                  <a:gd name="csX0" fmla="*/ 204258 w 204258"/>
                  <a:gd name="csY0" fmla="*/ 0 h 123825"/>
                  <a:gd name="csX1" fmla="*/ 0 w 204258"/>
                  <a:gd name="csY1" fmla="*/ 123825 h 12382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</a:cxnLst>
                <a:rect l="l" t="t" r="r" b="b"/>
                <a:pathLst>
                  <a:path w="204258" h="123825">
                    <a:moveTo>
                      <a:pt x="204258" y="0"/>
                    </a:moveTo>
                    <a:cubicBezTo>
                      <a:pt x="139347" y="40217"/>
                      <a:pt x="64911" y="83608"/>
                      <a:pt x="0" y="123825"/>
                    </a:cubicBezTo>
                  </a:path>
                </a:pathLst>
              </a:custGeom>
              <a:noFill/>
              <a:ln w="38100"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11" name="Freeform: Shape 2">
              <a:extLst>
                <a:ext uri="{FF2B5EF4-FFF2-40B4-BE49-F238E27FC236}">
                  <a16:creationId xmlns:a16="http://schemas.microsoft.com/office/drawing/2014/main" id="{BB832CC5-375E-AA71-D5DE-06AE2BE5A3C9}"/>
                </a:ext>
              </a:extLst>
            </p:cNvPr>
            <p:cNvSpPr/>
            <p:nvPr/>
          </p:nvSpPr>
          <p:spPr>
            <a:xfrm>
              <a:off x="6819901" y="4720167"/>
              <a:ext cx="3454400" cy="2027766"/>
            </a:xfrm>
            <a:custGeom>
              <a:avLst/>
              <a:gdLst>
                <a:gd name="csX0" fmla="*/ 0 w 3471333"/>
                <a:gd name="csY0" fmla="*/ 0 h 2025650"/>
                <a:gd name="csX1" fmla="*/ 156633 w 3471333"/>
                <a:gd name="csY1" fmla="*/ 61383 h 2025650"/>
                <a:gd name="csX2" fmla="*/ 374650 w 3471333"/>
                <a:gd name="csY2" fmla="*/ 165100 h 2025650"/>
                <a:gd name="csX3" fmla="*/ 516467 w 3471333"/>
                <a:gd name="csY3" fmla="*/ 230716 h 2025650"/>
                <a:gd name="csX4" fmla="*/ 679450 w 3471333"/>
                <a:gd name="csY4" fmla="*/ 306916 h 2025650"/>
                <a:gd name="csX5" fmla="*/ 797983 w 3471333"/>
                <a:gd name="csY5" fmla="*/ 448733 h 2025650"/>
                <a:gd name="csX6" fmla="*/ 891117 w 3471333"/>
                <a:gd name="csY6" fmla="*/ 622300 h 2025650"/>
                <a:gd name="csX7" fmla="*/ 1001183 w 3471333"/>
                <a:gd name="csY7" fmla="*/ 749300 h 2025650"/>
                <a:gd name="csX8" fmla="*/ 1119717 w 3471333"/>
                <a:gd name="csY8" fmla="*/ 844550 h 2025650"/>
                <a:gd name="csX9" fmla="*/ 1354667 w 3471333"/>
                <a:gd name="csY9" fmla="*/ 908050 h 2025650"/>
                <a:gd name="csX10" fmla="*/ 1797050 w 3471333"/>
                <a:gd name="csY10" fmla="*/ 922866 h 2025650"/>
                <a:gd name="csX11" fmla="*/ 2008717 w 3471333"/>
                <a:gd name="csY11" fmla="*/ 920750 h 2025650"/>
                <a:gd name="csX12" fmla="*/ 2216150 w 3471333"/>
                <a:gd name="csY12" fmla="*/ 958850 h 2025650"/>
                <a:gd name="csX13" fmla="*/ 2353733 w 3471333"/>
                <a:gd name="csY13" fmla="*/ 1060450 h 2025650"/>
                <a:gd name="csX14" fmla="*/ 2489200 w 3471333"/>
                <a:gd name="csY14" fmla="*/ 1181100 h 2025650"/>
                <a:gd name="csX15" fmla="*/ 2641600 w 3471333"/>
                <a:gd name="csY15" fmla="*/ 1284816 h 2025650"/>
                <a:gd name="csX16" fmla="*/ 2880783 w 3471333"/>
                <a:gd name="csY16" fmla="*/ 1428750 h 2025650"/>
                <a:gd name="csX17" fmla="*/ 3081867 w 3471333"/>
                <a:gd name="csY17" fmla="*/ 1636183 h 2025650"/>
                <a:gd name="csX18" fmla="*/ 3208867 w 3471333"/>
                <a:gd name="csY18" fmla="*/ 1780116 h 2025650"/>
                <a:gd name="csX19" fmla="*/ 3416300 w 3471333"/>
                <a:gd name="csY19" fmla="*/ 1983316 h 2025650"/>
                <a:gd name="csX20" fmla="*/ 3471333 w 3471333"/>
                <a:gd name="csY20" fmla="*/ 2025650 h 2025650"/>
                <a:gd name="csX0" fmla="*/ 0 w 3511020"/>
                <a:gd name="csY0" fmla="*/ 0 h 2046288"/>
                <a:gd name="csX1" fmla="*/ 156633 w 3511020"/>
                <a:gd name="csY1" fmla="*/ 61383 h 2046288"/>
                <a:gd name="csX2" fmla="*/ 374650 w 3511020"/>
                <a:gd name="csY2" fmla="*/ 165100 h 2046288"/>
                <a:gd name="csX3" fmla="*/ 516467 w 3511020"/>
                <a:gd name="csY3" fmla="*/ 230716 h 2046288"/>
                <a:gd name="csX4" fmla="*/ 679450 w 3511020"/>
                <a:gd name="csY4" fmla="*/ 306916 h 2046288"/>
                <a:gd name="csX5" fmla="*/ 797983 w 3511020"/>
                <a:gd name="csY5" fmla="*/ 448733 h 2046288"/>
                <a:gd name="csX6" fmla="*/ 891117 w 3511020"/>
                <a:gd name="csY6" fmla="*/ 622300 h 2046288"/>
                <a:gd name="csX7" fmla="*/ 1001183 w 3511020"/>
                <a:gd name="csY7" fmla="*/ 749300 h 2046288"/>
                <a:gd name="csX8" fmla="*/ 1119717 w 3511020"/>
                <a:gd name="csY8" fmla="*/ 844550 h 2046288"/>
                <a:gd name="csX9" fmla="*/ 1354667 w 3511020"/>
                <a:gd name="csY9" fmla="*/ 908050 h 2046288"/>
                <a:gd name="csX10" fmla="*/ 1797050 w 3511020"/>
                <a:gd name="csY10" fmla="*/ 922866 h 2046288"/>
                <a:gd name="csX11" fmla="*/ 2008717 w 3511020"/>
                <a:gd name="csY11" fmla="*/ 920750 h 2046288"/>
                <a:gd name="csX12" fmla="*/ 2216150 w 3511020"/>
                <a:gd name="csY12" fmla="*/ 958850 h 2046288"/>
                <a:gd name="csX13" fmla="*/ 2353733 w 3511020"/>
                <a:gd name="csY13" fmla="*/ 1060450 h 2046288"/>
                <a:gd name="csX14" fmla="*/ 2489200 w 3511020"/>
                <a:gd name="csY14" fmla="*/ 1181100 h 2046288"/>
                <a:gd name="csX15" fmla="*/ 2641600 w 3511020"/>
                <a:gd name="csY15" fmla="*/ 1284816 h 2046288"/>
                <a:gd name="csX16" fmla="*/ 2880783 w 3511020"/>
                <a:gd name="csY16" fmla="*/ 1428750 h 2046288"/>
                <a:gd name="csX17" fmla="*/ 3081867 w 3511020"/>
                <a:gd name="csY17" fmla="*/ 1636183 h 2046288"/>
                <a:gd name="csX18" fmla="*/ 3208867 w 3511020"/>
                <a:gd name="csY18" fmla="*/ 1780116 h 2046288"/>
                <a:gd name="csX19" fmla="*/ 3416300 w 3511020"/>
                <a:gd name="csY19" fmla="*/ 1983316 h 2046288"/>
                <a:gd name="csX20" fmla="*/ 3511020 w 3511020"/>
                <a:gd name="csY20" fmla="*/ 2046288 h 2046288"/>
                <a:gd name="csX0" fmla="*/ 0 w 3512607"/>
                <a:gd name="csY0" fmla="*/ 0 h 2011954"/>
                <a:gd name="csX1" fmla="*/ 156633 w 3512607"/>
                <a:gd name="csY1" fmla="*/ 61383 h 2011954"/>
                <a:gd name="csX2" fmla="*/ 374650 w 3512607"/>
                <a:gd name="csY2" fmla="*/ 165100 h 2011954"/>
                <a:gd name="csX3" fmla="*/ 516467 w 3512607"/>
                <a:gd name="csY3" fmla="*/ 230716 h 2011954"/>
                <a:gd name="csX4" fmla="*/ 679450 w 3512607"/>
                <a:gd name="csY4" fmla="*/ 306916 h 2011954"/>
                <a:gd name="csX5" fmla="*/ 797983 w 3512607"/>
                <a:gd name="csY5" fmla="*/ 448733 h 2011954"/>
                <a:gd name="csX6" fmla="*/ 891117 w 3512607"/>
                <a:gd name="csY6" fmla="*/ 622300 h 2011954"/>
                <a:gd name="csX7" fmla="*/ 1001183 w 3512607"/>
                <a:gd name="csY7" fmla="*/ 749300 h 2011954"/>
                <a:gd name="csX8" fmla="*/ 1119717 w 3512607"/>
                <a:gd name="csY8" fmla="*/ 844550 h 2011954"/>
                <a:gd name="csX9" fmla="*/ 1354667 w 3512607"/>
                <a:gd name="csY9" fmla="*/ 908050 h 2011954"/>
                <a:gd name="csX10" fmla="*/ 1797050 w 3512607"/>
                <a:gd name="csY10" fmla="*/ 922866 h 2011954"/>
                <a:gd name="csX11" fmla="*/ 2008717 w 3512607"/>
                <a:gd name="csY11" fmla="*/ 920750 h 2011954"/>
                <a:gd name="csX12" fmla="*/ 2216150 w 3512607"/>
                <a:gd name="csY12" fmla="*/ 958850 h 2011954"/>
                <a:gd name="csX13" fmla="*/ 2353733 w 3512607"/>
                <a:gd name="csY13" fmla="*/ 1060450 h 2011954"/>
                <a:gd name="csX14" fmla="*/ 2489200 w 3512607"/>
                <a:gd name="csY14" fmla="*/ 1181100 h 2011954"/>
                <a:gd name="csX15" fmla="*/ 2641600 w 3512607"/>
                <a:gd name="csY15" fmla="*/ 1284816 h 2011954"/>
                <a:gd name="csX16" fmla="*/ 2880783 w 3512607"/>
                <a:gd name="csY16" fmla="*/ 1428750 h 2011954"/>
                <a:gd name="csX17" fmla="*/ 3081867 w 3512607"/>
                <a:gd name="csY17" fmla="*/ 1636183 h 2011954"/>
                <a:gd name="csX18" fmla="*/ 3208867 w 3512607"/>
                <a:gd name="csY18" fmla="*/ 1780116 h 2011954"/>
                <a:gd name="csX19" fmla="*/ 3416300 w 3512607"/>
                <a:gd name="csY19" fmla="*/ 1983316 h 2011954"/>
                <a:gd name="csX20" fmla="*/ 3512607 w 3512607"/>
                <a:gd name="csY20" fmla="*/ 2009775 h 2011954"/>
                <a:gd name="csX0" fmla="*/ 0 w 3484032"/>
                <a:gd name="csY0" fmla="*/ 0 h 2101850"/>
                <a:gd name="csX1" fmla="*/ 156633 w 3484032"/>
                <a:gd name="csY1" fmla="*/ 61383 h 2101850"/>
                <a:gd name="csX2" fmla="*/ 374650 w 3484032"/>
                <a:gd name="csY2" fmla="*/ 165100 h 2101850"/>
                <a:gd name="csX3" fmla="*/ 516467 w 3484032"/>
                <a:gd name="csY3" fmla="*/ 230716 h 2101850"/>
                <a:gd name="csX4" fmla="*/ 679450 w 3484032"/>
                <a:gd name="csY4" fmla="*/ 306916 h 2101850"/>
                <a:gd name="csX5" fmla="*/ 797983 w 3484032"/>
                <a:gd name="csY5" fmla="*/ 448733 h 2101850"/>
                <a:gd name="csX6" fmla="*/ 891117 w 3484032"/>
                <a:gd name="csY6" fmla="*/ 622300 h 2101850"/>
                <a:gd name="csX7" fmla="*/ 1001183 w 3484032"/>
                <a:gd name="csY7" fmla="*/ 749300 h 2101850"/>
                <a:gd name="csX8" fmla="*/ 1119717 w 3484032"/>
                <a:gd name="csY8" fmla="*/ 844550 h 2101850"/>
                <a:gd name="csX9" fmla="*/ 1354667 w 3484032"/>
                <a:gd name="csY9" fmla="*/ 908050 h 2101850"/>
                <a:gd name="csX10" fmla="*/ 1797050 w 3484032"/>
                <a:gd name="csY10" fmla="*/ 922866 h 2101850"/>
                <a:gd name="csX11" fmla="*/ 2008717 w 3484032"/>
                <a:gd name="csY11" fmla="*/ 920750 h 2101850"/>
                <a:gd name="csX12" fmla="*/ 2216150 w 3484032"/>
                <a:gd name="csY12" fmla="*/ 958850 h 2101850"/>
                <a:gd name="csX13" fmla="*/ 2353733 w 3484032"/>
                <a:gd name="csY13" fmla="*/ 1060450 h 2101850"/>
                <a:gd name="csX14" fmla="*/ 2489200 w 3484032"/>
                <a:gd name="csY14" fmla="*/ 1181100 h 2101850"/>
                <a:gd name="csX15" fmla="*/ 2641600 w 3484032"/>
                <a:gd name="csY15" fmla="*/ 1284816 h 2101850"/>
                <a:gd name="csX16" fmla="*/ 2880783 w 3484032"/>
                <a:gd name="csY16" fmla="*/ 1428750 h 2101850"/>
                <a:gd name="csX17" fmla="*/ 3081867 w 3484032"/>
                <a:gd name="csY17" fmla="*/ 1636183 h 2101850"/>
                <a:gd name="csX18" fmla="*/ 3208867 w 3484032"/>
                <a:gd name="csY18" fmla="*/ 1780116 h 2101850"/>
                <a:gd name="csX19" fmla="*/ 3416300 w 3484032"/>
                <a:gd name="csY19" fmla="*/ 1983316 h 2101850"/>
                <a:gd name="csX20" fmla="*/ 3484032 w 3484032"/>
                <a:gd name="csY20" fmla="*/ 2101850 h 2101850"/>
                <a:gd name="csX0" fmla="*/ 0 w 3485619"/>
                <a:gd name="csY0" fmla="*/ 0 h 2051050"/>
                <a:gd name="csX1" fmla="*/ 156633 w 3485619"/>
                <a:gd name="csY1" fmla="*/ 61383 h 2051050"/>
                <a:gd name="csX2" fmla="*/ 374650 w 3485619"/>
                <a:gd name="csY2" fmla="*/ 165100 h 2051050"/>
                <a:gd name="csX3" fmla="*/ 516467 w 3485619"/>
                <a:gd name="csY3" fmla="*/ 230716 h 2051050"/>
                <a:gd name="csX4" fmla="*/ 679450 w 3485619"/>
                <a:gd name="csY4" fmla="*/ 306916 h 2051050"/>
                <a:gd name="csX5" fmla="*/ 797983 w 3485619"/>
                <a:gd name="csY5" fmla="*/ 448733 h 2051050"/>
                <a:gd name="csX6" fmla="*/ 891117 w 3485619"/>
                <a:gd name="csY6" fmla="*/ 622300 h 2051050"/>
                <a:gd name="csX7" fmla="*/ 1001183 w 3485619"/>
                <a:gd name="csY7" fmla="*/ 749300 h 2051050"/>
                <a:gd name="csX8" fmla="*/ 1119717 w 3485619"/>
                <a:gd name="csY8" fmla="*/ 844550 h 2051050"/>
                <a:gd name="csX9" fmla="*/ 1354667 w 3485619"/>
                <a:gd name="csY9" fmla="*/ 908050 h 2051050"/>
                <a:gd name="csX10" fmla="*/ 1797050 w 3485619"/>
                <a:gd name="csY10" fmla="*/ 922866 h 2051050"/>
                <a:gd name="csX11" fmla="*/ 2008717 w 3485619"/>
                <a:gd name="csY11" fmla="*/ 920750 h 2051050"/>
                <a:gd name="csX12" fmla="*/ 2216150 w 3485619"/>
                <a:gd name="csY12" fmla="*/ 958850 h 2051050"/>
                <a:gd name="csX13" fmla="*/ 2353733 w 3485619"/>
                <a:gd name="csY13" fmla="*/ 1060450 h 2051050"/>
                <a:gd name="csX14" fmla="*/ 2489200 w 3485619"/>
                <a:gd name="csY14" fmla="*/ 1181100 h 2051050"/>
                <a:gd name="csX15" fmla="*/ 2641600 w 3485619"/>
                <a:gd name="csY15" fmla="*/ 1284816 h 2051050"/>
                <a:gd name="csX16" fmla="*/ 2880783 w 3485619"/>
                <a:gd name="csY16" fmla="*/ 1428750 h 2051050"/>
                <a:gd name="csX17" fmla="*/ 3081867 w 3485619"/>
                <a:gd name="csY17" fmla="*/ 1636183 h 2051050"/>
                <a:gd name="csX18" fmla="*/ 3208867 w 3485619"/>
                <a:gd name="csY18" fmla="*/ 1780116 h 2051050"/>
                <a:gd name="csX19" fmla="*/ 3416300 w 3485619"/>
                <a:gd name="csY19" fmla="*/ 1983316 h 2051050"/>
                <a:gd name="csX20" fmla="*/ 3485619 w 3485619"/>
                <a:gd name="csY20" fmla="*/ 2051050 h 2051050"/>
                <a:gd name="csX0" fmla="*/ 0 w 3455456"/>
                <a:gd name="csY0" fmla="*/ 0 h 2066925"/>
                <a:gd name="csX1" fmla="*/ 156633 w 3455456"/>
                <a:gd name="csY1" fmla="*/ 61383 h 2066925"/>
                <a:gd name="csX2" fmla="*/ 374650 w 3455456"/>
                <a:gd name="csY2" fmla="*/ 165100 h 2066925"/>
                <a:gd name="csX3" fmla="*/ 516467 w 3455456"/>
                <a:gd name="csY3" fmla="*/ 230716 h 2066925"/>
                <a:gd name="csX4" fmla="*/ 679450 w 3455456"/>
                <a:gd name="csY4" fmla="*/ 306916 h 2066925"/>
                <a:gd name="csX5" fmla="*/ 797983 w 3455456"/>
                <a:gd name="csY5" fmla="*/ 448733 h 2066925"/>
                <a:gd name="csX6" fmla="*/ 891117 w 3455456"/>
                <a:gd name="csY6" fmla="*/ 622300 h 2066925"/>
                <a:gd name="csX7" fmla="*/ 1001183 w 3455456"/>
                <a:gd name="csY7" fmla="*/ 749300 h 2066925"/>
                <a:gd name="csX8" fmla="*/ 1119717 w 3455456"/>
                <a:gd name="csY8" fmla="*/ 844550 h 2066925"/>
                <a:gd name="csX9" fmla="*/ 1354667 w 3455456"/>
                <a:gd name="csY9" fmla="*/ 908050 h 2066925"/>
                <a:gd name="csX10" fmla="*/ 1797050 w 3455456"/>
                <a:gd name="csY10" fmla="*/ 922866 h 2066925"/>
                <a:gd name="csX11" fmla="*/ 2008717 w 3455456"/>
                <a:gd name="csY11" fmla="*/ 920750 h 2066925"/>
                <a:gd name="csX12" fmla="*/ 2216150 w 3455456"/>
                <a:gd name="csY12" fmla="*/ 958850 h 2066925"/>
                <a:gd name="csX13" fmla="*/ 2353733 w 3455456"/>
                <a:gd name="csY13" fmla="*/ 1060450 h 2066925"/>
                <a:gd name="csX14" fmla="*/ 2489200 w 3455456"/>
                <a:gd name="csY14" fmla="*/ 1181100 h 2066925"/>
                <a:gd name="csX15" fmla="*/ 2641600 w 3455456"/>
                <a:gd name="csY15" fmla="*/ 1284816 h 2066925"/>
                <a:gd name="csX16" fmla="*/ 2880783 w 3455456"/>
                <a:gd name="csY16" fmla="*/ 1428750 h 2066925"/>
                <a:gd name="csX17" fmla="*/ 3081867 w 3455456"/>
                <a:gd name="csY17" fmla="*/ 1636183 h 2066925"/>
                <a:gd name="csX18" fmla="*/ 3208867 w 3455456"/>
                <a:gd name="csY18" fmla="*/ 1780116 h 2066925"/>
                <a:gd name="csX19" fmla="*/ 3416300 w 3455456"/>
                <a:gd name="csY19" fmla="*/ 1983316 h 2066925"/>
                <a:gd name="csX20" fmla="*/ 3455456 w 3455456"/>
                <a:gd name="csY20" fmla="*/ 2066925 h 2066925"/>
                <a:gd name="csX0" fmla="*/ 0 w 3533244"/>
                <a:gd name="csY0" fmla="*/ 0 h 2062162"/>
                <a:gd name="csX1" fmla="*/ 156633 w 3533244"/>
                <a:gd name="csY1" fmla="*/ 61383 h 2062162"/>
                <a:gd name="csX2" fmla="*/ 374650 w 3533244"/>
                <a:gd name="csY2" fmla="*/ 165100 h 2062162"/>
                <a:gd name="csX3" fmla="*/ 516467 w 3533244"/>
                <a:gd name="csY3" fmla="*/ 230716 h 2062162"/>
                <a:gd name="csX4" fmla="*/ 679450 w 3533244"/>
                <a:gd name="csY4" fmla="*/ 306916 h 2062162"/>
                <a:gd name="csX5" fmla="*/ 797983 w 3533244"/>
                <a:gd name="csY5" fmla="*/ 448733 h 2062162"/>
                <a:gd name="csX6" fmla="*/ 891117 w 3533244"/>
                <a:gd name="csY6" fmla="*/ 622300 h 2062162"/>
                <a:gd name="csX7" fmla="*/ 1001183 w 3533244"/>
                <a:gd name="csY7" fmla="*/ 749300 h 2062162"/>
                <a:gd name="csX8" fmla="*/ 1119717 w 3533244"/>
                <a:gd name="csY8" fmla="*/ 844550 h 2062162"/>
                <a:gd name="csX9" fmla="*/ 1354667 w 3533244"/>
                <a:gd name="csY9" fmla="*/ 908050 h 2062162"/>
                <a:gd name="csX10" fmla="*/ 1797050 w 3533244"/>
                <a:gd name="csY10" fmla="*/ 922866 h 2062162"/>
                <a:gd name="csX11" fmla="*/ 2008717 w 3533244"/>
                <a:gd name="csY11" fmla="*/ 920750 h 2062162"/>
                <a:gd name="csX12" fmla="*/ 2216150 w 3533244"/>
                <a:gd name="csY12" fmla="*/ 958850 h 2062162"/>
                <a:gd name="csX13" fmla="*/ 2353733 w 3533244"/>
                <a:gd name="csY13" fmla="*/ 1060450 h 2062162"/>
                <a:gd name="csX14" fmla="*/ 2489200 w 3533244"/>
                <a:gd name="csY14" fmla="*/ 1181100 h 2062162"/>
                <a:gd name="csX15" fmla="*/ 2641600 w 3533244"/>
                <a:gd name="csY15" fmla="*/ 1284816 h 2062162"/>
                <a:gd name="csX16" fmla="*/ 2880783 w 3533244"/>
                <a:gd name="csY16" fmla="*/ 1428750 h 2062162"/>
                <a:gd name="csX17" fmla="*/ 3081867 w 3533244"/>
                <a:gd name="csY17" fmla="*/ 1636183 h 2062162"/>
                <a:gd name="csX18" fmla="*/ 3208867 w 3533244"/>
                <a:gd name="csY18" fmla="*/ 1780116 h 2062162"/>
                <a:gd name="csX19" fmla="*/ 3416300 w 3533244"/>
                <a:gd name="csY19" fmla="*/ 1983316 h 2062162"/>
                <a:gd name="csX20" fmla="*/ 3533244 w 3533244"/>
                <a:gd name="csY20" fmla="*/ 2062162 h 2062162"/>
                <a:gd name="csX0" fmla="*/ 0 w 3512606"/>
                <a:gd name="csY0" fmla="*/ 0 h 2007704"/>
                <a:gd name="csX1" fmla="*/ 156633 w 3512606"/>
                <a:gd name="csY1" fmla="*/ 61383 h 2007704"/>
                <a:gd name="csX2" fmla="*/ 374650 w 3512606"/>
                <a:gd name="csY2" fmla="*/ 165100 h 2007704"/>
                <a:gd name="csX3" fmla="*/ 516467 w 3512606"/>
                <a:gd name="csY3" fmla="*/ 230716 h 2007704"/>
                <a:gd name="csX4" fmla="*/ 679450 w 3512606"/>
                <a:gd name="csY4" fmla="*/ 306916 h 2007704"/>
                <a:gd name="csX5" fmla="*/ 797983 w 3512606"/>
                <a:gd name="csY5" fmla="*/ 448733 h 2007704"/>
                <a:gd name="csX6" fmla="*/ 891117 w 3512606"/>
                <a:gd name="csY6" fmla="*/ 622300 h 2007704"/>
                <a:gd name="csX7" fmla="*/ 1001183 w 3512606"/>
                <a:gd name="csY7" fmla="*/ 749300 h 2007704"/>
                <a:gd name="csX8" fmla="*/ 1119717 w 3512606"/>
                <a:gd name="csY8" fmla="*/ 844550 h 2007704"/>
                <a:gd name="csX9" fmla="*/ 1354667 w 3512606"/>
                <a:gd name="csY9" fmla="*/ 908050 h 2007704"/>
                <a:gd name="csX10" fmla="*/ 1797050 w 3512606"/>
                <a:gd name="csY10" fmla="*/ 922866 h 2007704"/>
                <a:gd name="csX11" fmla="*/ 2008717 w 3512606"/>
                <a:gd name="csY11" fmla="*/ 920750 h 2007704"/>
                <a:gd name="csX12" fmla="*/ 2216150 w 3512606"/>
                <a:gd name="csY12" fmla="*/ 958850 h 2007704"/>
                <a:gd name="csX13" fmla="*/ 2353733 w 3512606"/>
                <a:gd name="csY13" fmla="*/ 1060450 h 2007704"/>
                <a:gd name="csX14" fmla="*/ 2489200 w 3512606"/>
                <a:gd name="csY14" fmla="*/ 1181100 h 2007704"/>
                <a:gd name="csX15" fmla="*/ 2641600 w 3512606"/>
                <a:gd name="csY15" fmla="*/ 1284816 h 2007704"/>
                <a:gd name="csX16" fmla="*/ 2880783 w 3512606"/>
                <a:gd name="csY16" fmla="*/ 1428750 h 2007704"/>
                <a:gd name="csX17" fmla="*/ 3081867 w 3512606"/>
                <a:gd name="csY17" fmla="*/ 1636183 h 2007704"/>
                <a:gd name="csX18" fmla="*/ 3208867 w 3512606"/>
                <a:gd name="csY18" fmla="*/ 1780116 h 2007704"/>
                <a:gd name="csX19" fmla="*/ 3416300 w 3512606"/>
                <a:gd name="csY19" fmla="*/ 1983316 h 2007704"/>
                <a:gd name="csX20" fmla="*/ 3512606 w 3512606"/>
                <a:gd name="csY20" fmla="*/ 2001837 h 2007704"/>
                <a:gd name="csX0" fmla="*/ 0 w 3416300"/>
                <a:gd name="csY0" fmla="*/ 0 h 1983316"/>
                <a:gd name="csX1" fmla="*/ 156633 w 3416300"/>
                <a:gd name="csY1" fmla="*/ 61383 h 1983316"/>
                <a:gd name="csX2" fmla="*/ 374650 w 3416300"/>
                <a:gd name="csY2" fmla="*/ 165100 h 1983316"/>
                <a:gd name="csX3" fmla="*/ 516467 w 3416300"/>
                <a:gd name="csY3" fmla="*/ 230716 h 1983316"/>
                <a:gd name="csX4" fmla="*/ 679450 w 3416300"/>
                <a:gd name="csY4" fmla="*/ 306916 h 1983316"/>
                <a:gd name="csX5" fmla="*/ 797983 w 3416300"/>
                <a:gd name="csY5" fmla="*/ 448733 h 1983316"/>
                <a:gd name="csX6" fmla="*/ 891117 w 3416300"/>
                <a:gd name="csY6" fmla="*/ 622300 h 1983316"/>
                <a:gd name="csX7" fmla="*/ 1001183 w 3416300"/>
                <a:gd name="csY7" fmla="*/ 749300 h 1983316"/>
                <a:gd name="csX8" fmla="*/ 1119717 w 3416300"/>
                <a:gd name="csY8" fmla="*/ 844550 h 1983316"/>
                <a:gd name="csX9" fmla="*/ 1354667 w 3416300"/>
                <a:gd name="csY9" fmla="*/ 908050 h 1983316"/>
                <a:gd name="csX10" fmla="*/ 1797050 w 3416300"/>
                <a:gd name="csY10" fmla="*/ 922866 h 1983316"/>
                <a:gd name="csX11" fmla="*/ 2008717 w 3416300"/>
                <a:gd name="csY11" fmla="*/ 920750 h 1983316"/>
                <a:gd name="csX12" fmla="*/ 2216150 w 3416300"/>
                <a:gd name="csY12" fmla="*/ 958850 h 1983316"/>
                <a:gd name="csX13" fmla="*/ 2353733 w 3416300"/>
                <a:gd name="csY13" fmla="*/ 1060450 h 1983316"/>
                <a:gd name="csX14" fmla="*/ 2489200 w 3416300"/>
                <a:gd name="csY14" fmla="*/ 1181100 h 1983316"/>
                <a:gd name="csX15" fmla="*/ 2641600 w 3416300"/>
                <a:gd name="csY15" fmla="*/ 1284816 h 1983316"/>
                <a:gd name="csX16" fmla="*/ 2880783 w 3416300"/>
                <a:gd name="csY16" fmla="*/ 1428750 h 1983316"/>
                <a:gd name="csX17" fmla="*/ 3081867 w 3416300"/>
                <a:gd name="csY17" fmla="*/ 1636183 h 1983316"/>
                <a:gd name="csX18" fmla="*/ 3208867 w 3416300"/>
                <a:gd name="csY18" fmla="*/ 1780116 h 1983316"/>
                <a:gd name="csX19" fmla="*/ 3416300 w 3416300"/>
                <a:gd name="csY19" fmla="*/ 1983316 h 1983316"/>
                <a:gd name="csX0" fmla="*/ 0 w 3454400"/>
                <a:gd name="csY0" fmla="*/ 0 h 2027766"/>
                <a:gd name="csX1" fmla="*/ 156633 w 3454400"/>
                <a:gd name="csY1" fmla="*/ 61383 h 2027766"/>
                <a:gd name="csX2" fmla="*/ 374650 w 3454400"/>
                <a:gd name="csY2" fmla="*/ 165100 h 2027766"/>
                <a:gd name="csX3" fmla="*/ 516467 w 3454400"/>
                <a:gd name="csY3" fmla="*/ 230716 h 2027766"/>
                <a:gd name="csX4" fmla="*/ 679450 w 3454400"/>
                <a:gd name="csY4" fmla="*/ 306916 h 2027766"/>
                <a:gd name="csX5" fmla="*/ 797983 w 3454400"/>
                <a:gd name="csY5" fmla="*/ 448733 h 2027766"/>
                <a:gd name="csX6" fmla="*/ 891117 w 3454400"/>
                <a:gd name="csY6" fmla="*/ 622300 h 2027766"/>
                <a:gd name="csX7" fmla="*/ 1001183 w 3454400"/>
                <a:gd name="csY7" fmla="*/ 749300 h 2027766"/>
                <a:gd name="csX8" fmla="*/ 1119717 w 3454400"/>
                <a:gd name="csY8" fmla="*/ 844550 h 2027766"/>
                <a:gd name="csX9" fmla="*/ 1354667 w 3454400"/>
                <a:gd name="csY9" fmla="*/ 908050 h 2027766"/>
                <a:gd name="csX10" fmla="*/ 1797050 w 3454400"/>
                <a:gd name="csY10" fmla="*/ 922866 h 2027766"/>
                <a:gd name="csX11" fmla="*/ 2008717 w 3454400"/>
                <a:gd name="csY11" fmla="*/ 920750 h 2027766"/>
                <a:gd name="csX12" fmla="*/ 2216150 w 3454400"/>
                <a:gd name="csY12" fmla="*/ 958850 h 2027766"/>
                <a:gd name="csX13" fmla="*/ 2353733 w 3454400"/>
                <a:gd name="csY13" fmla="*/ 1060450 h 2027766"/>
                <a:gd name="csX14" fmla="*/ 2489200 w 3454400"/>
                <a:gd name="csY14" fmla="*/ 1181100 h 2027766"/>
                <a:gd name="csX15" fmla="*/ 2641600 w 3454400"/>
                <a:gd name="csY15" fmla="*/ 1284816 h 2027766"/>
                <a:gd name="csX16" fmla="*/ 2880783 w 3454400"/>
                <a:gd name="csY16" fmla="*/ 1428750 h 2027766"/>
                <a:gd name="csX17" fmla="*/ 3081867 w 3454400"/>
                <a:gd name="csY17" fmla="*/ 1636183 h 2027766"/>
                <a:gd name="csX18" fmla="*/ 3208867 w 3454400"/>
                <a:gd name="csY18" fmla="*/ 1780116 h 2027766"/>
                <a:gd name="csX19" fmla="*/ 3454400 w 3454400"/>
                <a:gd name="csY19" fmla="*/ 2027766 h 2027766"/>
                <a:gd name="csX0" fmla="*/ 0 w 3454400"/>
                <a:gd name="csY0" fmla="*/ 0 h 2027766"/>
                <a:gd name="csX1" fmla="*/ 156633 w 3454400"/>
                <a:gd name="csY1" fmla="*/ 61383 h 2027766"/>
                <a:gd name="csX2" fmla="*/ 374650 w 3454400"/>
                <a:gd name="csY2" fmla="*/ 165100 h 2027766"/>
                <a:gd name="csX3" fmla="*/ 516467 w 3454400"/>
                <a:gd name="csY3" fmla="*/ 230716 h 2027766"/>
                <a:gd name="csX4" fmla="*/ 679450 w 3454400"/>
                <a:gd name="csY4" fmla="*/ 306916 h 2027766"/>
                <a:gd name="csX5" fmla="*/ 797983 w 3454400"/>
                <a:gd name="csY5" fmla="*/ 448733 h 2027766"/>
                <a:gd name="csX6" fmla="*/ 891117 w 3454400"/>
                <a:gd name="csY6" fmla="*/ 622300 h 2027766"/>
                <a:gd name="csX7" fmla="*/ 1001183 w 3454400"/>
                <a:gd name="csY7" fmla="*/ 749300 h 2027766"/>
                <a:gd name="csX8" fmla="*/ 1119717 w 3454400"/>
                <a:gd name="csY8" fmla="*/ 844550 h 2027766"/>
                <a:gd name="csX9" fmla="*/ 1354667 w 3454400"/>
                <a:gd name="csY9" fmla="*/ 908050 h 2027766"/>
                <a:gd name="csX10" fmla="*/ 1797050 w 3454400"/>
                <a:gd name="csY10" fmla="*/ 922866 h 2027766"/>
                <a:gd name="csX11" fmla="*/ 2008717 w 3454400"/>
                <a:gd name="csY11" fmla="*/ 920750 h 2027766"/>
                <a:gd name="csX12" fmla="*/ 2216150 w 3454400"/>
                <a:gd name="csY12" fmla="*/ 958850 h 2027766"/>
                <a:gd name="csX13" fmla="*/ 2353733 w 3454400"/>
                <a:gd name="csY13" fmla="*/ 1060450 h 2027766"/>
                <a:gd name="csX14" fmla="*/ 2489200 w 3454400"/>
                <a:gd name="csY14" fmla="*/ 1181100 h 2027766"/>
                <a:gd name="csX15" fmla="*/ 2641600 w 3454400"/>
                <a:gd name="csY15" fmla="*/ 1284816 h 2027766"/>
                <a:gd name="csX16" fmla="*/ 2880783 w 3454400"/>
                <a:gd name="csY16" fmla="*/ 1428750 h 2027766"/>
                <a:gd name="csX17" fmla="*/ 3081867 w 3454400"/>
                <a:gd name="csY17" fmla="*/ 1636183 h 2027766"/>
                <a:gd name="csX18" fmla="*/ 3208867 w 3454400"/>
                <a:gd name="csY18" fmla="*/ 1780116 h 2027766"/>
                <a:gd name="csX19" fmla="*/ 3454400 w 3454400"/>
                <a:gd name="csY19" fmla="*/ 2027766 h 20277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</a:cxnLst>
              <a:rect l="l" t="t" r="r" b="b"/>
              <a:pathLst>
                <a:path w="3454400" h="2027766">
                  <a:moveTo>
                    <a:pt x="0" y="0"/>
                  </a:moveTo>
                  <a:cubicBezTo>
                    <a:pt x="47095" y="16933"/>
                    <a:pt x="94191" y="33866"/>
                    <a:pt x="156633" y="61383"/>
                  </a:cubicBezTo>
                  <a:cubicBezTo>
                    <a:pt x="219075" y="88900"/>
                    <a:pt x="314678" y="136878"/>
                    <a:pt x="374650" y="165100"/>
                  </a:cubicBezTo>
                  <a:lnTo>
                    <a:pt x="516467" y="230716"/>
                  </a:lnTo>
                  <a:cubicBezTo>
                    <a:pt x="567267" y="254352"/>
                    <a:pt x="632531" y="270580"/>
                    <a:pt x="679450" y="306916"/>
                  </a:cubicBezTo>
                  <a:cubicBezTo>
                    <a:pt x="726369" y="343252"/>
                    <a:pt x="762705" y="396169"/>
                    <a:pt x="797983" y="448733"/>
                  </a:cubicBezTo>
                  <a:cubicBezTo>
                    <a:pt x="833261" y="501297"/>
                    <a:pt x="857250" y="572206"/>
                    <a:pt x="891117" y="622300"/>
                  </a:cubicBezTo>
                  <a:cubicBezTo>
                    <a:pt x="924984" y="672394"/>
                    <a:pt x="963083" y="712258"/>
                    <a:pt x="1001183" y="749300"/>
                  </a:cubicBezTo>
                  <a:cubicBezTo>
                    <a:pt x="1039283" y="786342"/>
                    <a:pt x="1060803" y="818092"/>
                    <a:pt x="1119717" y="844550"/>
                  </a:cubicBezTo>
                  <a:cubicBezTo>
                    <a:pt x="1178631" y="871008"/>
                    <a:pt x="1241778" y="894997"/>
                    <a:pt x="1354667" y="908050"/>
                  </a:cubicBezTo>
                  <a:cubicBezTo>
                    <a:pt x="1467556" y="921103"/>
                    <a:pt x="1688042" y="920749"/>
                    <a:pt x="1797050" y="922866"/>
                  </a:cubicBezTo>
                  <a:cubicBezTo>
                    <a:pt x="1906058" y="924983"/>
                    <a:pt x="1938867" y="914753"/>
                    <a:pt x="2008717" y="920750"/>
                  </a:cubicBezTo>
                  <a:cubicBezTo>
                    <a:pt x="2078567" y="926747"/>
                    <a:pt x="2158647" y="935567"/>
                    <a:pt x="2216150" y="958850"/>
                  </a:cubicBezTo>
                  <a:cubicBezTo>
                    <a:pt x="2273653" y="982133"/>
                    <a:pt x="2308225" y="1023408"/>
                    <a:pt x="2353733" y="1060450"/>
                  </a:cubicBezTo>
                  <a:cubicBezTo>
                    <a:pt x="2399241" y="1097492"/>
                    <a:pt x="2441222" y="1143706"/>
                    <a:pt x="2489200" y="1181100"/>
                  </a:cubicBezTo>
                  <a:cubicBezTo>
                    <a:pt x="2537178" y="1218494"/>
                    <a:pt x="2576336" y="1243541"/>
                    <a:pt x="2641600" y="1284816"/>
                  </a:cubicBezTo>
                  <a:cubicBezTo>
                    <a:pt x="2706864" y="1326091"/>
                    <a:pt x="2807405" y="1370189"/>
                    <a:pt x="2880783" y="1428750"/>
                  </a:cubicBezTo>
                  <a:cubicBezTo>
                    <a:pt x="2954161" y="1487311"/>
                    <a:pt x="3027186" y="1577622"/>
                    <a:pt x="3081867" y="1636183"/>
                  </a:cubicBezTo>
                  <a:cubicBezTo>
                    <a:pt x="3136548" y="1694744"/>
                    <a:pt x="3146778" y="1714852"/>
                    <a:pt x="3208867" y="1780116"/>
                  </a:cubicBezTo>
                  <a:cubicBezTo>
                    <a:pt x="3270956" y="1845380"/>
                    <a:pt x="3453519" y="1980494"/>
                    <a:pt x="3454400" y="2027766"/>
                  </a:cubicBezTo>
                </a:path>
              </a:pathLst>
            </a:custGeom>
            <a:noFill/>
            <a:ln w="3810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2" name="Oval 3">
              <a:extLst>
                <a:ext uri="{FF2B5EF4-FFF2-40B4-BE49-F238E27FC236}">
                  <a16:creationId xmlns:a16="http://schemas.microsoft.com/office/drawing/2014/main" id="{60BAE7C4-4A9B-941B-B341-104875FC426C}"/>
                </a:ext>
              </a:extLst>
            </p:cNvPr>
            <p:cNvSpPr/>
            <p:nvPr/>
          </p:nvSpPr>
          <p:spPr>
            <a:xfrm>
              <a:off x="7827703" y="5471147"/>
              <a:ext cx="144000" cy="144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13" name="Group 68">
              <a:extLst>
                <a:ext uri="{FF2B5EF4-FFF2-40B4-BE49-F238E27FC236}">
                  <a16:creationId xmlns:a16="http://schemas.microsoft.com/office/drawing/2014/main" id="{2C6B9E99-466B-A5EE-0725-B5AAF862E0F3}"/>
                </a:ext>
              </a:extLst>
            </p:cNvPr>
            <p:cNvGrpSpPr/>
            <p:nvPr/>
          </p:nvGrpSpPr>
          <p:grpSpPr>
            <a:xfrm>
              <a:off x="7676879" y="1753746"/>
              <a:ext cx="4317126" cy="4627687"/>
              <a:chOff x="7676879" y="1753746"/>
              <a:chExt cx="4317126" cy="4627687"/>
            </a:xfrm>
          </p:grpSpPr>
          <p:grpSp>
            <p:nvGrpSpPr>
              <p:cNvPr id="57" name="Group 12">
                <a:extLst>
                  <a:ext uri="{FF2B5EF4-FFF2-40B4-BE49-F238E27FC236}">
                    <a16:creationId xmlns:a16="http://schemas.microsoft.com/office/drawing/2014/main" id="{6A77D813-1BF2-5AC7-6574-0537C1E3EB97}"/>
                  </a:ext>
                </a:extLst>
              </p:cNvPr>
              <p:cNvGrpSpPr/>
              <p:nvPr/>
            </p:nvGrpSpPr>
            <p:grpSpPr>
              <a:xfrm>
                <a:off x="7688055" y="1770441"/>
                <a:ext cx="4288046" cy="4610992"/>
                <a:chOff x="7688055" y="1770441"/>
                <a:chExt cx="4288046" cy="4610992"/>
              </a:xfrm>
            </p:grpSpPr>
            <p:sp>
              <p:nvSpPr>
                <p:cNvPr id="103" name="Freeform: Shape 7">
                  <a:extLst>
                    <a:ext uri="{FF2B5EF4-FFF2-40B4-BE49-F238E27FC236}">
                      <a16:creationId xmlns:a16="http://schemas.microsoft.com/office/drawing/2014/main" id="{5D799725-FFFA-7831-C8CE-46B2A10C97EB}"/>
                    </a:ext>
                  </a:extLst>
                </p:cNvPr>
                <p:cNvSpPr/>
                <p:nvPr/>
              </p:nvSpPr>
              <p:spPr>
                <a:xfrm>
                  <a:off x="8741835" y="1770441"/>
                  <a:ext cx="3234266" cy="1006626"/>
                </a:xfrm>
                <a:custGeom>
                  <a:avLst/>
                  <a:gdLst>
                    <a:gd name="csX0" fmla="*/ 3234267 w 3234267"/>
                    <a:gd name="csY0" fmla="*/ 418193 h 962177"/>
                    <a:gd name="csX1" fmla="*/ 2997200 w 3234267"/>
                    <a:gd name="csY1" fmla="*/ 386443 h 962177"/>
                    <a:gd name="csX2" fmla="*/ 2861734 w 3234267"/>
                    <a:gd name="csY2" fmla="*/ 382210 h 962177"/>
                    <a:gd name="csX3" fmla="*/ 2724150 w 3234267"/>
                    <a:gd name="csY3" fmla="*/ 411843 h 962177"/>
                    <a:gd name="csX4" fmla="*/ 2652184 w 3234267"/>
                    <a:gd name="csY4" fmla="*/ 441477 h 962177"/>
                    <a:gd name="csX5" fmla="*/ 2563284 w 3234267"/>
                    <a:gd name="csY5" fmla="*/ 475343 h 962177"/>
                    <a:gd name="csX6" fmla="*/ 2514600 w 3234267"/>
                    <a:gd name="csY6" fmla="*/ 479577 h 962177"/>
                    <a:gd name="csX7" fmla="*/ 2459567 w 3234267"/>
                    <a:gd name="csY7" fmla="*/ 504977 h 962177"/>
                    <a:gd name="csX8" fmla="*/ 2396067 w 3234267"/>
                    <a:gd name="csY8" fmla="*/ 519793 h 962177"/>
                    <a:gd name="csX9" fmla="*/ 2237317 w 3234267"/>
                    <a:gd name="csY9" fmla="*/ 562127 h 962177"/>
                    <a:gd name="csX10" fmla="*/ 2150534 w 3234267"/>
                    <a:gd name="csY10" fmla="*/ 553660 h 962177"/>
                    <a:gd name="csX11" fmla="*/ 2057400 w 3234267"/>
                    <a:gd name="csY11" fmla="*/ 530377 h 962177"/>
                    <a:gd name="csX12" fmla="*/ 1869017 w 3234267"/>
                    <a:gd name="csY12" fmla="*/ 458410 h 962177"/>
                    <a:gd name="csX13" fmla="*/ 1742017 w 3234267"/>
                    <a:gd name="csY13" fmla="*/ 411843 h 962177"/>
                    <a:gd name="csX14" fmla="*/ 1670050 w 3234267"/>
                    <a:gd name="csY14" fmla="*/ 380093 h 962177"/>
                    <a:gd name="csX15" fmla="*/ 1610784 w 3234267"/>
                    <a:gd name="csY15" fmla="*/ 325060 h 962177"/>
                    <a:gd name="csX16" fmla="*/ 1606550 w 3234267"/>
                    <a:gd name="csY16" fmla="*/ 250977 h 962177"/>
                    <a:gd name="csX17" fmla="*/ 1585384 w 3234267"/>
                    <a:gd name="csY17" fmla="*/ 170543 h 962177"/>
                    <a:gd name="csX18" fmla="*/ 1494367 w 3234267"/>
                    <a:gd name="csY18" fmla="*/ 102810 h 962177"/>
                    <a:gd name="csX19" fmla="*/ 1295400 w 3234267"/>
                    <a:gd name="csY19" fmla="*/ 30843 h 962177"/>
                    <a:gd name="csX20" fmla="*/ 1212850 w 3234267"/>
                    <a:gd name="csY20" fmla="*/ 1210 h 962177"/>
                    <a:gd name="csX21" fmla="*/ 1113367 w 3234267"/>
                    <a:gd name="csY21" fmla="*/ 7560 h 962177"/>
                    <a:gd name="csX22" fmla="*/ 986367 w 3234267"/>
                    <a:gd name="csY22" fmla="*/ 24493 h 962177"/>
                    <a:gd name="csX23" fmla="*/ 880534 w 3234267"/>
                    <a:gd name="csY23" fmla="*/ 62593 h 962177"/>
                    <a:gd name="csX24" fmla="*/ 766234 w 3234267"/>
                    <a:gd name="csY24" fmla="*/ 134560 h 962177"/>
                    <a:gd name="csX25" fmla="*/ 675217 w 3234267"/>
                    <a:gd name="csY25" fmla="*/ 198060 h 962177"/>
                    <a:gd name="csX26" fmla="*/ 539750 w 3234267"/>
                    <a:gd name="csY26" fmla="*/ 295427 h 962177"/>
                    <a:gd name="csX27" fmla="*/ 488950 w 3234267"/>
                    <a:gd name="csY27" fmla="*/ 344110 h 962177"/>
                    <a:gd name="csX28" fmla="*/ 465667 w 3234267"/>
                    <a:gd name="csY28" fmla="*/ 405493 h 962177"/>
                    <a:gd name="csX29" fmla="*/ 410634 w 3234267"/>
                    <a:gd name="csY29" fmla="*/ 449943 h 962177"/>
                    <a:gd name="csX30" fmla="*/ 330200 w 3234267"/>
                    <a:gd name="csY30" fmla="*/ 528260 h 962177"/>
                    <a:gd name="csX31" fmla="*/ 281517 w 3234267"/>
                    <a:gd name="csY31" fmla="*/ 570593 h 962177"/>
                    <a:gd name="csX32" fmla="*/ 230717 w 3234267"/>
                    <a:gd name="csY32" fmla="*/ 602343 h 962177"/>
                    <a:gd name="csX33" fmla="*/ 177800 w 3234267"/>
                    <a:gd name="csY33" fmla="*/ 657377 h 962177"/>
                    <a:gd name="csX34" fmla="*/ 141817 w 3234267"/>
                    <a:gd name="csY34" fmla="*/ 714527 h 962177"/>
                    <a:gd name="csX35" fmla="*/ 99484 w 3234267"/>
                    <a:gd name="csY35" fmla="*/ 790727 h 962177"/>
                    <a:gd name="csX36" fmla="*/ 52917 w 3234267"/>
                    <a:gd name="csY36" fmla="*/ 841527 h 962177"/>
                    <a:gd name="csX37" fmla="*/ 12700 w 3234267"/>
                    <a:gd name="csY37" fmla="*/ 885977 h 962177"/>
                    <a:gd name="csX38" fmla="*/ 0 w 3234267"/>
                    <a:gd name="csY38" fmla="*/ 962177 h 962177"/>
                    <a:gd name="csX0" fmla="*/ 3239029 w 3239029"/>
                    <a:gd name="csY0" fmla="*/ 418193 h 1008214"/>
                    <a:gd name="csX1" fmla="*/ 3001962 w 3239029"/>
                    <a:gd name="csY1" fmla="*/ 386443 h 1008214"/>
                    <a:gd name="csX2" fmla="*/ 2866496 w 3239029"/>
                    <a:gd name="csY2" fmla="*/ 382210 h 1008214"/>
                    <a:gd name="csX3" fmla="*/ 2728912 w 3239029"/>
                    <a:gd name="csY3" fmla="*/ 411843 h 1008214"/>
                    <a:gd name="csX4" fmla="*/ 2656946 w 3239029"/>
                    <a:gd name="csY4" fmla="*/ 441477 h 1008214"/>
                    <a:gd name="csX5" fmla="*/ 2568046 w 3239029"/>
                    <a:gd name="csY5" fmla="*/ 475343 h 1008214"/>
                    <a:gd name="csX6" fmla="*/ 2519362 w 3239029"/>
                    <a:gd name="csY6" fmla="*/ 479577 h 1008214"/>
                    <a:gd name="csX7" fmla="*/ 2464329 w 3239029"/>
                    <a:gd name="csY7" fmla="*/ 504977 h 1008214"/>
                    <a:gd name="csX8" fmla="*/ 2400829 w 3239029"/>
                    <a:gd name="csY8" fmla="*/ 519793 h 1008214"/>
                    <a:gd name="csX9" fmla="*/ 2242079 w 3239029"/>
                    <a:gd name="csY9" fmla="*/ 562127 h 1008214"/>
                    <a:gd name="csX10" fmla="*/ 2155296 w 3239029"/>
                    <a:gd name="csY10" fmla="*/ 553660 h 1008214"/>
                    <a:gd name="csX11" fmla="*/ 2062162 w 3239029"/>
                    <a:gd name="csY11" fmla="*/ 530377 h 1008214"/>
                    <a:gd name="csX12" fmla="*/ 1873779 w 3239029"/>
                    <a:gd name="csY12" fmla="*/ 458410 h 1008214"/>
                    <a:gd name="csX13" fmla="*/ 1746779 w 3239029"/>
                    <a:gd name="csY13" fmla="*/ 411843 h 1008214"/>
                    <a:gd name="csX14" fmla="*/ 1674812 w 3239029"/>
                    <a:gd name="csY14" fmla="*/ 380093 h 1008214"/>
                    <a:gd name="csX15" fmla="*/ 1615546 w 3239029"/>
                    <a:gd name="csY15" fmla="*/ 325060 h 1008214"/>
                    <a:gd name="csX16" fmla="*/ 1611312 w 3239029"/>
                    <a:gd name="csY16" fmla="*/ 250977 h 1008214"/>
                    <a:gd name="csX17" fmla="*/ 1590146 w 3239029"/>
                    <a:gd name="csY17" fmla="*/ 170543 h 1008214"/>
                    <a:gd name="csX18" fmla="*/ 1499129 w 3239029"/>
                    <a:gd name="csY18" fmla="*/ 102810 h 1008214"/>
                    <a:gd name="csX19" fmla="*/ 1300162 w 3239029"/>
                    <a:gd name="csY19" fmla="*/ 30843 h 1008214"/>
                    <a:gd name="csX20" fmla="*/ 1217612 w 3239029"/>
                    <a:gd name="csY20" fmla="*/ 1210 h 1008214"/>
                    <a:gd name="csX21" fmla="*/ 1118129 w 3239029"/>
                    <a:gd name="csY21" fmla="*/ 7560 h 1008214"/>
                    <a:gd name="csX22" fmla="*/ 991129 w 3239029"/>
                    <a:gd name="csY22" fmla="*/ 24493 h 1008214"/>
                    <a:gd name="csX23" fmla="*/ 885296 w 3239029"/>
                    <a:gd name="csY23" fmla="*/ 62593 h 1008214"/>
                    <a:gd name="csX24" fmla="*/ 770996 w 3239029"/>
                    <a:gd name="csY24" fmla="*/ 134560 h 1008214"/>
                    <a:gd name="csX25" fmla="*/ 679979 w 3239029"/>
                    <a:gd name="csY25" fmla="*/ 198060 h 1008214"/>
                    <a:gd name="csX26" fmla="*/ 544512 w 3239029"/>
                    <a:gd name="csY26" fmla="*/ 295427 h 1008214"/>
                    <a:gd name="csX27" fmla="*/ 493712 w 3239029"/>
                    <a:gd name="csY27" fmla="*/ 344110 h 1008214"/>
                    <a:gd name="csX28" fmla="*/ 470429 w 3239029"/>
                    <a:gd name="csY28" fmla="*/ 405493 h 1008214"/>
                    <a:gd name="csX29" fmla="*/ 415396 w 3239029"/>
                    <a:gd name="csY29" fmla="*/ 449943 h 1008214"/>
                    <a:gd name="csX30" fmla="*/ 334962 w 3239029"/>
                    <a:gd name="csY30" fmla="*/ 528260 h 1008214"/>
                    <a:gd name="csX31" fmla="*/ 286279 w 3239029"/>
                    <a:gd name="csY31" fmla="*/ 570593 h 1008214"/>
                    <a:gd name="csX32" fmla="*/ 235479 w 3239029"/>
                    <a:gd name="csY32" fmla="*/ 602343 h 1008214"/>
                    <a:gd name="csX33" fmla="*/ 182562 w 3239029"/>
                    <a:gd name="csY33" fmla="*/ 657377 h 1008214"/>
                    <a:gd name="csX34" fmla="*/ 146579 w 3239029"/>
                    <a:gd name="csY34" fmla="*/ 714527 h 1008214"/>
                    <a:gd name="csX35" fmla="*/ 104246 w 3239029"/>
                    <a:gd name="csY35" fmla="*/ 790727 h 1008214"/>
                    <a:gd name="csX36" fmla="*/ 57679 w 3239029"/>
                    <a:gd name="csY36" fmla="*/ 841527 h 1008214"/>
                    <a:gd name="csX37" fmla="*/ 17462 w 3239029"/>
                    <a:gd name="csY37" fmla="*/ 885977 h 1008214"/>
                    <a:gd name="csX38" fmla="*/ 0 w 3239029"/>
                    <a:gd name="csY38" fmla="*/ 1008214 h 1008214"/>
                    <a:gd name="csX0" fmla="*/ 3234266 w 3234266"/>
                    <a:gd name="csY0" fmla="*/ 418193 h 1006626"/>
                    <a:gd name="csX1" fmla="*/ 2997199 w 3234266"/>
                    <a:gd name="csY1" fmla="*/ 386443 h 1006626"/>
                    <a:gd name="csX2" fmla="*/ 2861733 w 3234266"/>
                    <a:gd name="csY2" fmla="*/ 382210 h 1006626"/>
                    <a:gd name="csX3" fmla="*/ 2724149 w 3234266"/>
                    <a:gd name="csY3" fmla="*/ 411843 h 1006626"/>
                    <a:gd name="csX4" fmla="*/ 2652183 w 3234266"/>
                    <a:gd name="csY4" fmla="*/ 441477 h 1006626"/>
                    <a:gd name="csX5" fmla="*/ 2563283 w 3234266"/>
                    <a:gd name="csY5" fmla="*/ 475343 h 1006626"/>
                    <a:gd name="csX6" fmla="*/ 2514599 w 3234266"/>
                    <a:gd name="csY6" fmla="*/ 479577 h 1006626"/>
                    <a:gd name="csX7" fmla="*/ 2459566 w 3234266"/>
                    <a:gd name="csY7" fmla="*/ 504977 h 1006626"/>
                    <a:gd name="csX8" fmla="*/ 2396066 w 3234266"/>
                    <a:gd name="csY8" fmla="*/ 519793 h 1006626"/>
                    <a:gd name="csX9" fmla="*/ 2237316 w 3234266"/>
                    <a:gd name="csY9" fmla="*/ 562127 h 1006626"/>
                    <a:gd name="csX10" fmla="*/ 2150533 w 3234266"/>
                    <a:gd name="csY10" fmla="*/ 553660 h 1006626"/>
                    <a:gd name="csX11" fmla="*/ 2057399 w 3234266"/>
                    <a:gd name="csY11" fmla="*/ 530377 h 1006626"/>
                    <a:gd name="csX12" fmla="*/ 1869016 w 3234266"/>
                    <a:gd name="csY12" fmla="*/ 458410 h 1006626"/>
                    <a:gd name="csX13" fmla="*/ 1742016 w 3234266"/>
                    <a:gd name="csY13" fmla="*/ 411843 h 1006626"/>
                    <a:gd name="csX14" fmla="*/ 1670049 w 3234266"/>
                    <a:gd name="csY14" fmla="*/ 380093 h 1006626"/>
                    <a:gd name="csX15" fmla="*/ 1610783 w 3234266"/>
                    <a:gd name="csY15" fmla="*/ 325060 h 1006626"/>
                    <a:gd name="csX16" fmla="*/ 1606549 w 3234266"/>
                    <a:gd name="csY16" fmla="*/ 250977 h 1006626"/>
                    <a:gd name="csX17" fmla="*/ 1585383 w 3234266"/>
                    <a:gd name="csY17" fmla="*/ 170543 h 1006626"/>
                    <a:gd name="csX18" fmla="*/ 1494366 w 3234266"/>
                    <a:gd name="csY18" fmla="*/ 102810 h 1006626"/>
                    <a:gd name="csX19" fmla="*/ 1295399 w 3234266"/>
                    <a:gd name="csY19" fmla="*/ 30843 h 1006626"/>
                    <a:gd name="csX20" fmla="*/ 1212849 w 3234266"/>
                    <a:gd name="csY20" fmla="*/ 1210 h 1006626"/>
                    <a:gd name="csX21" fmla="*/ 1113366 w 3234266"/>
                    <a:gd name="csY21" fmla="*/ 7560 h 1006626"/>
                    <a:gd name="csX22" fmla="*/ 986366 w 3234266"/>
                    <a:gd name="csY22" fmla="*/ 24493 h 1006626"/>
                    <a:gd name="csX23" fmla="*/ 880533 w 3234266"/>
                    <a:gd name="csY23" fmla="*/ 62593 h 1006626"/>
                    <a:gd name="csX24" fmla="*/ 766233 w 3234266"/>
                    <a:gd name="csY24" fmla="*/ 134560 h 1006626"/>
                    <a:gd name="csX25" fmla="*/ 675216 w 3234266"/>
                    <a:gd name="csY25" fmla="*/ 198060 h 1006626"/>
                    <a:gd name="csX26" fmla="*/ 539749 w 3234266"/>
                    <a:gd name="csY26" fmla="*/ 295427 h 1006626"/>
                    <a:gd name="csX27" fmla="*/ 488949 w 3234266"/>
                    <a:gd name="csY27" fmla="*/ 344110 h 1006626"/>
                    <a:gd name="csX28" fmla="*/ 465666 w 3234266"/>
                    <a:gd name="csY28" fmla="*/ 405493 h 1006626"/>
                    <a:gd name="csX29" fmla="*/ 410633 w 3234266"/>
                    <a:gd name="csY29" fmla="*/ 449943 h 1006626"/>
                    <a:gd name="csX30" fmla="*/ 330199 w 3234266"/>
                    <a:gd name="csY30" fmla="*/ 528260 h 1006626"/>
                    <a:gd name="csX31" fmla="*/ 281516 w 3234266"/>
                    <a:gd name="csY31" fmla="*/ 570593 h 1006626"/>
                    <a:gd name="csX32" fmla="*/ 230716 w 3234266"/>
                    <a:gd name="csY32" fmla="*/ 602343 h 1006626"/>
                    <a:gd name="csX33" fmla="*/ 177799 w 3234266"/>
                    <a:gd name="csY33" fmla="*/ 657377 h 1006626"/>
                    <a:gd name="csX34" fmla="*/ 141816 w 3234266"/>
                    <a:gd name="csY34" fmla="*/ 714527 h 1006626"/>
                    <a:gd name="csX35" fmla="*/ 99483 w 3234266"/>
                    <a:gd name="csY35" fmla="*/ 790727 h 1006626"/>
                    <a:gd name="csX36" fmla="*/ 52916 w 3234266"/>
                    <a:gd name="csY36" fmla="*/ 841527 h 1006626"/>
                    <a:gd name="csX37" fmla="*/ 12699 w 3234266"/>
                    <a:gd name="csY37" fmla="*/ 885977 h 1006626"/>
                    <a:gd name="csX38" fmla="*/ 0 w 3234266"/>
                    <a:gd name="csY38" fmla="*/ 1006626 h 100662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  <a:cxn ang="0">
                      <a:pos x="csX36" y="csY36"/>
                    </a:cxn>
                    <a:cxn ang="0">
                      <a:pos x="csX37" y="csY37"/>
                    </a:cxn>
                    <a:cxn ang="0">
                      <a:pos x="csX38" y="csY38"/>
                    </a:cxn>
                  </a:cxnLst>
                  <a:rect l="l" t="t" r="r" b="b"/>
                  <a:pathLst>
                    <a:path w="3234266" h="1006626">
                      <a:moveTo>
                        <a:pt x="3234266" y="418193"/>
                      </a:moveTo>
                      <a:cubicBezTo>
                        <a:pt x="3146777" y="405316"/>
                        <a:pt x="3059288" y="392440"/>
                        <a:pt x="2997199" y="386443"/>
                      </a:cubicBezTo>
                      <a:cubicBezTo>
                        <a:pt x="2935110" y="380446"/>
                        <a:pt x="2907241" y="377977"/>
                        <a:pt x="2861733" y="382210"/>
                      </a:cubicBezTo>
                      <a:cubicBezTo>
                        <a:pt x="2816225" y="386443"/>
                        <a:pt x="2759074" y="401965"/>
                        <a:pt x="2724149" y="411843"/>
                      </a:cubicBezTo>
                      <a:cubicBezTo>
                        <a:pt x="2689224" y="421721"/>
                        <a:pt x="2678994" y="430894"/>
                        <a:pt x="2652183" y="441477"/>
                      </a:cubicBezTo>
                      <a:cubicBezTo>
                        <a:pt x="2625372" y="452060"/>
                        <a:pt x="2586214" y="468993"/>
                        <a:pt x="2563283" y="475343"/>
                      </a:cubicBezTo>
                      <a:cubicBezTo>
                        <a:pt x="2540352" y="481693"/>
                        <a:pt x="2531885" y="474638"/>
                        <a:pt x="2514599" y="479577"/>
                      </a:cubicBezTo>
                      <a:cubicBezTo>
                        <a:pt x="2497313" y="484516"/>
                        <a:pt x="2479321" y="498274"/>
                        <a:pt x="2459566" y="504977"/>
                      </a:cubicBezTo>
                      <a:cubicBezTo>
                        <a:pt x="2439811" y="511680"/>
                        <a:pt x="2396066" y="519793"/>
                        <a:pt x="2396066" y="519793"/>
                      </a:cubicBezTo>
                      <a:cubicBezTo>
                        <a:pt x="2359024" y="529318"/>
                        <a:pt x="2278238" y="556483"/>
                        <a:pt x="2237316" y="562127"/>
                      </a:cubicBezTo>
                      <a:cubicBezTo>
                        <a:pt x="2196394" y="567771"/>
                        <a:pt x="2180519" y="558952"/>
                        <a:pt x="2150533" y="553660"/>
                      </a:cubicBezTo>
                      <a:cubicBezTo>
                        <a:pt x="2120547" y="548368"/>
                        <a:pt x="2104318" y="546252"/>
                        <a:pt x="2057399" y="530377"/>
                      </a:cubicBezTo>
                      <a:cubicBezTo>
                        <a:pt x="2010480" y="514502"/>
                        <a:pt x="1869016" y="458410"/>
                        <a:pt x="1869016" y="458410"/>
                      </a:cubicBezTo>
                      <a:lnTo>
                        <a:pt x="1742016" y="411843"/>
                      </a:lnTo>
                      <a:cubicBezTo>
                        <a:pt x="1708855" y="398790"/>
                        <a:pt x="1691921" y="394557"/>
                        <a:pt x="1670049" y="380093"/>
                      </a:cubicBezTo>
                      <a:cubicBezTo>
                        <a:pt x="1648177" y="365629"/>
                        <a:pt x="1621366" y="346579"/>
                        <a:pt x="1610783" y="325060"/>
                      </a:cubicBezTo>
                      <a:cubicBezTo>
                        <a:pt x="1600200" y="303541"/>
                        <a:pt x="1610782" y="276730"/>
                        <a:pt x="1606549" y="250977"/>
                      </a:cubicBezTo>
                      <a:cubicBezTo>
                        <a:pt x="1602316" y="225224"/>
                        <a:pt x="1604080" y="195237"/>
                        <a:pt x="1585383" y="170543"/>
                      </a:cubicBezTo>
                      <a:cubicBezTo>
                        <a:pt x="1566686" y="145849"/>
                        <a:pt x="1542697" y="126093"/>
                        <a:pt x="1494366" y="102810"/>
                      </a:cubicBezTo>
                      <a:cubicBezTo>
                        <a:pt x="1446035" y="79527"/>
                        <a:pt x="1295399" y="30843"/>
                        <a:pt x="1295399" y="30843"/>
                      </a:cubicBezTo>
                      <a:cubicBezTo>
                        <a:pt x="1248479" y="13910"/>
                        <a:pt x="1243188" y="5090"/>
                        <a:pt x="1212849" y="1210"/>
                      </a:cubicBezTo>
                      <a:cubicBezTo>
                        <a:pt x="1182510" y="-2670"/>
                        <a:pt x="1151113" y="3680"/>
                        <a:pt x="1113366" y="7560"/>
                      </a:cubicBezTo>
                      <a:cubicBezTo>
                        <a:pt x="1075619" y="11440"/>
                        <a:pt x="1025171" y="15321"/>
                        <a:pt x="986366" y="24493"/>
                      </a:cubicBezTo>
                      <a:cubicBezTo>
                        <a:pt x="947560" y="33665"/>
                        <a:pt x="917222" y="44249"/>
                        <a:pt x="880533" y="62593"/>
                      </a:cubicBezTo>
                      <a:cubicBezTo>
                        <a:pt x="843844" y="80937"/>
                        <a:pt x="800452" y="111982"/>
                        <a:pt x="766233" y="134560"/>
                      </a:cubicBezTo>
                      <a:cubicBezTo>
                        <a:pt x="732014" y="157138"/>
                        <a:pt x="675216" y="198060"/>
                        <a:pt x="675216" y="198060"/>
                      </a:cubicBezTo>
                      <a:cubicBezTo>
                        <a:pt x="637469" y="224871"/>
                        <a:pt x="570793" y="271085"/>
                        <a:pt x="539749" y="295427"/>
                      </a:cubicBezTo>
                      <a:cubicBezTo>
                        <a:pt x="508705" y="319769"/>
                        <a:pt x="501296" y="325766"/>
                        <a:pt x="488949" y="344110"/>
                      </a:cubicBezTo>
                      <a:cubicBezTo>
                        <a:pt x="476602" y="362454"/>
                        <a:pt x="478719" y="387854"/>
                        <a:pt x="465666" y="405493"/>
                      </a:cubicBezTo>
                      <a:cubicBezTo>
                        <a:pt x="452613" y="423132"/>
                        <a:pt x="433211" y="429482"/>
                        <a:pt x="410633" y="449943"/>
                      </a:cubicBezTo>
                      <a:cubicBezTo>
                        <a:pt x="388055" y="470404"/>
                        <a:pt x="351718" y="508152"/>
                        <a:pt x="330199" y="528260"/>
                      </a:cubicBezTo>
                      <a:cubicBezTo>
                        <a:pt x="308680" y="548368"/>
                        <a:pt x="298096" y="558246"/>
                        <a:pt x="281516" y="570593"/>
                      </a:cubicBezTo>
                      <a:cubicBezTo>
                        <a:pt x="264935" y="582940"/>
                        <a:pt x="248002" y="587879"/>
                        <a:pt x="230716" y="602343"/>
                      </a:cubicBezTo>
                      <a:cubicBezTo>
                        <a:pt x="213430" y="616807"/>
                        <a:pt x="192616" y="638680"/>
                        <a:pt x="177799" y="657377"/>
                      </a:cubicBezTo>
                      <a:cubicBezTo>
                        <a:pt x="162982" y="676074"/>
                        <a:pt x="154869" y="692302"/>
                        <a:pt x="141816" y="714527"/>
                      </a:cubicBezTo>
                      <a:cubicBezTo>
                        <a:pt x="128763" y="736752"/>
                        <a:pt x="114300" y="769560"/>
                        <a:pt x="99483" y="790727"/>
                      </a:cubicBezTo>
                      <a:cubicBezTo>
                        <a:pt x="84666" y="811894"/>
                        <a:pt x="52916" y="841527"/>
                        <a:pt x="52916" y="841527"/>
                      </a:cubicBezTo>
                      <a:cubicBezTo>
                        <a:pt x="38452" y="857402"/>
                        <a:pt x="21518" y="865869"/>
                        <a:pt x="12699" y="885977"/>
                      </a:cubicBezTo>
                      <a:cubicBezTo>
                        <a:pt x="3879" y="906085"/>
                        <a:pt x="1940" y="978580"/>
                        <a:pt x="0" y="1006626"/>
                      </a:cubicBezTo>
                    </a:path>
                  </a:pathLst>
                </a:cu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04" name="Freeform: Shape 10">
                  <a:extLst>
                    <a:ext uri="{FF2B5EF4-FFF2-40B4-BE49-F238E27FC236}">
                      <a16:creationId xmlns:a16="http://schemas.microsoft.com/office/drawing/2014/main" id="{18AEFA5F-2141-D9CD-354F-3D00C71C8C3F}"/>
                    </a:ext>
                  </a:extLst>
                </p:cNvPr>
                <p:cNvSpPr/>
                <p:nvPr/>
              </p:nvSpPr>
              <p:spPr>
                <a:xfrm>
                  <a:off x="7809303" y="1998133"/>
                  <a:ext cx="1575998" cy="3288243"/>
                </a:xfrm>
                <a:custGeom>
                  <a:avLst/>
                  <a:gdLst>
                    <a:gd name="csX0" fmla="*/ 1719983 w 2323233"/>
                    <a:gd name="csY0" fmla="*/ 0 h 2595168"/>
                    <a:gd name="csX1" fmla="*/ 1664950 w 2323233"/>
                    <a:gd name="csY1" fmla="*/ 71967 h 2595168"/>
                    <a:gd name="csX2" fmla="*/ 1584516 w 2323233"/>
                    <a:gd name="csY2" fmla="*/ 160867 h 2595168"/>
                    <a:gd name="csX3" fmla="*/ 1506200 w 2323233"/>
                    <a:gd name="csY3" fmla="*/ 254000 h 2595168"/>
                    <a:gd name="csX4" fmla="*/ 1389783 w 2323233"/>
                    <a:gd name="csY4" fmla="*/ 389467 h 2595168"/>
                    <a:gd name="csX5" fmla="*/ 1264900 w 2323233"/>
                    <a:gd name="csY5" fmla="*/ 518584 h 2595168"/>
                    <a:gd name="csX6" fmla="*/ 1188700 w 2323233"/>
                    <a:gd name="csY6" fmla="*/ 624417 h 2595168"/>
                    <a:gd name="csX7" fmla="*/ 1108266 w 2323233"/>
                    <a:gd name="csY7" fmla="*/ 726017 h 2595168"/>
                    <a:gd name="csX8" fmla="*/ 1068050 w 2323233"/>
                    <a:gd name="csY8" fmla="*/ 810684 h 2595168"/>
                    <a:gd name="csX9" fmla="*/ 1034183 w 2323233"/>
                    <a:gd name="csY9" fmla="*/ 954617 h 2595168"/>
                    <a:gd name="csX10" fmla="*/ 1000316 w 2323233"/>
                    <a:gd name="csY10" fmla="*/ 1083734 h 2595168"/>
                    <a:gd name="csX11" fmla="*/ 993966 w 2323233"/>
                    <a:gd name="csY11" fmla="*/ 1202267 h 2595168"/>
                    <a:gd name="csX12" fmla="*/ 970683 w 2323233"/>
                    <a:gd name="csY12" fmla="*/ 1278467 h 2595168"/>
                    <a:gd name="csX13" fmla="*/ 856383 w 2323233"/>
                    <a:gd name="csY13" fmla="*/ 1477434 h 2595168"/>
                    <a:gd name="csX14" fmla="*/ 729383 w 2323233"/>
                    <a:gd name="csY14" fmla="*/ 1625600 h 2595168"/>
                    <a:gd name="csX15" fmla="*/ 651066 w 2323233"/>
                    <a:gd name="csY15" fmla="*/ 1716617 h 2595168"/>
                    <a:gd name="csX16" fmla="*/ 576983 w 2323233"/>
                    <a:gd name="csY16" fmla="*/ 1780117 h 2595168"/>
                    <a:gd name="csX17" fmla="*/ 475383 w 2323233"/>
                    <a:gd name="csY17" fmla="*/ 1816100 h 2595168"/>
                    <a:gd name="csX18" fmla="*/ 318750 w 2323233"/>
                    <a:gd name="csY18" fmla="*/ 1862667 h 2595168"/>
                    <a:gd name="csX19" fmla="*/ 221383 w 2323233"/>
                    <a:gd name="csY19" fmla="*/ 1932517 h 2595168"/>
                    <a:gd name="csX20" fmla="*/ 172700 w 2323233"/>
                    <a:gd name="csY20" fmla="*/ 2101850 h 2595168"/>
                    <a:gd name="csX21" fmla="*/ 149416 w 2323233"/>
                    <a:gd name="csY21" fmla="*/ 2298700 h 2595168"/>
                    <a:gd name="csX22" fmla="*/ 145183 w 2323233"/>
                    <a:gd name="csY22" fmla="*/ 2381250 h 2595168"/>
                    <a:gd name="csX23" fmla="*/ 166350 w 2323233"/>
                    <a:gd name="csY23" fmla="*/ 2493434 h 2595168"/>
                    <a:gd name="csX24" fmla="*/ 2323233 w 2323233"/>
                    <a:gd name="csY24" fmla="*/ 759884 h 2595168"/>
                    <a:gd name="csX0" fmla="*/ 1719983 w 1719983"/>
                    <a:gd name="csY0" fmla="*/ 0 h 2706026"/>
                    <a:gd name="csX1" fmla="*/ 1664950 w 1719983"/>
                    <a:gd name="csY1" fmla="*/ 71967 h 2706026"/>
                    <a:gd name="csX2" fmla="*/ 1584516 w 1719983"/>
                    <a:gd name="csY2" fmla="*/ 160867 h 2706026"/>
                    <a:gd name="csX3" fmla="*/ 1506200 w 1719983"/>
                    <a:gd name="csY3" fmla="*/ 254000 h 2706026"/>
                    <a:gd name="csX4" fmla="*/ 1389783 w 1719983"/>
                    <a:gd name="csY4" fmla="*/ 389467 h 2706026"/>
                    <a:gd name="csX5" fmla="*/ 1264900 w 1719983"/>
                    <a:gd name="csY5" fmla="*/ 518584 h 2706026"/>
                    <a:gd name="csX6" fmla="*/ 1188700 w 1719983"/>
                    <a:gd name="csY6" fmla="*/ 624417 h 2706026"/>
                    <a:gd name="csX7" fmla="*/ 1108266 w 1719983"/>
                    <a:gd name="csY7" fmla="*/ 726017 h 2706026"/>
                    <a:gd name="csX8" fmla="*/ 1068050 w 1719983"/>
                    <a:gd name="csY8" fmla="*/ 810684 h 2706026"/>
                    <a:gd name="csX9" fmla="*/ 1034183 w 1719983"/>
                    <a:gd name="csY9" fmla="*/ 954617 h 2706026"/>
                    <a:gd name="csX10" fmla="*/ 1000316 w 1719983"/>
                    <a:gd name="csY10" fmla="*/ 1083734 h 2706026"/>
                    <a:gd name="csX11" fmla="*/ 993966 w 1719983"/>
                    <a:gd name="csY11" fmla="*/ 1202267 h 2706026"/>
                    <a:gd name="csX12" fmla="*/ 970683 w 1719983"/>
                    <a:gd name="csY12" fmla="*/ 1278467 h 2706026"/>
                    <a:gd name="csX13" fmla="*/ 856383 w 1719983"/>
                    <a:gd name="csY13" fmla="*/ 1477434 h 2706026"/>
                    <a:gd name="csX14" fmla="*/ 729383 w 1719983"/>
                    <a:gd name="csY14" fmla="*/ 1625600 h 2706026"/>
                    <a:gd name="csX15" fmla="*/ 651066 w 1719983"/>
                    <a:gd name="csY15" fmla="*/ 1716617 h 2706026"/>
                    <a:gd name="csX16" fmla="*/ 576983 w 1719983"/>
                    <a:gd name="csY16" fmla="*/ 1780117 h 2706026"/>
                    <a:gd name="csX17" fmla="*/ 475383 w 1719983"/>
                    <a:gd name="csY17" fmla="*/ 1816100 h 2706026"/>
                    <a:gd name="csX18" fmla="*/ 318750 w 1719983"/>
                    <a:gd name="csY18" fmla="*/ 1862667 h 2706026"/>
                    <a:gd name="csX19" fmla="*/ 221383 w 1719983"/>
                    <a:gd name="csY19" fmla="*/ 1932517 h 2706026"/>
                    <a:gd name="csX20" fmla="*/ 172700 w 1719983"/>
                    <a:gd name="csY20" fmla="*/ 2101850 h 2706026"/>
                    <a:gd name="csX21" fmla="*/ 149416 w 1719983"/>
                    <a:gd name="csY21" fmla="*/ 2298700 h 2706026"/>
                    <a:gd name="csX22" fmla="*/ 145183 w 1719983"/>
                    <a:gd name="csY22" fmla="*/ 2381250 h 2706026"/>
                    <a:gd name="csX23" fmla="*/ 166350 w 1719983"/>
                    <a:gd name="csY23" fmla="*/ 2493434 h 2706026"/>
                    <a:gd name="csX24" fmla="*/ 223499 w 1719983"/>
                    <a:gd name="csY24" fmla="*/ 2688168 h 2706026"/>
                    <a:gd name="csX0" fmla="*/ 1719983 w 1719983"/>
                    <a:gd name="csY0" fmla="*/ 0 h 2688168"/>
                    <a:gd name="csX1" fmla="*/ 1664950 w 1719983"/>
                    <a:gd name="csY1" fmla="*/ 71967 h 2688168"/>
                    <a:gd name="csX2" fmla="*/ 1584516 w 1719983"/>
                    <a:gd name="csY2" fmla="*/ 160867 h 2688168"/>
                    <a:gd name="csX3" fmla="*/ 1506200 w 1719983"/>
                    <a:gd name="csY3" fmla="*/ 254000 h 2688168"/>
                    <a:gd name="csX4" fmla="*/ 1389783 w 1719983"/>
                    <a:gd name="csY4" fmla="*/ 389467 h 2688168"/>
                    <a:gd name="csX5" fmla="*/ 1264900 w 1719983"/>
                    <a:gd name="csY5" fmla="*/ 518584 h 2688168"/>
                    <a:gd name="csX6" fmla="*/ 1188700 w 1719983"/>
                    <a:gd name="csY6" fmla="*/ 624417 h 2688168"/>
                    <a:gd name="csX7" fmla="*/ 1108266 w 1719983"/>
                    <a:gd name="csY7" fmla="*/ 726017 h 2688168"/>
                    <a:gd name="csX8" fmla="*/ 1068050 w 1719983"/>
                    <a:gd name="csY8" fmla="*/ 810684 h 2688168"/>
                    <a:gd name="csX9" fmla="*/ 1034183 w 1719983"/>
                    <a:gd name="csY9" fmla="*/ 954617 h 2688168"/>
                    <a:gd name="csX10" fmla="*/ 1000316 w 1719983"/>
                    <a:gd name="csY10" fmla="*/ 1083734 h 2688168"/>
                    <a:gd name="csX11" fmla="*/ 993966 w 1719983"/>
                    <a:gd name="csY11" fmla="*/ 1202267 h 2688168"/>
                    <a:gd name="csX12" fmla="*/ 970683 w 1719983"/>
                    <a:gd name="csY12" fmla="*/ 1278467 h 2688168"/>
                    <a:gd name="csX13" fmla="*/ 856383 w 1719983"/>
                    <a:gd name="csY13" fmla="*/ 1477434 h 2688168"/>
                    <a:gd name="csX14" fmla="*/ 729383 w 1719983"/>
                    <a:gd name="csY14" fmla="*/ 1625600 h 2688168"/>
                    <a:gd name="csX15" fmla="*/ 651066 w 1719983"/>
                    <a:gd name="csY15" fmla="*/ 1716617 h 2688168"/>
                    <a:gd name="csX16" fmla="*/ 576983 w 1719983"/>
                    <a:gd name="csY16" fmla="*/ 1780117 h 2688168"/>
                    <a:gd name="csX17" fmla="*/ 475383 w 1719983"/>
                    <a:gd name="csY17" fmla="*/ 1816100 h 2688168"/>
                    <a:gd name="csX18" fmla="*/ 318750 w 1719983"/>
                    <a:gd name="csY18" fmla="*/ 1862667 h 2688168"/>
                    <a:gd name="csX19" fmla="*/ 221383 w 1719983"/>
                    <a:gd name="csY19" fmla="*/ 1932517 h 2688168"/>
                    <a:gd name="csX20" fmla="*/ 172700 w 1719983"/>
                    <a:gd name="csY20" fmla="*/ 2101850 h 2688168"/>
                    <a:gd name="csX21" fmla="*/ 149416 w 1719983"/>
                    <a:gd name="csY21" fmla="*/ 2298700 h 2688168"/>
                    <a:gd name="csX22" fmla="*/ 145183 w 1719983"/>
                    <a:gd name="csY22" fmla="*/ 2381250 h 2688168"/>
                    <a:gd name="csX23" fmla="*/ 166350 w 1719983"/>
                    <a:gd name="csY23" fmla="*/ 2493434 h 2688168"/>
                    <a:gd name="csX24" fmla="*/ 223499 w 1719983"/>
                    <a:gd name="csY24" fmla="*/ 2688168 h 2688168"/>
                    <a:gd name="csX0" fmla="*/ 1575998 w 1575998"/>
                    <a:gd name="csY0" fmla="*/ 0 h 2688168"/>
                    <a:gd name="csX1" fmla="*/ 1520965 w 1575998"/>
                    <a:gd name="csY1" fmla="*/ 71967 h 2688168"/>
                    <a:gd name="csX2" fmla="*/ 1440531 w 1575998"/>
                    <a:gd name="csY2" fmla="*/ 160867 h 2688168"/>
                    <a:gd name="csX3" fmla="*/ 1362215 w 1575998"/>
                    <a:gd name="csY3" fmla="*/ 254000 h 2688168"/>
                    <a:gd name="csX4" fmla="*/ 1245798 w 1575998"/>
                    <a:gd name="csY4" fmla="*/ 389467 h 2688168"/>
                    <a:gd name="csX5" fmla="*/ 1120915 w 1575998"/>
                    <a:gd name="csY5" fmla="*/ 518584 h 2688168"/>
                    <a:gd name="csX6" fmla="*/ 1044715 w 1575998"/>
                    <a:gd name="csY6" fmla="*/ 624417 h 2688168"/>
                    <a:gd name="csX7" fmla="*/ 964281 w 1575998"/>
                    <a:gd name="csY7" fmla="*/ 726017 h 2688168"/>
                    <a:gd name="csX8" fmla="*/ 924065 w 1575998"/>
                    <a:gd name="csY8" fmla="*/ 810684 h 2688168"/>
                    <a:gd name="csX9" fmla="*/ 890198 w 1575998"/>
                    <a:gd name="csY9" fmla="*/ 954617 h 2688168"/>
                    <a:gd name="csX10" fmla="*/ 856331 w 1575998"/>
                    <a:gd name="csY10" fmla="*/ 1083734 h 2688168"/>
                    <a:gd name="csX11" fmla="*/ 849981 w 1575998"/>
                    <a:gd name="csY11" fmla="*/ 1202267 h 2688168"/>
                    <a:gd name="csX12" fmla="*/ 826698 w 1575998"/>
                    <a:gd name="csY12" fmla="*/ 1278467 h 2688168"/>
                    <a:gd name="csX13" fmla="*/ 712398 w 1575998"/>
                    <a:gd name="csY13" fmla="*/ 1477434 h 2688168"/>
                    <a:gd name="csX14" fmla="*/ 585398 w 1575998"/>
                    <a:gd name="csY14" fmla="*/ 1625600 h 2688168"/>
                    <a:gd name="csX15" fmla="*/ 507081 w 1575998"/>
                    <a:gd name="csY15" fmla="*/ 1716617 h 2688168"/>
                    <a:gd name="csX16" fmla="*/ 432998 w 1575998"/>
                    <a:gd name="csY16" fmla="*/ 1780117 h 2688168"/>
                    <a:gd name="csX17" fmla="*/ 331398 w 1575998"/>
                    <a:gd name="csY17" fmla="*/ 1816100 h 2688168"/>
                    <a:gd name="csX18" fmla="*/ 174765 w 1575998"/>
                    <a:gd name="csY18" fmla="*/ 1862667 h 2688168"/>
                    <a:gd name="csX19" fmla="*/ 77398 w 1575998"/>
                    <a:gd name="csY19" fmla="*/ 1932517 h 2688168"/>
                    <a:gd name="csX20" fmla="*/ 28715 w 1575998"/>
                    <a:gd name="csY20" fmla="*/ 2101850 h 2688168"/>
                    <a:gd name="csX21" fmla="*/ 5431 w 1575998"/>
                    <a:gd name="csY21" fmla="*/ 2298700 h 2688168"/>
                    <a:gd name="csX22" fmla="*/ 1198 w 1575998"/>
                    <a:gd name="csY22" fmla="*/ 2381250 h 2688168"/>
                    <a:gd name="csX23" fmla="*/ 22365 w 1575998"/>
                    <a:gd name="csY23" fmla="*/ 2493434 h 2688168"/>
                    <a:gd name="csX24" fmla="*/ 79514 w 1575998"/>
                    <a:gd name="csY24" fmla="*/ 2688168 h 2688168"/>
                    <a:gd name="csX0" fmla="*/ 1575998 w 1575998"/>
                    <a:gd name="csY0" fmla="*/ 0 h 2688168"/>
                    <a:gd name="csX1" fmla="*/ 1520965 w 1575998"/>
                    <a:gd name="csY1" fmla="*/ 71967 h 2688168"/>
                    <a:gd name="csX2" fmla="*/ 1440531 w 1575998"/>
                    <a:gd name="csY2" fmla="*/ 160867 h 2688168"/>
                    <a:gd name="csX3" fmla="*/ 1362215 w 1575998"/>
                    <a:gd name="csY3" fmla="*/ 254000 h 2688168"/>
                    <a:gd name="csX4" fmla="*/ 1245798 w 1575998"/>
                    <a:gd name="csY4" fmla="*/ 389467 h 2688168"/>
                    <a:gd name="csX5" fmla="*/ 1120915 w 1575998"/>
                    <a:gd name="csY5" fmla="*/ 518584 h 2688168"/>
                    <a:gd name="csX6" fmla="*/ 1044715 w 1575998"/>
                    <a:gd name="csY6" fmla="*/ 624417 h 2688168"/>
                    <a:gd name="csX7" fmla="*/ 964281 w 1575998"/>
                    <a:gd name="csY7" fmla="*/ 726017 h 2688168"/>
                    <a:gd name="csX8" fmla="*/ 924065 w 1575998"/>
                    <a:gd name="csY8" fmla="*/ 810684 h 2688168"/>
                    <a:gd name="csX9" fmla="*/ 890198 w 1575998"/>
                    <a:gd name="csY9" fmla="*/ 954617 h 2688168"/>
                    <a:gd name="csX10" fmla="*/ 856331 w 1575998"/>
                    <a:gd name="csY10" fmla="*/ 1083734 h 2688168"/>
                    <a:gd name="csX11" fmla="*/ 849981 w 1575998"/>
                    <a:gd name="csY11" fmla="*/ 1202267 h 2688168"/>
                    <a:gd name="csX12" fmla="*/ 826698 w 1575998"/>
                    <a:gd name="csY12" fmla="*/ 1278467 h 2688168"/>
                    <a:gd name="csX13" fmla="*/ 712398 w 1575998"/>
                    <a:gd name="csY13" fmla="*/ 1477434 h 2688168"/>
                    <a:gd name="csX14" fmla="*/ 585398 w 1575998"/>
                    <a:gd name="csY14" fmla="*/ 1625600 h 2688168"/>
                    <a:gd name="csX15" fmla="*/ 507081 w 1575998"/>
                    <a:gd name="csY15" fmla="*/ 1716617 h 2688168"/>
                    <a:gd name="csX16" fmla="*/ 432998 w 1575998"/>
                    <a:gd name="csY16" fmla="*/ 1780117 h 2688168"/>
                    <a:gd name="csX17" fmla="*/ 331398 w 1575998"/>
                    <a:gd name="csY17" fmla="*/ 1816100 h 2688168"/>
                    <a:gd name="csX18" fmla="*/ 174765 w 1575998"/>
                    <a:gd name="csY18" fmla="*/ 1862667 h 2688168"/>
                    <a:gd name="csX19" fmla="*/ 77398 w 1575998"/>
                    <a:gd name="csY19" fmla="*/ 1932517 h 2688168"/>
                    <a:gd name="csX20" fmla="*/ 28715 w 1575998"/>
                    <a:gd name="csY20" fmla="*/ 2101850 h 2688168"/>
                    <a:gd name="csX21" fmla="*/ 5431 w 1575998"/>
                    <a:gd name="csY21" fmla="*/ 2298700 h 2688168"/>
                    <a:gd name="csX22" fmla="*/ 1198 w 1575998"/>
                    <a:gd name="csY22" fmla="*/ 2381250 h 2688168"/>
                    <a:gd name="csX23" fmla="*/ 22365 w 1575998"/>
                    <a:gd name="csY23" fmla="*/ 2493434 h 2688168"/>
                    <a:gd name="csX24" fmla="*/ 79514 w 1575998"/>
                    <a:gd name="csY24" fmla="*/ 2688168 h 2688168"/>
                    <a:gd name="csX0" fmla="*/ 1575998 w 1575998"/>
                    <a:gd name="csY0" fmla="*/ 0 h 2764368"/>
                    <a:gd name="csX1" fmla="*/ 1520965 w 1575998"/>
                    <a:gd name="csY1" fmla="*/ 71967 h 2764368"/>
                    <a:gd name="csX2" fmla="*/ 1440531 w 1575998"/>
                    <a:gd name="csY2" fmla="*/ 160867 h 2764368"/>
                    <a:gd name="csX3" fmla="*/ 1362215 w 1575998"/>
                    <a:gd name="csY3" fmla="*/ 254000 h 2764368"/>
                    <a:gd name="csX4" fmla="*/ 1245798 w 1575998"/>
                    <a:gd name="csY4" fmla="*/ 389467 h 2764368"/>
                    <a:gd name="csX5" fmla="*/ 1120915 w 1575998"/>
                    <a:gd name="csY5" fmla="*/ 518584 h 2764368"/>
                    <a:gd name="csX6" fmla="*/ 1044715 w 1575998"/>
                    <a:gd name="csY6" fmla="*/ 624417 h 2764368"/>
                    <a:gd name="csX7" fmla="*/ 964281 w 1575998"/>
                    <a:gd name="csY7" fmla="*/ 726017 h 2764368"/>
                    <a:gd name="csX8" fmla="*/ 924065 w 1575998"/>
                    <a:gd name="csY8" fmla="*/ 810684 h 2764368"/>
                    <a:gd name="csX9" fmla="*/ 890198 w 1575998"/>
                    <a:gd name="csY9" fmla="*/ 954617 h 2764368"/>
                    <a:gd name="csX10" fmla="*/ 856331 w 1575998"/>
                    <a:gd name="csY10" fmla="*/ 1083734 h 2764368"/>
                    <a:gd name="csX11" fmla="*/ 849981 w 1575998"/>
                    <a:gd name="csY11" fmla="*/ 1202267 h 2764368"/>
                    <a:gd name="csX12" fmla="*/ 826698 w 1575998"/>
                    <a:gd name="csY12" fmla="*/ 1278467 h 2764368"/>
                    <a:gd name="csX13" fmla="*/ 712398 w 1575998"/>
                    <a:gd name="csY13" fmla="*/ 1477434 h 2764368"/>
                    <a:gd name="csX14" fmla="*/ 585398 w 1575998"/>
                    <a:gd name="csY14" fmla="*/ 1625600 h 2764368"/>
                    <a:gd name="csX15" fmla="*/ 507081 w 1575998"/>
                    <a:gd name="csY15" fmla="*/ 1716617 h 2764368"/>
                    <a:gd name="csX16" fmla="*/ 432998 w 1575998"/>
                    <a:gd name="csY16" fmla="*/ 1780117 h 2764368"/>
                    <a:gd name="csX17" fmla="*/ 331398 w 1575998"/>
                    <a:gd name="csY17" fmla="*/ 1816100 h 2764368"/>
                    <a:gd name="csX18" fmla="*/ 174765 w 1575998"/>
                    <a:gd name="csY18" fmla="*/ 1862667 h 2764368"/>
                    <a:gd name="csX19" fmla="*/ 77398 w 1575998"/>
                    <a:gd name="csY19" fmla="*/ 1932517 h 2764368"/>
                    <a:gd name="csX20" fmla="*/ 28715 w 1575998"/>
                    <a:gd name="csY20" fmla="*/ 2101850 h 2764368"/>
                    <a:gd name="csX21" fmla="*/ 5431 w 1575998"/>
                    <a:gd name="csY21" fmla="*/ 2298700 h 2764368"/>
                    <a:gd name="csX22" fmla="*/ 1198 w 1575998"/>
                    <a:gd name="csY22" fmla="*/ 2381250 h 2764368"/>
                    <a:gd name="csX23" fmla="*/ 22365 w 1575998"/>
                    <a:gd name="csY23" fmla="*/ 2493434 h 2764368"/>
                    <a:gd name="csX24" fmla="*/ 173176 w 1575998"/>
                    <a:gd name="csY24" fmla="*/ 2764368 h 2764368"/>
                    <a:gd name="csX0" fmla="*/ 1575998 w 1575998"/>
                    <a:gd name="csY0" fmla="*/ 0 h 2764368"/>
                    <a:gd name="csX1" fmla="*/ 1520965 w 1575998"/>
                    <a:gd name="csY1" fmla="*/ 71967 h 2764368"/>
                    <a:gd name="csX2" fmla="*/ 1440531 w 1575998"/>
                    <a:gd name="csY2" fmla="*/ 160867 h 2764368"/>
                    <a:gd name="csX3" fmla="*/ 1362215 w 1575998"/>
                    <a:gd name="csY3" fmla="*/ 254000 h 2764368"/>
                    <a:gd name="csX4" fmla="*/ 1245798 w 1575998"/>
                    <a:gd name="csY4" fmla="*/ 389467 h 2764368"/>
                    <a:gd name="csX5" fmla="*/ 1120915 w 1575998"/>
                    <a:gd name="csY5" fmla="*/ 518584 h 2764368"/>
                    <a:gd name="csX6" fmla="*/ 1044715 w 1575998"/>
                    <a:gd name="csY6" fmla="*/ 624417 h 2764368"/>
                    <a:gd name="csX7" fmla="*/ 964281 w 1575998"/>
                    <a:gd name="csY7" fmla="*/ 726017 h 2764368"/>
                    <a:gd name="csX8" fmla="*/ 924065 w 1575998"/>
                    <a:gd name="csY8" fmla="*/ 810684 h 2764368"/>
                    <a:gd name="csX9" fmla="*/ 890198 w 1575998"/>
                    <a:gd name="csY9" fmla="*/ 954617 h 2764368"/>
                    <a:gd name="csX10" fmla="*/ 856331 w 1575998"/>
                    <a:gd name="csY10" fmla="*/ 1083734 h 2764368"/>
                    <a:gd name="csX11" fmla="*/ 849981 w 1575998"/>
                    <a:gd name="csY11" fmla="*/ 1202267 h 2764368"/>
                    <a:gd name="csX12" fmla="*/ 826698 w 1575998"/>
                    <a:gd name="csY12" fmla="*/ 1278467 h 2764368"/>
                    <a:gd name="csX13" fmla="*/ 712398 w 1575998"/>
                    <a:gd name="csY13" fmla="*/ 1477434 h 2764368"/>
                    <a:gd name="csX14" fmla="*/ 585398 w 1575998"/>
                    <a:gd name="csY14" fmla="*/ 1625600 h 2764368"/>
                    <a:gd name="csX15" fmla="*/ 507081 w 1575998"/>
                    <a:gd name="csY15" fmla="*/ 1716617 h 2764368"/>
                    <a:gd name="csX16" fmla="*/ 432998 w 1575998"/>
                    <a:gd name="csY16" fmla="*/ 1780117 h 2764368"/>
                    <a:gd name="csX17" fmla="*/ 331398 w 1575998"/>
                    <a:gd name="csY17" fmla="*/ 1816100 h 2764368"/>
                    <a:gd name="csX18" fmla="*/ 174765 w 1575998"/>
                    <a:gd name="csY18" fmla="*/ 1862667 h 2764368"/>
                    <a:gd name="csX19" fmla="*/ 77398 w 1575998"/>
                    <a:gd name="csY19" fmla="*/ 1932517 h 2764368"/>
                    <a:gd name="csX20" fmla="*/ 28715 w 1575998"/>
                    <a:gd name="csY20" fmla="*/ 2101850 h 2764368"/>
                    <a:gd name="csX21" fmla="*/ 5431 w 1575998"/>
                    <a:gd name="csY21" fmla="*/ 2298700 h 2764368"/>
                    <a:gd name="csX22" fmla="*/ 1198 w 1575998"/>
                    <a:gd name="csY22" fmla="*/ 2381250 h 2764368"/>
                    <a:gd name="csX23" fmla="*/ 22365 w 1575998"/>
                    <a:gd name="csY23" fmla="*/ 2493434 h 2764368"/>
                    <a:gd name="csX24" fmla="*/ 173176 w 1575998"/>
                    <a:gd name="csY24" fmla="*/ 2764368 h 2764368"/>
                    <a:gd name="csX0" fmla="*/ 1575998 w 1575998"/>
                    <a:gd name="csY0" fmla="*/ 0 h 2764368"/>
                    <a:gd name="csX1" fmla="*/ 1520965 w 1575998"/>
                    <a:gd name="csY1" fmla="*/ 71967 h 2764368"/>
                    <a:gd name="csX2" fmla="*/ 1440531 w 1575998"/>
                    <a:gd name="csY2" fmla="*/ 160867 h 2764368"/>
                    <a:gd name="csX3" fmla="*/ 1362215 w 1575998"/>
                    <a:gd name="csY3" fmla="*/ 254000 h 2764368"/>
                    <a:gd name="csX4" fmla="*/ 1245798 w 1575998"/>
                    <a:gd name="csY4" fmla="*/ 389467 h 2764368"/>
                    <a:gd name="csX5" fmla="*/ 1120915 w 1575998"/>
                    <a:gd name="csY5" fmla="*/ 518584 h 2764368"/>
                    <a:gd name="csX6" fmla="*/ 1044715 w 1575998"/>
                    <a:gd name="csY6" fmla="*/ 624417 h 2764368"/>
                    <a:gd name="csX7" fmla="*/ 964281 w 1575998"/>
                    <a:gd name="csY7" fmla="*/ 726017 h 2764368"/>
                    <a:gd name="csX8" fmla="*/ 924065 w 1575998"/>
                    <a:gd name="csY8" fmla="*/ 810684 h 2764368"/>
                    <a:gd name="csX9" fmla="*/ 890198 w 1575998"/>
                    <a:gd name="csY9" fmla="*/ 954617 h 2764368"/>
                    <a:gd name="csX10" fmla="*/ 856331 w 1575998"/>
                    <a:gd name="csY10" fmla="*/ 1083734 h 2764368"/>
                    <a:gd name="csX11" fmla="*/ 849981 w 1575998"/>
                    <a:gd name="csY11" fmla="*/ 1202267 h 2764368"/>
                    <a:gd name="csX12" fmla="*/ 826698 w 1575998"/>
                    <a:gd name="csY12" fmla="*/ 1278467 h 2764368"/>
                    <a:gd name="csX13" fmla="*/ 712398 w 1575998"/>
                    <a:gd name="csY13" fmla="*/ 1477434 h 2764368"/>
                    <a:gd name="csX14" fmla="*/ 585398 w 1575998"/>
                    <a:gd name="csY14" fmla="*/ 1625600 h 2764368"/>
                    <a:gd name="csX15" fmla="*/ 507081 w 1575998"/>
                    <a:gd name="csY15" fmla="*/ 1716617 h 2764368"/>
                    <a:gd name="csX16" fmla="*/ 432998 w 1575998"/>
                    <a:gd name="csY16" fmla="*/ 1780117 h 2764368"/>
                    <a:gd name="csX17" fmla="*/ 331398 w 1575998"/>
                    <a:gd name="csY17" fmla="*/ 1816100 h 2764368"/>
                    <a:gd name="csX18" fmla="*/ 174765 w 1575998"/>
                    <a:gd name="csY18" fmla="*/ 1862667 h 2764368"/>
                    <a:gd name="csX19" fmla="*/ 77398 w 1575998"/>
                    <a:gd name="csY19" fmla="*/ 1932517 h 2764368"/>
                    <a:gd name="csX20" fmla="*/ 28715 w 1575998"/>
                    <a:gd name="csY20" fmla="*/ 2101850 h 2764368"/>
                    <a:gd name="csX21" fmla="*/ 5431 w 1575998"/>
                    <a:gd name="csY21" fmla="*/ 2298700 h 2764368"/>
                    <a:gd name="csX22" fmla="*/ 1198 w 1575998"/>
                    <a:gd name="csY22" fmla="*/ 2381250 h 2764368"/>
                    <a:gd name="csX23" fmla="*/ 22365 w 1575998"/>
                    <a:gd name="csY23" fmla="*/ 2493434 h 2764368"/>
                    <a:gd name="csX24" fmla="*/ 98035 w 1575998"/>
                    <a:gd name="csY24" fmla="*/ 2648480 h 2764368"/>
                    <a:gd name="csX25" fmla="*/ 173176 w 1575998"/>
                    <a:gd name="csY25" fmla="*/ 2764368 h 2764368"/>
                    <a:gd name="csX0" fmla="*/ 1575998 w 1575998"/>
                    <a:gd name="csY0" fmla="*/ 0 h 2764368"/>
                    <a:gd name="csX1" fmla="*/ 1520965 w 1575998"/>
                    <a:gd name="csY1" fmla="*/ 71967 h 2764368"/>
                    <a:gd name="csX2" fmla="*/ 1440531 w 1575998"/>
                    <a:gd name="csY2" fmla="*/ 160867 h 2764368"/>
                    <a:gd name="csX3" fmla="*/ 1362215 w 1575998"/>
                    <a:gd name="csY3" fmla="*/ 254000 h 2764368"/>
                    <a:gd name="csX4" fmla="*/ 1245798 w 1575998"/>
                    <a:gd name="csY4" fmla="*/ 389467 h 2764368"/>
                    <a:gd name="csX5" fmla="*/ 1120915 w 1575998"/>
                    <a:gd name="csY5" fmla="*/ 518584 h 2764368"/>
                    <a:gd name="csX6" fmla="*/ 1044715 w 1575998"/>
                    <a:gd name="csY6" fmla="*/ 624417 h 2764368"/>
                    <a:gd name="csX7" fmla="*/ 964281 w 1575998"/>
                    <a:gd name="csY7" fmla="*/ 726017 h 2764368"/>
                    <a:gd name="csX8" fmla="*/ 924065 w 1575998"/>
                    <a:gd name="csY8" fmla="*/ 810684 h 2764368"/>
                    <a:gd name="csX9" fmla="*/ 890198 w 1575998"/>
                    <a:gd name="csY9" fmla="*/ 954617 h 2764368"/>
                    <a:gd name="csX10" fmla="*/ 856331 w 1575998"/>
                    <a:gd name="csY10" fmla="*/ 1083734 h 2764368"/>
                    <a:gd name="csX11" fmla="*/ 849981 w 1575998"/>
                    <a:gd name="csY11" fmla="*/ 1202267 h 2764368"/>
                    <a:gd name="csX12" fmla="*/ 826698 w 1575998"/>
                    <a:gd name="csY12" fmla="*/ 1278467 h 2764368"/>
                    <a:gd name="csX13" fmla="*/ 712398 w 1575998"/>
                    <a:gd name="csY13" fmla="*/ 1477434 h 2764368"/>
                    <a:gd name="csX14" fmla="*/ 585398 w 1575998"/>
                    <a:gd name="csY14" fmla="*/ 1625600 h 2764368"/>
                    <a:gd name="csX15" fmla="*/ 507081 w 1575998"/>
                    <a:gd name="csY15" fmla="*/ 1716617 h 2764368"/>
                    <a:gd name="csX16" fmla="*/ 432998 w 1575998"/>
                    <a:gd name="csY16" fmla="*/ 1780117 h 2764368"/>
                    <a:gd name="csX17" fmla="*/ 331398 w 1575998"/>
                    <a:gd name="csY17" fmla="*/ 1816100 h 2764368"/>
                    <a:gd name="csX18" fmla="*/ 174765 w 1575998"/>
                    <a:gd name="csY18" fmla="*/ 1862667 h 2764368"/>
                    <a:gd name="csX19" fmla="*/ 77398 w 1575998"/>
                    <a:gd name="csY19" fmla="*/ 1932517 h 2764368"/>
                    <a:gd name="csX20" fmla="*/ 28715 w 1575998"/>
                    <a:gd name="csY20" fmla="*/ 2101850 h 2764368"/>
                    <a:gd name="csX21" fmla="*/ 5431 w 1575998"/>
                    <a:gd name="csY21" fmla="*/ 2298700 h 2764368"/>
                    <a:gd name="csX22" fmla="*/ 1198 w 1575998"/>
                    <a:gd name="csY22" fmla="*/ 2381250 h 2764368"/>
                    <a:gd name="csX23" fmla="*/ 22365 w 1575998"/>
                    <a:gd name="csY23" fmla="*/ 2493434 h 2764368"/>
                    <a:gd name="csX24" fmla="*/ 78985 w 1575998"/>
                    <a:gd name="csY24" fmla="*/ 2678642 h 2764368"/>
                    <a:gd name="csX25" fmla="*/ 173176 w 1575998"/>
                    <a:gd name="csY25" fmla="*/ 2764368 h 2764368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68426 w 1575998"/>
                    <a:gd name="csY25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68426 w 1575998"/>
                    <a:gd name="csY25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45672 w 1575998"/>
                    <a:gd name="csY25" fmla="*/ 3153305 h 3288243"/>
                    <a:gd name="csX26" fmla="*/ 268426 w 1575998"/>
                    <a:gd name="csY26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156480 h 3288243"/>
                    <a:gd name="csX26" fmla="*/ 268426 w 1575998"/>
                    <a:gd name="csY26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156480 h 3288243"/>
                    <a:gd name="csX26" fmla="*/ 268426 w 1575998"/>
                    <a:gd name="csY26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156480 h 3288243"/>
                    <a:gd name="csX26" fmla="*/ 268426 w 1575998"/>
                    <a:gd name="csY26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8060 w 1575998"/>
                    <a:gd name="csY25" fmla="*/ 3177118 h 3288243"/>
                    <a:gd name="csX26" fmla="*/ 268426 w 1575998"/>
                    <a:gd name="csY26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63135 w 1575998"/>
                    <a:gd name="csY25" fmla="*/ 3073930 h 3288243"/>
                    <a:gd name="csX26" fmla="*/ 298060 w 1575998"/>
                    <a:gd name="csY26" fmla="*/ 3177118 h 3288243"/>
                    <a:gd name="csX27" fmla="*/ 268426 w 1575998"/>
                    <a:gd name="csY27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051705 h 3288243"/>
                    <a:gd name="csX26" fmla="*/ 298060 w 1575998"/>
                    <a:gd name="csY26" fmla="*/ 3177118 h 3288243"/>
                    <a:gd name="csX27" fmla="*/ 268426 w 1575998"/>
                    <a:gd name="csY27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051705 h 3288243"/>
                    <a:gd name="csX26" fmla="*/ 298060 w 1575998"/>
                    <a:gd name="csY26" fmla="*/ 3177118 h 3288243"/>
                    <a:gd name="csX27" fmla="*/ 268426 w 1575998"/>
                    <a:gd name="csY27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90122 w 1575998"/>
                    <a:gd name="csY25" fmla="*/ 3051705 h 3288243"/>
                    <a:gd name="csX26" fmla="*/ 298060 w 1575998"/>
                    <a:gd name="csY26" fmla="*/ 3177118 h 3288243"/>
                    <a:gd name="csX27" fmla="*/ 268426 w 1575998"/>
                    <a:gd name="csY27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17097 w 1575998"/>
                    <a:gd name="csY25" fmla="*/ 2910417 h 3288243"/>
                    <a:gd name="csX26" fmla="*/ 290122 w 1575998"/>
                    <a:gd name="csY26" fmla="*/ 3051705 h 3288243"/>
                    <a:gd name="csX27" fmla="*/ 298060 w 1575998"/>
                    <a:gd name="csY27" fmla="*/ 3177118 h 3288243"/>
                    <a:gd name="csX28" fmla="*/ 268426 w 1575998"/>
                    <a:gd name="csY28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59959 w 1575998"/>
                    <a:gd name="csY25" fmla="*/ 2921530 h 3288243"/>
                    <a:gd name="csX26" fmla="*/ 290122 w 1575998"/>
                    <a:gd name="csY26" fmla="*/ 3051705 h 3288243"/>
                    <a:gd name="csX27" fmla="*/ 298060 w 1575998"/>
                    <a:gd name="csY27" fmla="*/ 3177118 h 3288243"/>
                    <a:gd name="csX28" fmla="*/ 268426 w 1575998"/>
                    <a:gd name="csY28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59959 w 1575998"/>
                    <a:gd name="csY25" fmla="*/ 2921530 h 3288243"/>
                    <a:gd name="csX26" fmla="*/ 290122 w 1575998"/>
                    <a:gd name="csY26" fmla="*/ 3051705 h 3288243"/>
                    <a:gd name="csX27" fmla="*/ 298060 w 1575998"/>
                    <a:gd name="csY27" fmla="*/ 3177118 h 3288243"/>
                    <a:gd name="csX28" fmla="*/ 268426 w 1575998"/>
                    <a:gd name="csY28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259959 w 1575998"/>
                    <a:gd name="csY25" fmla="*/ 2921530 h 3288243"/>
                    <a:gd name="csX26" fmla="*/ 290122 w 1575998"/>
                    <a:gd name="csY26" fmla="*/ 3051705 h 3288243"/>
                    <a:gd name="csX27" fmla="*/ 298060 w 1575998"/>
                    <a:gd name="csY27" fmla="*/ 3177118 h 3288243"/>
                    <a:gd name="csX28" fmla="*/ 268426 w 1575998"/>
                    <a:gd name="csY28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175822 w 1575998"/>
                    <a:gd name="csY25" fmla="*/ 2783417 h 3288243"/>
                    <a:gd name="csX26" fmla="*/ 259959 w 1575998"/>
                    <a:gd name="csY26" fmla="*/ 2921530 h 3288243"/>
                    <a:gd name="csX27" fmla="*/ 290122 w 1575998"/>
                    <a:gd name="csY27" fmla="*/ 3051705 h 3288243"/>
                    <a:gd name="csX28" fmla="*/ 298060 w 1575998"/>
                    <a:gd name="csY28" fmla="*/ 3177118 h 3288243"/>
                    <a:gd name="csX29" fmla="*/ 268426 w 1575998"/>
                    <a:gd name="csY29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186935 w 1575998"/>
                    <a:gd name="csY25" fmla="*/ 2781829 h 3288243"/>
                    <a:gd name="csX26" fmla="*/ 259959 w 1575998"/>
                    <a:gd name="csY26" fmla="*/ 2921530 h 3288243"/>
                    <a:gd name="csX27" fmla="*/ 290122 w 1575998"/>
                    <a:gd name="csY27" fmla="*/ 3051705 h 3288243"/>
                    <a:gd name="csX28" fmla="*/ 298060 w 1575998"/>
                    <a:gd name="csY28" fmla="*/ 3177118 h 3288243"/>
                    <a:gd name="csX29" fmla="*/ 268426 w 1575998"/>
                    <a:gd name="csY29" fmla="*/ 3288243 h 3288243"/>
                    <a:gd name="csX0" fmla="*/ 1575998 w 1575998"/>
                    <a:gd name="csY0" fmla="*/ 0 h 3288243"/>
                    <a:gd name="csX1" fmla="*/ 1520965 w 1575998"/>
                    <a:gd name="csY1" fmla="*/ 71967 h 3288243"/>
                    <a:gd name="csX2" fmla="*/ 1440531 w 1575998"/>
                    <a:gd name="csY2" fmla="*/ 160867 h 3288243"/>
                    <a:gd name="csX3" fmla="*/ 1362215 w 1575998"/>
                    <a:gd name="csY3" fmla="*/ 254000 h 3288243"/>
                    <a:gd name="csX4" fmla="*/ 1245798 w 1575998"/>
                    <a:gd name="csY4" fmla="*/ 389467 h 3288243"/>
                    <a:gd name="csX5" fmla="*/ 1120915 w 1575998"/>
                    <a:gd name="csY5" fmla="*/ 518584 h 3288243"/>
                    <a:gd name="csX6" fmla="*/ 1044715 w 1575998"/>
                    <a:gd name="csY6" fmla="*/ 624417 h 3288243"/>
                    <a:gd name="csX7" fmla="*/ 964281 w 1575998"/>
                    <a:gd name="csY7" fmla="*/ 726017 h 3288243"/>
                    <a:gd name="csX8" fmla="*/ 924065 w 1575998"/>
                    <a:gd name="csY8" fmla="*/ 810684 h 3288243"/>
                    <a:gd name="csX9" fmla="*/ 890198 w 1575998"/>
                    <a:gd name="csY9" fmla="*/ 954617 h 3288243"/>
                    <a:gd name="csX10" fmla="*/ 856331 w 1575998"/>
                    <a:gd name="csY10" fmla="*/ 1083734 h 3288243"/>
                    <a:gd name="csX11" fmla="*/ 849981 w 1575998"/>
                    <a:gd name="csY11" fmla="*/ 1202267 h 3288243"/>
                    <a:gd name="csX12" fmla="*/ 826698 w 1575998"/>
                    <a:gd name="csY12" fmla="*/ 1278467 h 3288243"/>
                    <a:gd name="csX13" fmla="*/ 712398 w 1575998"/>
                    <a:gd name="csY13" fmla="*/ 1477434 h 3288243"/>
                    <a:gd name="csX14" fmla="*/ 585398 w 1575998"/>
                    <a:gd name="csY14" fmla="*/ 1625600 h 3288243"/>
                    <a:gd name="csX15" fmla="*/ 507081 w 1575998"/>
                    <a:gd name="csY15" fmla="*/ 1716617 h 3288243"/>
                    <a:gd name="csX16" fmla="*/ 432998 w 1575998"/>
                    <a:gd name="csY16" fmla="*/ 1780117 h 3288243"/>
                    <a:gd name="csX17" fmla="*/ 331398 w 1575998"/>
                    <a:gd name="csY17" fmla="*/ 1816100 h 3288243"/>
                    <a:gd name="csX18" fmla="*/ 174765 w 1575998"/>
                    <a:gd name="csY18" fmla="*/ 1862667 h 3288243"/>
                    <a:gd name="csX19" fmla="*/ 77398 w 1575998"/>
                    <a:gd name="csY19" fmla="*/ 1932517 h 3288243"/>
                    <a:gd name="csX20" fmla="*/ 28715 w 1575998"/>
                    <a:gd name="csY20" fmla="*/ 2101850 h 3288243"/>
                    <a:gd name="csX21" fmla="*/ 5431 w 1575998"/>
                    <a:gd name="csY21" fmla="*/ 2298700 h 3288243"/>
                    <a:gd name="csX22" fmla="*/ 1198 w 1575998"/>
                    <a:gd name="csY22" fmla="*/ 2381250 h 3288243"/>
                    <a:gd name="csX23" fmla="*/ 22365 w 1575998"/>
                    <a:gd name="csY23" fmla="*/ 2493434 h 3288243"/>
                    <a:gd name="csX24" fmla="*/ 78985 w 1575998"/>
                    <a:gd name="csY24" fmla="*/ 2678642 h 3288243"/>
                    <a:gd name="csX25" fmla="*/ 186935 w 1575998"/>
                    <a:gd name="csY25" fmla="*/ 2781829 h 3288243"/>
                    <a:gd name="csX26" fmla="*/ 259959 w 1575998"/>
                    <a:gd name="csY26" fmla="*/ 2921530 h 3288243"/>
                    <a:gd name="csX27" fmla="*/ 290122 w 1575998"/>
                    <a:gd name="csY27" fmla="*/ 3051705 h 3288243"/>
                    <a:gd name="csX28" fmla="*/ 298060 w 1575998"/>
                    <a:gd name="csY28" fmla="*/ 3177118 h 3288243"/>
                    <a:gd name="csX29" fmla="*/ 268426 w 1575998"/>
                    <a:gd name="csY29" fmla="*/ 3288243 h 3288243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</a:cxnLst>
                  <a:rect l="l" t="t" r="r" b="b"/>
                  <a:pathLst>
                    <a:path w="1575998" h="3288243">
                      <a:moveTo>
                        <a:pt x="1575998" y="0"/>
                      </a:moveTo>
                      <a:cubicBezTo>
                        <a:pt x="1559770" y="22578"/>
                        <a:pt x="1543543" y="45156"/>
                        <a:pt x="1520965" y="71967"/>
                      </a:cubicBezTo>
                      <a:cubicBezTo>
                        <a:pt x="1498387" y="98778"/>
                        <a:pt x="1466989" y="130528"/>
                        <a:pt x="1440531" y="160867"/>
                      </a:cubicBezTo>
                      <a:cubicBezTo>
                        <a:pt x="1414073" y="191206"/>
                        <a:pt x="1362215" y="254000"/>
                        <a:pt x="1362215" y="254000"/>
                      </a:cubicBezTo>
                      <a:cubicBezTo>
                        <a:pt x="1329760" y="292100"/>
                        <a:pt x="1286015" y="345370"/>
                        <a:pt x="1245798" y="389467"/>
                      </a:cubicBezTo>
                      <a:cubicBezTo>
                        <a:pt x="1205581" y="433564"/>
                        <a:pt x="1154429" y="479426"/>
                        <a:pt x="1120915" y="518584"/>
                      </a:cubicBezTo>
                      <a:cubicBezTo>
                        <a:pt x="1087401" y="557742"/>
                        <a:pt x="1070821" y="589845"/>
                        <a:pt x="1044715" y="624417"/>
                      </a:cubicBezTo>
                      <a:cubicBezTo>
                        <a:pt x="1018609" y="658989"/>
                        <a:pt x="984389" y="694973"/>
                        <a:pt x="964281" y="726017"/>
                      </a:cubicBezTo>
                      <a:cubicBezTo>
                        <a:pt x="944173" y="757062"/>
                        <a:pt x="936412" y="772584"/>
                        <a:pt x="924065" y="810684"/>
                      </a:cubicBezTo>
                      <a:cubicBezTo>
                        <a:pt x="911718" y="848784"/>
                        <a:pt x="901487" y="909109"/>
                        <a:pt x="890198" y="954617"/>
                      </a:cubicBezTo>
                      <a:cubicBezTo>
                        <a:pt x="878909" y="1000125"/>
                        <a:pt x="863034" y="1042459"/>
                        <a:pt x="856331" y="1083734"/>
                      </a:cubicBezTo>
                      <a:cubicBezTo>
                        <a:pt x="849628" y="1125009"/>
                        <a:pt x="854920" y="1169811"/>
                        <a:pt x="849981" y="1202267"/>
                      </a:cubicBezTo>
                      <a:cubicBezTo>
                        <a:pt x="845042" y="1234723"/>
                        <a:pt x="849628" y="1232606"/>
                        <a:pt x="826698" y="1278467"/>
                      </a:cubicBezTo>
                      <a:cubicBezTo>
                        <a:pt x="803768" y="1324328"/>
                        <a:pt x="752615" y="1419579"/>
                        <a:pt x="712398" y="1477434"/>
                      </a:cubicBezTo>
                      <a:cubicBezTo>
                        <a:pt x="672181" y="1535289"/>
                        <a:pt x="585398" y="1625600"/>
                        <a:pt x="585398" y="1625600"/>
                      </a:cubicBezTo>
                      <a:cubicBezTo>
                        <a:pt x="551179" y="1665464"/>
                        <a:pt x="532481" y="1690864"/>
                        <a:pt x="507081" y="1716617"/>
                      </a:cubicBezTo>
                      <a:cubicBezTo>
                        <a:pt x="481681" y="1742370"/>
                        <a:pt x="462278" y="1763537"/>
                        <a:pt x="432998" y="1780117"/>
                      </a:cubicBezTo>
                      <a:cubicBezTo>
                        <a:pt x="403718" y="1796697"/>
                        <a:pt x="374437" y="1802342"/>
                        <a:pt x="331398" y="1816100"/>
                      </a:cubicBezTo>
                      <a:cubicBezTo>
                        <a:pt x="288359" y="1829858"/>
                        <a:pt x="217098" y="1843264"/>
                        <a:pt x="174765" y="1862667"/>
                      </a:cubicBezTo>
                      <a:cubicBezTo>
                        <a:pt x="132432" y="1882070"/>
                        <a:pt x="101740" y="1892653"/>
                        <a:pt x="77398" y="1932517"/>
                      </a:cubicBezTo>
                      <a:cubicBezTo>
                        <a:pt x="53056" y="1972381"/>
                        <a:pt x="40709" y="2040820"/>
                        <a:pt x="28715" y="2101850"/>
                      </a:cubicBezTo>
                      <a:cubicBezTo>
                        <a:pt x="16720" y="2162881"/>
                        <a:pt x="10017" y="2252133"/>
                        <a:pt x="5431" y="2298700"/>
                      </a:cubicBezTo>
                      <a:cubicBezTo>
                        <a:pt x="845" y="2345267"/>
                        <a:pt x="-1624" y="2348794"/>
                        <a:pt x="1198" y="2381250"/>
                      </a:cubicBezTo>
                      <a:cubicBezTo>
                        <a:pt x="4020" y="2413706"/>
                        <a:pt x="6226" y="2448896"/>
                        <a:pt x="22365" y="2493434"/>
                      </a:cubicBezTo>
                      <a:cubicBezTo>
                        <a:pt x="38504" y="2537972"/>
                        <a:pt x="53409" y="2630312"/>
                        <a:pt x="78985" y="2678642"/>
                      </a:cubicBezTo>
                      <a:cubicBezTo>
                        <a:pt x="104561" y="2726972"/>
                        <a:pt x="156773" y="2741348"/>
                        <a:pt x="186935" y="2781829"/>
                      </a:cubicBezTo>
                      <a:cubicBezTo>
                        <a:pt x="217097" y="2822310"/>
                        <a:pt x="253609" y="2849828"/>
                        <a:pt x="259959" y="2921530"/>
                      </a:cubicBezTo>
                      <a:cubicBezTo>
                        <a:pt x="279273" y="2980532"/>
                        <a:pt x="276628" y="3007255"/>
                        <a:pt x="290122" y="3051705"/>
                      </a:cubicBezTo>
                      <a:cubicBezTo>
                        <a:pt x="298060" y="3122084"/>
                        <a:pt x="297178" y="3141399"/>
                        <a:pt x="298060" y="3177118"/>
                      </a:cubicBezTo>
                      <a:cubicBezTo>
                        <a:pt x="307409" y="3239030"/>
                        <a:pt x="264634" y="3265753"/>
                        <a:pt x="268426" y="3288243"/>
                      </a:cubicBezTo>
                    </a:path>
                  </a:pathLst>
                </a:cu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05" name="Freeform: Shape 11">
                  <a:extLst>
                    <a:ext uri="{FF2B5EF4-FFF2-40B4-BE49-F238E27FC236}">
                      <a16:creationId xmlns:a16="http://schemas.microsoft.com/office/drawing/2014/main" id="{0A418057-0FBB-E8AB-63A6-E380EA5344F7}"/>
                    </a:ext>
                  </a:extLst>
                </p:cNvPr>
                <p:cNvSpPr/>
                <p:nvPr/>
              </p:nvSpPr>
              <p:spPr>
                <a:xfrm>
                  <a:off x="7688055" y="4772026"/>
                  <a:ext cx="480162" cy="1609407"/>
                </a:xfrm>
                <a:custGeom>
                  <a:avLst/>
                  <a:gdLst>
                    <a:gd name="csX0" fmla="*/ 39895 w 480162"/>
                    <a:gd name="csY0" fmla="*/ 1579562 h 1617345"/>
                    <a:gd name="csX1" fmla="*/ 138320 w 480162"/>
                    <a:gd name="csY1" fmla="*/ 1611312 h 1617345"/>
                    <a:gd name="csX2" fmla="*/ 168483 w 480162"/>
                    <a:gd name="csY2" fmla="*/ 1608137 h 1617345"/>
                    <a:gd name="csX3" fmla="*/ 198645 w 480162"/>
                    <a:gd name="csY3" fmla="*/ 1519237 h 1617345"/>
                    <a:gd name="csX4" fmla="*/ 301833 w 480162"/>
                    <a:gd name="csY4" fmla="*/ 1212850 h 1617345"/>
                    <a:gd name="csX5" fmla="*/ 354220 w 480162"/>
                    <a:gd name="csY5" fmla="*/ 1065212 h 1617345"/>
                    <a:gd name="csX6" fmla="*/ 344695 w 480162"/>
                    <a:gd name="csY6" fmla="*/ 1023937 h 1617345"/>
                    <a:gd name="csX7" fmla="*/ 258970 w 480162"/>
                    <a:gd name="csY7" fmla="*/ 990600 h 1617345"/>
                    <a:gd name="csX8" fmla="*/ 158958 w 480162"/>
                    <a:gd name="csY8" fmla="*/ 960437 h 1617345"/>
                    <a:gd name="csX9" fmla="*/ 47833 w 480162"/>
                    <a:gd name="csY9" fmla="*/ 919162 h 1617345"/>
                    <a:gd name="csX10" fmla="*/ 6558 w 480162"/>
                    <a:gd name="csY10" fmla="*/ 901700 h 1617345"/>
                    <a:gd name="csX11" fmla="*/ 1795 w 480162"/>
                    <a:gd name="csY11" fmla="*/ 862012 h 1617345"/>
                    <a:gd name="csX12" fmla="*/ 24020 w 480162"/>
                    <a:gd name="csY12" fmla="*/ 801687 h 1617345"/>
                    <a:gd name="csX13" fmla="*/ 49420 w 480162"/>
                    <a:gd name="csY13" fmla="*/ 769937 h 1617345"/>
                    <a:gd name="csX14" fmla="*/ 114508 w 480162"/>
                    <a:gd name="csY14" fmla="*/ 788987 h 1617345"/>
                    <a:gd name="csX15" fmla="*/ 168483 w 480162"/>
                    <a:gd name="csY15" fmla="*/ 812800 h 1617345"/>
                    <a:gd name="csX16" fmla="*/ 228808 w 480162"/>
                    <a:gd name="csY16" fmla="*/ 750887 h 1617345"/>
                    <a:gd name="csX17" fmla="*/ 328820 w 480162"/>
                    <a:gd name="csY17" fmla="*/ 619125 h 1617345"/>
                    <a:gd name="csX18" fmla="*/ 409783 w 480162"/>
                    <a:gd name="csY18" fmla="*/ 484187 h 1617345"/>
                    <a:gd name="csX19" fmla="*/ 466933 w 480162"/>
                    <a:gd name="csY19" fmla="*/ 414337 h 1617345"/>
                    <a:gd name="csX20" fmla="*/ 476458 w 480162"/>
                    <a:gd name="csY20" fmla="*/ 338137 h 1617345"/>
                    <a:gd name="csX21" fmla="*/ 478045 w 480162"/>
                    <a:gd name="csY21" fmla="*/ 257175 h 1617345"/>
                    <a:gd name="csX22" fmla="*/ 447883 w 480162"/>
                    <a:gd name="csY22" fmla="*/ 174625 h 1617345"/>
                    <a:gd name="csX23" fmla="*/ 390733 w 480162"/>
                    <a:gd name="csY23" fmla="*/ 68262 h 1617345"/>
                    <a:gd name="csX24" fmla="*/ 305008 w 480162"/>
                    <a:gd name="csY24" fmla="*/ 0 h 1617345"/>
                    <a:gd name="csX0" fmla="*/ 39895 w 480162"/>
                    <a:gd name="csY0" fmla="*/ 1571624 h 1609407"/>
                    <a:gd name="csX1" fmla="*/ 138320 w 480162"/>
                    <a:gd name="csY1" fmla="*/ 1603374 h 1609407"/>
                    <a:gd name="csX2" fmla="*/ 168483 w 480162"/>
                    <a:gd name="csY2" fmla="*/ 1600199 h 1609407"/>
                    <a:gd name="csX3" fmla="*/ 198645 w 480162"/>
                    <a:gd name="csY3" fmla="*/ 1511299 h 1609407"/>
                    <a:gd name="csX4" fmla="*/ 301833 w 480162"/>
                    <a:gd name="csY4" fmla="*/ 1204912 h 1609407"/>
                    <a:gd name="csX5" fmla="*/ 354220 w 480162"/>
                    <a:gd name="csY5" fmla="*/ 1057274 h 1609407"/>
                    <a:gd name="csX6" fmla="*/ 344695 w 480162"/>
                    <a:gd name="csY6" fmla="*/ 1015999 h 1609407"/>
                    <a:gd name="csX7" fmla="*/ 258970 w 480162"/>
                    <a:gd name="csY7" fmla="*/ 982662 h 1609407"/>
                    <a:gd name="csX8" fmla="*/ 158958 w 480162"/>
                    <a:gd name="csY8" fmla="*/ 952499 h 1609407"/>
                    <a:gd name="csX9" fmla="*/ 47833 w 480162"/>
                    <a:gd name="csY9" fmla="*/ 911224 h 1609407"/>
                    <a:gd name="csX10" fmla="*/ 6558 w 480162"/>
                    <a:gd name="csY10" fmla="*/ 893762 h 1609407"/>
                    <a:gd name="csX11" fmla="*/ 1795 w 480162"/>
                    <a:gd name="csY11" fmla="*/ 854074 h 1609407"/>
                    <a:gd name="csX12" fmla="*/ 24020 w 480162"/>
                    <a:gd name="csY12" fmla="*/ 793749 h 1609407"/>
                    <a:gd name="csX13" fmla="*/ 49420 w 480162"/>
                    <a:gd name="csY13" fmla="*/ 761999 h 1609407"/>
                    <a:gd name="csX14" fmla="*/ 114508 w 480162"/>
                    <a:gd name="csY14" fmla="*/ 781049 h 1609407"/>
                    <a:gd name="csX15" fmla="*/ 168483 w 480162"/>
                    <a:gd name="csY15" fmla="*/ 804862 h 1609407"/>
                    <a:gd name="csX16" fmla="*/ 228808 w 480162"/>
                    <a:gd name="csY16" fmla="*/ 742949 h 1609407"/>
                    <a:gd name="csX17" fmla="*/ 328820 w 480162"/>
                    <a:gd name="csY17" fmla="*/ 611187 h 1609407"/>
                    <a:gd name="csX18" fmla="*/ 409783 w 480162"/>
                    <a:gd name="csY18" fmla="*/ 476249 h 1609407"/>
                    <a:gd name="csX19" fmla="*/ 466933 w 480162"/>
                    <a:gd name="csY19" fmla="*/ 406399 h 1609407"/>
                    <a:gd name="csX20" fmla="*/ 476458 w 480162"/>
                    <a:gd name="csY20" fmla="*/ 330199 h 1609407"/>
                    <a:gd name="csX21" fmla="*/ 478045 w 480162"/>
                    <a:gd name="csY21" fmla="*/ 249237 h 1609407"/>
                    <a:gd name="csX22" fmla="*/ 447883 w 480162"/>
                    <a:gd name="csY22" fmla="*/ 166687 h 1609407"/>
                    <a:gd name="csX23" fmla="*/ 390733 w 480162"/>
                    <a:gd name="csY23" fmla="*/ 60324 h 1609407"/>
                    <a:gd name="csX24" fmla="*/ 300246 w 480162"/>
                    <a:gd name="csY24" fmla="*/ 0 h 1609407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</a:cxnLst>
                  <a:rect l="l" t="t" r="r" b="b"/>
                  <a:pathLst>
                    <a:path w="480162" h="1609407">
                      <a:moveTo>
                        <a:pt x="39895" y="1571624"/>
                      </a:moveTo>
                      <a:cubicBezTo>
                        <a:pt x="78392" y="1585118"/>
                        <a:pt x="116889" y="1598612"/>
                        <a:pt x="138320" y="1603374"/>
                      </a:cubicBezTo>
                      <a:cubicBezTo>
                        <a:pt x="159751" y="1608136"/>
                        <a:pt x="158429" y="1615545"/>
                        <a:pt x="168483" y="1600199"/>
                      </a:cubicBezTo>
                      <a:cubicBezTo>
                        <a:pt x="178537" y="1584853"/>
                        <a:pt x="198645" y="1511299"/>
                        <a:pt x="198645" y="1511299"/>
                      </a:cubicBezTo>
                      <a:cubicBezTo>
                        <a:pt x="220870" y="1445418"/>
                        <a:pt x="275904" y="1280583"/>
                        <a:pt x="301833" y="1204912"/>
                      </a:cubicBezTo>
                      <a:cubicBezTo>
                        <a:pt x="327762" y="1129241"/>
                        <a:pt x="347076" y="1088759"/>
                        <a:pt x="354220" y="1057274"/>
                      </a:cubicBezTo>
                      <a:cubicBezTo>
                        <a:pt x="361364" y="1025788"/>
                        <a:pt x="360570" y="1028434"/>
                        <a:pt x="344695" y="1015999"/>
                      </a:cubicBezTo>
                      <a:cubicBezTo>
                        <a:pt x="328820" y="1003564"/>
                        <a:pt x="289926" y="993245"/>
                        <a:pt x="258970" y="982662"/>
                      </a:cubicBezTo>
                      <a:cubicBezTo>
                        <a:pt x="228014" y="972079"/>
                        <a:pt x="194147" y="964405"/>
                        <a:pt x="158958" y="952499"/>
                      </a:cubicBezTo>
                      <a:cubicBezTo>
                        <a:pt x="123769" y="940593"/>
                        <a:pt x="73233" y="921013"/>
                        <a:pt x="47833" y="911224"/>
                      </a:cubicBezTo>
                      <a:cubicBezTo>
                        <a:pt x="22433" y="901435"/>
                        <a:pt x="14231" y="903287"/>
                        <a:pt x="6558" y="893762"/>
                      </a:cubicBezTo>
                      <a:cubicBezTo>
                        <a:pt x="-1115" y="884237"/>
                        <a:pt x="-1115" y="870743"/>
                        <a:pt x="1795" y="854074"/>
                      </a:cubicBezTo>
                      <a:cubicBezTo>
                        <a:pt x="4705" y="837405"/>
                        <a:pt x="16083" y="809095"/>
                        <a:pt x="24020" y="793749"/>
                      </a:cubicBezTo>
                      <a:cubicBezTo>
                        <a:pt x="31957" y="778403"/>
                        <a:pt x="34339" y="764116"/>
                        <a:pt x="49420" y="761999"/>
                      </a:cubicBezTo>
                      <a:cubicBezTo>
                        <a:pt x="64501" y="759882"/>
                        <a:pt x="94664" y="773905"/>
                        <a:pt x="114508" y="781049"/>
                      </a:cubicBezTo>
                      <a:cubicBezTo>
                        <a:pt x="134352" y="788193"/>
                        <a:pt x="149433" y="811212"/>
                        <a:pt x="168483" y="804862"/>
                      </a:cubicBezTo>
                      <a:cubicBezTo>
                        <a:pt x="187533" y="798512"/>
                        <a:pt x="202085" y="775228"/>
                        <a:pt x="228808" y="742949"/>
                      </a:cubicBezTo>
                      <a:cubicBezTo>
                        <a:pt x="255531" y="710670"/>
                        <a:pt x="298658" y="655637"/>
                        <a:pt x="328820" y="611187"/>
                      </a:cubicBezTo>
                      <a:cubicBezTo>
                        <a:pt x="358982" y="566737"/>
                        <a:pt x="386764" y="510380"/>
                        <a:pt x="409783" y="476249"/>
                      </a:cubicBezTo>
                      <a:cubicBezTo>
                        <a:pt x="432802" y="442118"/>
                        <a:pt x="455821" y="430741"/>
                        <a:pt x="466933" y="406399"/>
                      </a:cubicBezTo>
                      <a:cubicBezTo>
                        <a:pt x="478045" y="382057"/>
                        <a:pt x="474606" y="356393"/>
                        <a:pt x="476458" y="330199"/>
                      </a:cubicBezTo>
                      <a:cubicBezTo>
                        <a:pt x="478310" y="304005"/>
                        <a:pt x="482807" y="276489"/>
                        <a:pt x="478045" y="249237"/>
                      </a:cubicBezTo>
                      <a:cubicBezTo>
                        <a:pt x="473283" y="221985"/>
                        <a:pt x="462435" y="198172"/>
                        <a:pt x="447883" y="166687"/>
                      </a:cubicBezTo>
                      <a:cubicBezTo>
                        <a:pt x="433331" y="135202"/>
                        <a:pt x="414545" y="89428"/>
                        <a:pt x="390733" y="60324"/>
                      </a:cubicBezTo>
                      <a:cubicBezTo>
                        <a:pt x="366921" y="31220"/>
                        <a:pt x="331202" y="19579"/>
                        <a:pt x="300246" y="0"/>
                      </a:cubicBezTo>
                    </a:path>
                  </a:pathLst>
                </a:cu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grpSp>
            <p:nvGrpSpPr>
              <p:cNvPr id="58" name="Group 67">
                <a:extLst>
                  <a:ext uri="{FF2B5EF4-FFF2-40B4-BE49-F238E27FC236}">
                    <a16:creationId xmlns:a16="http://schemas.microsoft.com/office/drawing/2014/main" id="{4ABAC4D7-8830-386F-D14F-C9401237AE4D}"/>
                  </a:ext>
                </a:extLst>
              </p:cNvPr>
              <p:cNvGrpSpPr/>
              <p:nvPr/>
            </p:nvGrpSpPr>
            <p:grpSpPr>
              <a:xfrm>
                <a:off x="7676879" y="1753746"/>
                <a:ext cx="4317126" cy="4616360"/>
                <a:chOff x="7676879" y="1753746"/>
                <a:chExt cx="4317126" cy="4616360"/>
              </a:xfrm>
            </p:grpSpPr>
            <p:sp>
              <p:nvSpPr>
                <p:cNvPr id="59" name="Oval 23">
                  <a:extLst>
                    <a:ext uri="{FF2B5EF4-FFF2-40B4-BE49-F238E27FC236}">
                      <a16:creationId xmlns:a16="http://schemas.microsoft.com/office/drawing/2014/main" id="{3E16FF31-2429-40FC-E51B-6787B394DB59}"/>
                    </a:ext>
                  </a:extLst>
                </p:cNvPr>
                <p:cNvSpPr/>
                <p:nvPr/>
              </p:nvSpPr>
              <p:spPr>
                <a:xfrm>
                  <a:off x="7933931" y="544661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0" name="Oval 24">
                  <a:extLst>
                    <a:ext uri="{FF2B5EF4-FFF2-40B4-BE49-F238E27FC236}">
                      <a16:creationId xmlns:a16="http://schemas.microsoft.com/office/drawing/2014/main" id="{92565DDC-3EE4-5F68-5223-A5BAC6C0348C}"/>
                    </a:ext>
                  </a:extLst>
                </p:cNvPr>
                <p:cNvSpPr/>
                <p:nvPr/>
              </p:nvSpPr>
              <p:spPr>
                <a:xfrm>
                  <a:off x="7763206" y="551706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1" name="Oval 25">
                  <a:extLst>
                    <a:ext uri="{FF2B5EF4-FFF2-40B4-BE49-F238E27FC236}">
                      <a16:creationId xmlns:a16="http://schemas.microsoft.com/office/drawing/2014/main" id="{1FBF773F-7D98-286E-3E65-17EBCF3CF33A}"/>
                    </a:ext>
                  </a:extLst>
                </p:cNvPr>
                <p:cNvSpPr/>
                <p:nvPr/>
              </p:nvSpPr>
              <p:spPr>
                <a:xfrm>
                  <a:off x="7676879" y="563136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2" name="Oval 26">
                  <a:extLst>
                    <a:ext uri="{FF2B5EF4-FFF2-40B4-BE49-F238E27FC236}">
                      <a16:creationId xmlns:a16="http://schemas.microsoft.com/office/drawing/2014/main" id="{C2B12B3A-CBBD-8A90-3B96-5A09C66C2357}"/>
                    </a:ext>
                  </a:extLst>
                </p:cNvPr>
                <p:cNvSpPr/>
                <p:nvPr/>
              </p:nvSpPr>
              <p:spPr>
                <a:xfrm>
                  <a:off x="7868814" y="570336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3" name="Oval 27">
                  <a:extLst>
                    <a:ext uri="{FF2B5EF4-FFF2-40B4-BE49-F238E27FC236}">
                      <a16:creationId xmlns:a16="http://schemas.microsoft.com/office/drawing/2014/main" id="{B0732606-B7D2-0175-A7A6-5274EC26D8E9}"/>
                    </a:ext>
                  </a:extLst>
                </p:cNvPr>
                <p:cNvSpPr/>
                <p:nvPr/>
              </p:nvSpPr>
              <p:spPr>
                <a:xfrm>
                  <a:off x="7998019" y="582918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4" name="Oval 28">
                  <a:extLst>
                    <a:ext uri="{FF2B5EF4-FFF2-40B4-BE49-F238E27FC236}">
                      <a16:creationId xmlns:a16="http://schemas.microsoft.com/office/drawing/2014/main" id="{0B9EDFBA-61D2-CD3C-8F98-4778280C5315}"/>
                    </a:ext>
                  </a:extLst>
                </p:cNvPr>
                <p:cNvSpPr/>
                <p:nvPr/>
              </p:nvSpPr>
              <p:spPr>
                <a:xfrm>
                  <a:off x="7904814" y="6111975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5" name="Oval 29">
                  <a:extLst>
                    <a:ext uri="{FF2B5EF4-FFF2-40B4-BE49-F238E27FC236}">
                      <a16:creationId xmlns:a16="http://schemas.microsoft.com/office/drawing/2014/main" id="{9ED9D8F6-2D43-A4F4-3F1E-9B1A18E86BA3}"/>
                    </a:ext>
                  </a:extLst>
                </p:cNvPr>
                <p:cNvSpPr/>
                <p:nvPr/>
              </p:nvSpPr>
              <p:spPr>
                <a:xfrm>
                  <a:off x="7708435" y="631610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6" name="Oval 30">
                  <a:extLst>
                    <a:ext uri="{FF2B5EF4-FFF2-40B4-BE49-F238E27FC236}">
                      <a16:creationId xmlns:a16="http://schemas.microsoft.com/office/drawing/2014/main" id="{AC16CCE0-E2D0-49DD-F96B-7178A4EFDF2E}"/>
                    </a:ext>
                  </a:extLst>
                </p:cNvPr>
                <p:cNvSpPr/>
                <p:nvPr/>
              </p:nvSpPr>
              <p:spPr>
                <a:xfrm>
                  <a:off x="8071200" y="513256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7" name="Oval 31">
                  <a:extLst>
                    <a:ext uri="{FF2B5EF4-FFF2-40B4-BE49-F238E27FC236}">
                      <a16:creationId xmlns:a16="http://schemas.microsoft.com/office/drawing/2014/main" id="{33600BB8-1161-688A-F2E9-BD079969F766}"/>
                    </a:ext>
                  </a:extLst>
                </p:cNvPr>
                <p:cNvSpPr/>
                <p:nvPr/>
              </p:nvSpPr>
              <p:spPr>
                <a:xfrm>
                  <a:off x="8048005" y="4941252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8" name="Oval 32">
                  <a:extLst>
                    <a:ext uri="{FF2B5EF4-FFF2-40B4-BE49-F238E27FC236}">
                      <a16:creationId xmlns:a16="http://schemas.microsoft.com/office/drawing/2014/main" id="{B699811F-36D7-B22D-1D8A-58BF3176099C}"/>
                    </a:ext>
                  </a:extLst>
                </p:cNvPr>
                <p:cNvSpPr/>
                <p:nvPr/>
              </p:nvSpPr>
              <p:spPr>
                <a:xfrm>
                  <a:off x="7962014" y="4747308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9" name="Oval 33">
                  <a:extLst>
                    <a:ext uri="{FF2B5EF4-FFF2-40B4-BE49-F238E27FC236}">
                      <a16:creationId xmlns:a16="http://schemas.microsoft.com/office/drawing/2014/main" id="{C3B07F6A-9A4D-9051-B453-71B07BD6ED42}"/>
                    </a:ext>
                  </a:extLst>
                </p:cNvPr>
                <p:cNvSpPr/>
                <p:nvPr/>
              </p:nvSpPr>
              <p:spPr>
                <a:xfrm>
                  <a:off x="7841814" y="4626552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0" name="Oval 34">
                  <a:extLst>
                    <a:ext uri="{FF2B5EF4-FFF2-40B4-BE49-F238E27FC236}">
                      <a16:creationId xmlns:a16="http://schemas.microsoft.com/office/drawing/2014/main" id="{5E1C24A4-B739-EC75-9E79-7731960605D4}"/>
                    </a:ext>
                  </a:extLst>
                </p:cNvPr>
                <p:cNvSpPr/>
                <p:nvPr/>
              </p:nvSpPr>
              <p:spPr>
                <a:xfrm>
                  <a:off x="7775879" y="434550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1" name="Oval 35">
                  <a:extLst>
                    <a:ext uri="{FF2B5EF4-FFF2-40B4-BE49-F238E27FC236}">
                      <a16:creationId xmlns:a16="http://schemas.microsoft.com/office/drawing/2014/main" id="{E7D473E1-E4B1-0C70-1EA0-3BD0D0C6FA22}"/>
                    </a:ext>
                  </a:extLst>
                </p:cNvPr>
                <p:cNvSpPr/>
                <p:nvPr/>
              </p:nvSpPr>
              <p:spPr>
                <a:xfrm>
                  <a:off x="7796814" y="4171131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2" name="Oval 36">
                  <a:extLst>
                    <a:ext uri="{FF2B5EF4-FFF2-40B4-BE49-F238E27FC236}">
                      <a16:creationId xmlns:a16="http://schemas.microsoft.com/office/drawing/2014/main" id="{42AECA16-DB04-BE81-48B1-77BEE06CBDD8}"/>
                    </a:ext>
                  </a:extLst>
                </p:cNvPr>
                <p:cNvSpPr/>
                <p:nvPr/>
              </p:nvSpPr>
              <p:spPr>
                <a:xfrm>
                  <a:off x="7825304" y="3988659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3" name="Oval 37">
                  <a:extLst>
                    <a:ext uri="{FF2B5EF4-FFF2-40B4-BE49-F238E27FC236}">
                      <a16:creationId xmlns:a16="http://schemas.microsoft.com/office/drawing/2014/main" id="{E4DCCCA0-2522-1B48-69CE-F0E35D03B253}"/>
                    </a:ext>
                  </a:extLst>
                </p:cNvPr>
                <p:cNvSpPr/>
                <p:nvPr/>
              </p:nvSpPr>
              <p:spPr>
                <a:xfrm>
                  <a:off x="7961856" y="383538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4" name="Oval 38">
                  <a:extLst>
                    <a:ext uri="{FF2B5EF4-FFF2-40B4-BE49-F238E27FC236}">
                      <a16:creationId xmlns:a16="http://schemas.microsoft.com/office/drawing/2014/main" id="{57ADBF48-E4E4-139B-C7DE-25A67CB6785F}"/>
                    </a:ext>
                  </a:extLst>
                </p:cNvPr>
                <p:cNvSpPr/>
                <p:nvPr/>
              </p:nvSpPr>
              <p:spPr>
                <a:xfrm>
                  <a:off x="8169650" y="377005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5" name="Oval 39">
                  <a:extLst>
                    <a:ext uri="{FF2B5EF4-FFF2-40B4-BE49-F238E27FC236}">
                      <a16:creationId xmlns:a16="http://schemas.microsoft.com/office/drawing/2014/main" id="{AD8D21DA-30A9-5DB1-7594-78AA6232B555}"/>
                    </a:ext>
                  </a:extLst>
                </p:cNvPr>
                <p:cNvSpPr/>
                <p:nvPr/>
              </p:nvSpPr>
              <p:spPr>
                <a:xfrm>
                  <a:off x="8341100" y="364225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6" name="Oval 40">
                  <a:extLst>
                    <a:ext uri="{FF2B5EF4-FFF2-40B4-BE49-F238E27FC236}">
                      <a16:creationId xmlns:a16="http://schemas.microsoft.com/office/drawing/2014/main" id="{B4A286BA-A493-6161-904A-2B2E3CDB07AA}"/>
                    </a:ext>
                  </a:extLst>
                </p:cNvPr>
                <p:cNvSpPr/>
                <p:nvPr/>
              </p:nvSpPr>
              <p:spPr>
                <a:xfrm>
                  <a:off x="8453284" y="3485621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7" name="Oval 41">
                  <a:extLst>
                    <a:ext uri="{FF2B5EF4-FFF2-40B4-BE49-F238E27FC236}">
                      <a16:creationId xmlns:a16="http://schemas.microsoft.com/office/drawing/2014/main" id="{1E2A4039-65AD-2DA9-BE3A-92923CBE65B1}"/>
                    </a:ext>
                  </a:extLst>
                </p:cNvPr>
                <p:cNvSpPr/>
                <p:nvPr/>
              </p:nvSpPr>
              <p:spPr>
                <a:xfrm>
                  <a:off x="8570302" y="3332232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8" name="Oval 42">
                  <a:extLst>
                    <a:ext uri="{FF2B5EF4-FFF2-40B4-BE49-F238E27FC236}">
                      <a16:creationId xmlns:a16="http://schemas.microsoft.com/office/drawing/2014/main" id="{03C7631F-583F-F8BA-4AB3-28E0D3441CA8}"/>
                    </a:ext>
                  </a:extLst>
                </p:cNvPr>
                <p:cNvSpPr/>
                <p:nvPr/>
              </p:nvSpPr>
              <p:spPr>
                <a:xfrm>
                  <a:off x="8624302" y="318485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79" name="Oval 43">
                  <a:extLst>
                    <a:ext uri="{FF2B5EF4-FFF2-40B4-BE49-F238E27FC236}">
                      <a16:creationId xmlns:a16="http://schemas.microsoft.com/office/drawing/2014/main" id="{B37AA619-0B64-5C98-2270-28262FE566AE}"/>
                    </a:ext>
                  </a:extLst>
                </p:cNvPr>
                <p:cNvSpPr/>
                <p:nvPr/>
              </p:nvSpPr>
              <p:spPr>
                <a:xfrm>
                  <a:off x="8651302" y="299810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0" name="Oval 44">
                  <a:extLst>
                    <a:ext uri="{FF2B5EF4-FFF2-40B4-BE49-F238E27FC236}">
                      <a16:creationId xmlns:a16="http://schemas.microsoft.com/office/drawing/2014/main" id="{95075E4F-6A67-F4DE-F074-299F0075DF9A}"/>
                    </a:ext>
                  </a:extLst>
                </p:cNvPr>
                <p:cNvSpPr/>
                <p:nvPr/>
              </p:nvSpPr>
              <p:spPr>
                <a:xfrm>
                  <a:off x="8728050" y="269763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1" name="Oval 45">
                  <a:extLst>
                    <a:ext uri="{FF2B5EF4-FFF2-40B4-BE49-F238E27FC236}">
                      <a16:creationId xmlns:a16="http://schemas.microsoft.com/office/drawing/2014/main" id="{299570E8-7582-A5AF-9523-032AE8B11E93}"/>
                    </a:ext>
                  </a:extLst>
                </p:cNvPr>
                <p:cNvSpPr/>
                <p:nvPr/>
              </p:nvSpPr>
              <p:spPr>
                <a:xfrm>
                  <a:off x="8782050" y="2559158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2" name="Oval 46">
                  <a:extLst>
                    <a:ext uri="{FF2B5EF4-FFF2-40B4-BE49-F238E27FC236}">
                      <a16:creationId xmlns:a16="http://schemas.microsoft.com/office/drawing/2014/main" id="{98BE4AAC-ECC4-CD7B-8722-B93FB37ABA0E}"/>
                    </a:ext>
                  </a:extLst>
                </p:cNvPr>
                <p:cNvSpPr/>
                <p:nvPr/>
              </p:nvSpPr>
              <p:spPr>
                <a:xfrm>
                  <a:off x="8867799" y="241675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3" name="Oval 47">
                  <a:extLst>
                    <a:ext uri="{FF2B5EF4-FFF2-40B4-BE49-F238E27FC236}">
                      <a16:creationId xmlns:a16="http://schemas.microsoft.com/office/drawing/2014/main" id="{CEEAAD36-7188-E110-6856-EBD612951235}"/>
                    </a:ext>
                  </a:extLst>
                </p:cNvPr>
                <p:cNvSpPr/>
                <p:nvPr/>
              </p:nvSpPr>
              <p:spPr>
                <a:xfrm>
                  <a:off x="8991550" y="230875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4" name="Oval 48">
                  <a:extLst>
                    <a:ext uri="{FF2B5EF4-FFF2-40B4-BE49-F238E27FC236}">
                      <a16:creationId xmlns:a16="http://schemas.microsoft.com/office/drawing/2014/main" id="{FF948F37-35B4-50A3-389F-3B091C855E66}"/>
                    </a:ext>
                  </a:extLst>
                </p:cNvPr>
                <p:cNvSpPr/>
                <p:nvPr/>
              </p:nvSpPr>
              <p:spPr>
                <a:xfrm>
                  <a:off x="9126550" y="2188375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5" name="Oval 49">
                  <a:extLst>
                    <a:ext uri="{FF2B5EF4-FFF2-40B4-BE49-F238E27FC236}">
                      <a16:creationId xmlns:a16="http://schemas.microsoft.com/office/drawing/2014/main" id="{417004BA-0489-6FBC-CF8A-036981C2C099}"/>
                    </a:ext>
                  </a:extLst>
                </p:cNvPr>
                <p:cNvSpPr/>
                <p:nvPr/>
              </p:nvSpPr>
              <p:spPr>
                <a:xfrm>
                  <a:off x="9234966" y="2039933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6" name="Oval 50">
                  <a:extLst>
                    <a:ext uri="{FF2B5EF4-FFF2-40B4-BE49-F238E27FC236}">
                      <a16:creationId xmlns:a16="http://schemas.microsoft.com/office/drawing/2014/main" id="{FCC25177-90F2-DE16-9B81-8ECD9972B4A8}"/>
                    </a:ext>
                  </a:extLst>
                </p:cNvPr>
                <p:cNvSpPr/>
                <p:nvPr/>
              </p:nvSpPr>
              <p:spPr>
                <a:xfrm>
                  <a:off x="9342058" y="197521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7" name="Oval 51">
                  <a:extLst>
                    <a:ext uri="{FF2B5EF4-FFF2-40B4-BE49-F238E27FC236}">
                      <a16:creationId xmlns:a16="http://schemas.microsoft.com/office/drawing/2014/main" id="{50A4BB2A-462D-2623-3BE3-04F7A9E9675C}"/>
                    </a:ext>
                  </a:extLst>
                </p:cNvPr>
                <p:cNvSpPr/>
                <p:nvPr/>
              </p:nvSpPr>
              <p:spPr>
                <a:xfrm>
                  <a:off x="9469174" y="188541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8" name="Oval 52">
                  <a:extLst>
                    <a:ext uri="{FF2B5EF4-FFF2-40B4-BE49-F238E27FC236}">
                      <a16:creationId xmlns:a16="http://schemas.microsoft.com/office/drawing/2014/main" id="{78BE4EE2-1112-36C9-C184-F37B2C73E8ED}"/>
                    </a:ext>
                  </a:extLst>
                </p:cNvPr>
                <p:cNvSpPr/>
                <p:nvPr/>
              </p:nvSpPr>
              <p:spPr>
                <a:xfrm>
                  <a:off x="9630979" y="178074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89" name="Oval 53">
                  <a:extLst>
                    <a:ext uri="{FF2B5EF4-FFF2-40B4-BE49-F238E27FC236}">
                      <a16:creationId xmlns:a16="http://schemas.microsoft.com/office/drawing/2014/main" id="{695470CC-3A78-27D3-67A8-6D244320D63D}"/>
                    </a:ext>
                  </a:extLst>
                </p:cNvPr>
                <p:cNvSpPr/>
                <p:nvPr/>
              </p:nvSpPr>
              <p:spPr>
                <a:xfrm>
                  <a:off x="9776985" y="175374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0" name="Oval 54">
                  <a:extLst>
                    <a:ext uri="{FF2B5EF4-FFF2-40B4-BE49-F238E27FC236}">
                      <a16:creationId xmlns:a16="http://schemas.microsoft.com/office/drawing/2014/main" id="{60F7F037-B779-926E-12EC-CCC1AF3E6AE5}"/>
                    </a:ext>
                  </a:extLst>
                </p:cNvPr>
                <p:cNvSpPr/>
                <p:nvPr/>
              </p:nvSpPr>
              <p:spPr>
                <a:xfrm>
                  <a:off x="9960983" y="1753746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1" name="Oval 55">
                  <a:extLst>
                    <a:ext uri="{FF2B5EF4-FFF2-40B4-BE49-F238E27FC236}">
                      <a16:creationId xmlns:a16="http://schemas.microsoft.com/office/drawing/2014/main" id="{8443C9F0-2005-0B1E-4713-0DF8EC9327FD}"/>
                    </a:ext>
                  </a:extLst>
                </p:cNvPr>
                <p:cNvSpPr/>
                <p:nvPr/>
              </p:nvSpPr>
              <p:spPr>
                <a:xfrm>
                  <a:off x="10136666" y="1811383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2" name="Oval 56">
                  <a:extLst>
                    <a:ext uri="{FF2B5EF4-FFF2-40B4-BE49-F238E27FC236}">
                      <a16:creationId xmlns:a16="http://schemas.microsoft.com/office/drawing/2014/main" id="{16520544-F62D-B411-36EB-70B8BDD9DDDA}"/>
                    </a:ext>
                  </a:extLst>
                </p:cNvPr>
                <p:cNvSpPr/>
                <p:nvPr/>
              </p:nvSpPr>
              <p:spPr>
                <a:xfrm>
                  <a:off x="10320516" y="194821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3" name="Oval 57">
                  <a:extLst>
                    <a:ext uri="{FF2B5EF4-FFF2-40B4-BE49-F238E27FC236}">
                      <a16:creationId xmlns:a16="http://schemas.microsoft.com/office/drawing/2014/main" id="{036A1075-8291-F1E3-CD1A-882F23153730}"/>
                    </a:ext>
                  </a:extLst>
                </p:cNvPr>
                <p:cNvSpPr/>
                <p:nvPr/>
              </p:nvSpPr>
              <p:spPr>
                <a:xfrm>
                  <a:off x="10422416" y="2134375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4" name="Oval 58">
                  <a:extLst>
                    <a:ext uri="{FF2B5EF4-FFF2-40B4-BE49-F238E27FC236}">
                      <a16:creationId xmlns:a16="http://schemas.microsoft.com/office/drawing/2014/main" id="{5B8366C8-88E7-4601-8740-9369DC78BF6D}"/>
                    </a:ext>
                  </a:extLst>
                </p:cNvPr>
                <p:cNvSpPr/>
                <p:nvPr/>
              </p:nvSpPr>
              <p:spPr>
                <a:xfrm>
                  <a:off x="10594693" y="220479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5" name="Oval 59">
                  <a:extLst>
                    <a:ext uri="{FF2B5EF4-FFF2-40B4-BE49-F238E27FC236}">
                      <a16:creationId xmlns:a16="http://schemas.microsoft.com/office/drawing/2014/main" id="{1182641A-9177-7D96-98CF-977602E2E45E}"/>
                    </a:ext>
                  </a:extLst>
                </p:cNvPr>
                <p:cNvSpPr/>
                <p:nvPr/>
              </p:nvSpPr>
              <p:spPr>
                <a:xfrm>
                  <a:off x="10765131" y="227375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6" name="Oval 60">
                  <a:extLst>
                    <a:ext uri="{FF2B5EF4-FFF2-40B4-BE49-F238E27FC236}">
                      <a16:creationId xmlns:a16="http://schemas.microsoft.com/office/drawing/2014/main" id="{B02E12CB-036B-9C68-0F3B-DFE15FABC6B1}"/>
                    </a:ext>
                  </a:extLst>
                </p:cNvPr>
                <p:cNvSpPr/>
                <p:nvPr/>
              </p:nvSpPr>
              <p:spPr>
                <a:xfrm>
                  <a:off x="10933956" y="2300754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7" name="Oval 61">
                  <a:extLst>
                    <a:ext uri="{FF2B5EF4-FFF2-40B4-BE49-F238E27FC236}">
                      <a16:creationId xmlns:a16="http://schemas.microsoft.com/office/drawing/2014/main" id="{3527505B-FDB0-9B98-D66F-5657AD72E29C}"/>
                    </a:ext>
                  </a:extLst>
                </p:cNvPr>
                <p:cNvSpPr/>
                <p:nvPr/>
              </p:nvSpPr>
              <p:spPr>
                <a:xfrm>
                  <a:off x="11115765" y="225879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8" name="Oval 62">
                  <a:extLst>
                    <a:ext uri="{FF2B5EF4-FFF2-40B4-BE49-F238E27FC236}">
                      <a16:creationId xmlns:a16="http://schemas.microsoft.com/office/drawing/2014/main" id="{24C538F8-D11E-FAFE-FD7D-EC0EF255F783}"/>
                    </a:ext>
                  </a:extLst>
                </p:cNvPr>
                <p:cNvSpPr/>
                <p:nvPr/>
              </p:nvSpPr>
              <p:spPr>
                <a:xfrm>
                  <a:off x="11258397" y="220479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9" name="Oval 63">
                  <a:extLst>
                    <a:ext uri="{FF2B5EF4-FFF2-40B4-BE49-F238E27FC236}">
                      <a16:creationId xmlns:a16="http://schemas.microsoft.com/office/drawing/2014/main" id="{9D1C83D5-38A5-ED26-ADCF-4C9C04619215}"/>
                    </a:ext>
                  </a:extLst>
                </p:cNvPr>
                <p:cNvSpPr/>
                <p:nvPr/>
              </p:nvSpPr>
              <p:spPr>
                <a:xfrm>
                  <a:off x="11388372" y="2177790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00" name="Oval 64">
                  <a:extLst>
                    <a:ext uri="{FF2B5EF4-FFF2-40B4-BE49-F238E27FC236}">
                      <a16:creationId xmlns:a16="http://schemas.microsoft.com/office/drawing/2014/main" id="{D63A9A3A-F5BA-7B29-9190-A6598B1F8AE1}"/>
                    </a:ext>
                  </a:extLst>
                </p:cNvPr>
                <p:cNvSpPr/>
                <p:nvPr/>
              </p:nvSpPr>
              <p:spPr>
                <a:xfrm>
                  <a:off x="11556918" y="212590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01" name="Oval 65">
                  <a:extLst>
                    <a:ext uri="{FF2B5EF4-FFF2-40B4-BE49-F238E27FC236}">
                      <a16:creationId xmlns:a16="http://schemas.microsoft.com/office/drawing/2014/main" id="{30C79016-5A40-E683-9EE4-58EA4500C52C}"/>
                    </a:ext>
                  </a:extLst>
                </p:cNvPr>
                <p:cNvSpPr/>
                <p:nvPr/>
              </p:nvSpPr>
              <p:spPr>
                <a:xfrm>
                  <a:off x="11725776" y="212590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02" name="Oval 66">
                  <a:extLst>
                    <a:ext uri="{FF2B5EF4-FFF2-40B4-BE49-F238E27FC236}">
                      <a16:creationId xmlns:a16="http://schemas.microsoft.com/office/drawing/2014/main" id="{201059CA-1331-8E86-4C2B-160A8477E918}"/>
                    </a:ext>
                  </a:extLst>
                </p:cNvPr>
                <p:cNvSpPr/>
                <p:nvPr/>
              </p:nvSpPr>
              <p:spPr>
                <a:xfrm>
                  <a:off x="11940005" y="2152907"/>
                  <a:ext cx="54000" cy="54000"/>
                </a:xfrm>
                <a:prstGeom prst="ellipse">
                  <a:avLst/>
                </a:prstGeom>
                <a:solidFill>
                  <a:schemeClr val="bg1"/>
                </a:solidFill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</p:grpSp>
        <p:sp>
          <p:nvSpPr>
            <p:cNvPr id="14" name="Freeform: Shape 1">
              <a:extLst>
                <a:ext uri="{FF2B5EF4-FFF2-40B4-BE49-F238E27FC236}">
                  <a16:creationId xmlns:a16="http://schemas.microsoft.com/office/drawing/2014/main" id="{9CDC8F64-27C9-6451-D25E-34C8B87B69F4}"/>
                </a:ext>
              </a:extLst>
            </p:cNvPr>
            <p:cNvSpPr/>
            <p:nvPr/>
          </p:nvSpPr>
          <p:spPr>
            <a:xfrm>
              <a:off x="6824133" y="5247059"/>
              <a:ext cx="1098550" cy="461250"/>
            </a:xfrm>
            <a:custGeom>
              <a:avLst/>
              <a:gdLst>
                <a:gd name="csX0" fmla="*/ 1098550 w 1098550"/>
                <a:gd name="csY0" fmla="*/ 245691 h 461250"/>
                <a:gd name="csX1" fmla="*/ 1049867 w 1098550"/>
                <a:gd name="csY1" fmla="*/ 148324 h 461250"/>
                <a:gd name="csX2" fmla="*/ 975784 w 1098550"/>
                <a:gd name="csY2" fmla="*/ 95408 h 461250"/>
                <a:gd name="csX3" fmla="*/ 891117 w 1098550"/>
                <a:gd name="csY3" fmla="*/ 89058 h 461250"/>
                <a:gd name="csX4" fmla="*/ 819150 w 1098550"/>
                <a:gd name="csY4" fmla="*/ 86941 h 461250"/>
                <a:gd name="csX5" fmla="*/ 632884 w 1098550"/>
                <a:gd name="csY5" fmla="*/ 21324 h 461250"/>
                <a:gd name="csX6" fmla="*/ 541867 w 1098550"/>
                <a:gd name="csY6" fmla="*/ 158 h 461250"/>
                <a:gd name="csX7" fmla="*/ 457200 w 1098550"/>
                <a:gd name="csY7" fmla="*/ 29791 h 461250"/>
                <a:gd name="csX8" fmla="*/ 306917 w 1098550"/>
                <a:gd name="csY8" fmla="*/ 112341 h 461250"/>
                <a:gd name="csX9" fmla="*/ 285750 w 1098550"/>
                <a:gd name="csY9" fmla="*/ 220291 h 461250"/>
                <a:gd name="csX10" fmla="*/ 230717 w 1098550"/>
                <a:gd name="csY10" fmla="*/ 347291 h 461250"/>
                <a:gd name="csX11" fmla="*/ 152400 w 1098550"/>
                <a:gd name="csY11" fmla="*/ 442541 h 461250"/>
                <a:gd name="csX12" fmla="*/ 63500 w 1098550"/>
                <a:gd name="csY12" fmla="*/ 459474 h 461250"/>
                <a:gd name="csX13" fmla="*/ 0 w 1098550"/>
                <a:gd name="csY13" fmla="*/ 417141 h 461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</a:cxnLst>
              <a:rect l="l" t="t" r="r" b="b"/>
              <a:pathLst>
                <a:path w="1098550" h="461250">
                  <a:moveTo>
                    <a:pt x="1098550" y="245691"/>
                  </a:moveTo>
                  <a:cubicBezTo>
                    <a:pt x="1084439" y="209531"/>
                    <a:pt x="1070328" y="173371"/>
                    <a:pt x="1049867" y="148324"/>
                  </a:cubicBezTo>
                  <a:cubicBezTo>
                    <a:pt x="1029406" y="123277"/>
                    <a:pt x="1002242" y="105286"/>
                    <a:pt x="975784" y="95408"/>
                  </a:cubicBezTo>
                  <a:cubicBezTo>
                    <a:pt x="949326" y="85530"/>
                    <a:pt x="917222" y="90469"/>
                    <a:pt x="891117" y="89058"/>
                  </a:cubicBezTo>
                  <a:cubicBezTo>
                    <a:pt x="865012" y="87647"/>
                    <a:pt x="862189" y="98230"/>
                    <a:pt x="819150" y="86941"/>
                  </a:cubicBezTo>
                  <a:cubicBezTo>
                    <a:pt x="776111" y="75652"/>
                    <a:pt x="679098" y="35788"/>
                    <a:pt x="632884" y="21324"/>
                  </a:cubicBezTo>
                  <a:cubicBezTo>
                    <a:pt x="586670" y="6860"/>
                    <a:pt x="571148" y="-1253"/>
                    <a:pt x="541867" y="158"/>
                  </a:cubicBezTo>
                  <a:cubicBezTo>
                    <a:pt x="512586" y="1569"/>
                    <a:pt x="496358" y="11094"/>
                    <a:pt x="457200" y="29791"/>
                  </a:cubicBezTo>
                  <a:cubicBezTo>
                    <a:pt x="418042" y="48488"/>
                    <a:pt x="335492" y="80591"/>
                    <a:pt x="306917" y="112341"/>
                  </a:cubicBezTo>
                  <a:cubicBezTo>
                    <a:pt x="278342" y="144091"/>
                    <a:pt x="298450" y="181133"/>
                    <a:pt x="285750" y="220291"/>
                  </a:cubicBezTo>
                  <a:cubicBezTo>
                    <a:pt x="273050" y="259449"/>
                    <a:pt x="252942" y="310250"/>
                    <a:pt x="230717" y="347291"/>
                  </a:cubicBezTo>
                  <a:cubicBezTo>
                    <a:pt x="208492" y="384332"/>
                    <a:pt x="180269" y="423844"/>
                    <a:pt x="152400" y="442541"/>
                  </a:cubicBezTo>
                  <a:cubicBezTo>
                    <a:pt x="124530" y="461238"/>
                    <a:pt x="88900" y="463707"/>
                    <a:pt x="63500" y="459474"/>
                  </a:cubicBezTo>
                  <a:cubicBezTo>
                    <a:pt x="38100" y="455241"/>
                    <a:pt x="19050" y="436191"/>
                    <a:pt x="0" y="417141"/>
                  </a:cubicBezTo>
                </a:path>
              </a:pathLst>
            </a:custGeom>
            <a:noFill/>
            <a:ln w="38100"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15" name="Group 99">
              <a:extLst>
                <a:ext uri="{FF2B5EF4-FFF2-40B4-BE49-F238E27FC236}">
                  <a16:creationId xmlns:a16="http://schemas.microsoft.com/office/drawing/2014/main" id="{82EF3779-A58E-B266-12A2-B94F7D774B1D}"/>
                </a:ext>
              </a:extLst>
            </p:cNvPr>
            <p:cNvGrpSpPr/>
            <p:nvPr/>
          </p:nvGrpSpPr>
          <p:grpSpPr>
            <a:xfrm>
              <a:off x="6826250" y="2720546"/>
              <a:ext cx="5307114" cy="3797729"/>
              <a:chOff x="6826250" y="2720546"/>
              <a:chExt cx="5307114" cy="3797729"/>
            </a:xfrm>
          </p:grpSpPr>
          <p:sp>
            <p:nvSpPr>
              <p:cNvPr id="53" name="Freeform: Shape 96">
                <a:extLst>
                  <a:ext uri="{FF2B5EF4-FFF2-40B4-BE49-F238E27FC236}">
                    <a16:creationId xmlns:a16="http://schemas.microsoft.com/office/drawing/2014/main" id="{169A1312-4C38-6A90-BF6C-7C2C6C9FF6D9}"/>
                  </a:ext>
                </a:extLst>
              </p:cNvPr>
              <p:cNvSpPr/>
              <p:nvPr/>
            </p:nvSpPr>
            <p:spPr>
              <a:xfrm>
                <a:off x="6827939" y="2720546"/>
                <a:ext cx="5305425" cy="3797300"/>
              </a:xfrm>
              <a:custGeom>
                <a:avLst/>
                <a:gdLst>
                  <a:gd name="csX0" fmla="*/ 5305425 w 5305425"/>
                  <a:gd name="csY0" fmla="*/ 3797300 h 3797300"/>
                  <a:gd name="csX1" fmla="*/ 4997450 w 5305425"/>
                  <a:gd name="csY1" fmla="*/ 3717925 h 3797300"/>
                  <a:gd name="csX2" fmla="*/ 4794250 w 5305425"/>
                  <a:gd name="csY2" fmla="*/ 3692525 h 3797300"/>
                  <a:gd name="csX3" fmla="*/ 4537075 w 5305425"/>
                  <a:gd name="csY3" fmla="*/ 3660775 h 3797300"/>
                  <a:gd name="csX4" fmla="*/ 4394200 w 5305425"/>
                  <a:gd name="csY4" fmla="*/ 3587750 h 3797300"/>
                  <a:gd name="csX5" fmla="*/ 4149725 w 5305425"/>
                  <a:gd name="csY5" fmla="*/ 3235325 h 3797300"/>
                  <a:gd name="csX6" fmla="*/ 3886200 w 5305425"/>
                  <a:gd name="csY6" fmla="*/ 2886075 h 3797300"/>
                  <a:gd name="csX7" fmla="*/ 3454400 w 5305425"/>
                  <a:gd name="csY7" fmla="*/ 2390775 h 3797300"/>
                  <a:gd name="csX8" fmla="*/ 3028950 w 5305425"/>
                  <a:gd name="csY8" fmla="*/ 1908175 h 3797300"/>
                  <a:gd name="csX9" fmla="*/ 2587625 w 5305425"/>
                  <a:gd name="csY9" fmla="*/ 1466850 h 3797300"/>
                  <a:gd name="csX10" fmla="*/ 2200275 w 5305425"/>
                  <a:gd name="csY10" fmla="*/ 1117600 h 3797300"/>
                  <a:gd name="csX11" fmla="*/ 1822450 w 5305425"/>
                  <a:gd name="csY11" fmla="*/ 809625 h 3797300"/>
                  <a:gd name="csX12" fmla="*/ 1489075 w 5305425"/>
                  <a:gd name="csY12" fmla="*/ 574675 h 3797300"/>
                  <a:gd name="csX13" fmla="*/ 1206500 w 5305425"/>
                  <a:gd name="csY13" fmla="*/ 441325 h 3797300"/>
                  <a:gd name="csX14" fmla="*/ 1060450 w 5305425"/>
                  <a:gd name="csY14" fmla="*/ 419100 h 3797300"/>
                  <a:gd name="csX15" fmla="*/ 841375 w 5305425"/>
                  <a:gd name="csY15" fmla="*/ 438150 h 3797300"/>
                  <a:gd name="csX16" fmla="*/ 676275 w 5305425"/>
                  <a:gd name="csY16" fmla="*/ 409575 h 3797300"/>
                  <a:gd name="csX17" fmla="*/ 396875 w 5305425"/>
                  <a:gd name="csY17" fmla="*/ 238125 h 3797300"/>
                  <a:gd name="csX18" fmla="*/ 0 w 5305425"/>
                  <a:gd name="csY18" fmla="*/ 0 h 37973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</a:cxnLst>
                <a:rect l="l" t="t" r="r" b="b"/>
                <a:pathLst>
                  <a:path w="5305425" h="3797300">
                    <a:moveTo>
                      <a:pt x="5305425" y="3797300"/>
                    </a:moveTo>
                    <a:cubicBezTo>
                      <a:pt x="5194035" y="3766343"/>
                      <a:pt x="5082646" y="3735387"/>
                      <a:pt x="4997450" y="3717925"/>
                    </a:cubicBezTo>
                    <a:cubicBezTo>
                      <a:pt x="4912254" y="3700462"/>
                      <a:pt x="4794250" y="3692525"/>
                      <a:pt x="4794250" y="3692525"/>
                    </a:cubicBezTo>
                    <a:cubicBezTo>
                      <a:pt x="4717521" y="3683000"/>
                      <a:pt x="4603750" y="3678237"/>
                      <a:pt x="4537075" y="3660775"/>
                    </a:cubicBezTo>
                    <a:cubicBezTo>
                      <a:pt x="4470400" y="3643313"/>
                      <a:pt x="4458758" y="3658658"/>
                      <a:pt x="4394200" y="3587750"/>
                    </a:cubicBezTo>
                    <a:cubicBezTo>
                      <a:pt x="4329642" y="3516842"/>
                      <a:pt x="4234392" y="3352271"/>
                      <a:pt x="4149725" y="3235325"/>
                    </a:cubicBezTo>
                    <a:cubicBezTo>
                      <a:pt x="4065058" y="3118379"/>
                      <a:pt x="4002087" y="3026833"/>
                      <a:pt x="3886200" y="2886075"/>
                    </a:cubicBezTo>
                    <a:cubicBezTo>
                      <a:pt x="3770313" y="2745317"/>
                      <a:pt x="3454400" y="2390775"/>
                      <a:pt x="3454400" y="2390775"/>
                    </a:cubicBezTo>
                    <a:cubicBezTo>
                      <a:pt x="3311525" y="2227792"/>
                      <a:pt x="3173412" y="2062162"/>
                      <a:pt x="3028950" y="1908175"/>
                    </a:cubicBezTo>
                    <a:cubicBezTo>
                      <a:pt x="2884487" y="1754187"/>
                      <a:pt x="2725737" y="1598612"/>
                      <a:pt x="2587625" y="1466850"/>
                    </a:cubicBezTo>
                    <a:cubicBezTo>
                      <a:pt x="2449513" y="1335088"/>
                      <a:pt x="2327804" y="1227137"/>
                      <a:pt x="2200275" y="1117600"/>
                    </a:cubicBezTo>
                    <a:cubicBezTo>
                      <a:pt x="2072746" y="1008063"/>
                      <a:pt x="1940983" y="900112"/>
                      <a:pt x="1822450" y="809625"/>
                    </a:cubicBezTo>
                    <a:cubicBezTo>
                      <a:pt x="1703917" y="719138"/>
                      <a:pt x="1591733" y="636058"/>
                      <a:pt x="1489075" y="574675"/>
                    </a:cubicBezTo>
                    <a:cubicBezTo>
                      <a:pt x="1386417" y="513292"/>
                      <a:pt x="1277937" y="467254"/>
                      <a:pt x="1206500" y="441325"/>
                    </a:cubicBezTo>
                    <a:cubicBezTo>
                      <a:pt x="1135063" y="415396"/>
                      <a:pt x="1121304" y="419629"/>
                      <a:pt x="1060450" y="419100"/>
                    </a:cubicBezTo>
                    <a:cubicBezTo>
                      <a:pt x="999596" y="418571"/>
                      <a:pt x="905404" y="439737"/>
                      <a:pt x="841375" y="438150"/>
                    </a:cubicBezTo>
                    <a:cubicBezTo>
                      <a:pt x="777346" y="436563"/>
                      <a:pt x="750358" y="442912"/>
                      <a:pt x="676275" y="409575"/>
                    </a:cubicBezTo>
                    <a:cubicBezTo>
                      <a:pt x="602192" y="376237"/>
                      <a:pt x="396875" y="238125"/>
                      <a:pt x="396875" y="238125"/>
                    </a:cubicBezTo>
                    <a:lnTo>
                      <a:pt x="0" y="0"/>
                    </a:lnTo>
                  </a:path>
                </a:pathLst>
              </a:custGeom>
              <a:noFill/>
              <a:ln w="57150" cmpd="sng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54" name="Freeform: Shape 95">
                <a:extLst>
                  <a:ext uri="{FF2B5EF4-FFF2-40B4-BE49-F238E27FC236}">
                    <a16:creationId xmlns:a16="http://schemas.microsoft.com/office/drawing/2014/main" id="{0759C6BC-EF2F-CF7A-9D93-70BC250858EA}"/>
                  </a:ext>
                </a:extLst>
              </p:cNvPr>
              <p:cNvSpPr/>
              <p:nvPr/>
            </p:nvSpPr>
            <p:spPr>
              <a:xfrm>
                <a:off x="6826250" y="2720975"/>
                <a:ext cx="5305425" cy="3797300"/>
              </a:xfrm>
              <a:custGeom>
                <a:avLst/>
                <a:gdLst>
                  <a:gd name="csX0" fmla="*/ 5305425 w 5305425"/>
                  <a:gd name="csY0" fmla="*/ 3797300 h 3797300"/>
                  <a:gd name="csX1" fmla="*/ 4997450 w 5305425"/>
                  <a:gd name="csY1" fmla="*/ 3717925 h 3797300"/>
                  <a:gd name="csX2" fmla="*/ 4794250 w 5305425"/>
                  <a:gd name="csY2" fmla="*/ 3692525 h 3797300"/>
                  <a:gd name="csX3" fmla="*/ 4537075 w 5305425"/>
                  <a:gd name="csY3" fmla="*/ 3660775 h 3797300"/>
                  <a:gd name="csX4" fmla="*/ 4394200 w 5305425"/>
                  <a:gd name="csY4" fmla="*/ 3587750 h 3797300"/>
                  <a:gd name="csX5" fmla="*/ 4149725 w 5305425"/>
                  <a:gd name="csY5" fmla="*/ 3235325 h 3797300"/>
                  <a:gd name="csX6" fmla="*/ 3886200 w 5305425"/>
                  <a:gd name="csY6" fmla="*/ 2886075 h 3797300"/>
                  <a:gd name="csX7" fmla="*/ 3454400 w 5305425"/>
                  <a:gd name="csY7" fmla="*/ 2390775 h 3797300"/>
                  <a:gd name="csX8" fmla="*/ 3028950 w 5305425"/>
                  <a:gd name="csY8" fmla="*/ 1908175 h 3797300"/>
                  <a:gd name="csX9" fmla="*/ 2587625 w 5305425"/>
                  <a:gd name="csY9" fmla="*/ 1466850 h 3797300"/>
                  <a:gd name="csX10" fmla="*/ 2200275 w 5305425"/>
                  <a:gd name="csY10" fmla="*/ 1117600 h 3797300"/>
                  <a:gd name="csX11" fmla="*/ 1822450 w 5305425"/>
                  <a:gd name="csY11" fmla="*/ 809625 h 3797300"/>
                  <a:gd name="csX12" fmla="*/ 1489075 w 5305425"/>
                  <a:gd name="csY12" fmla="*/ 574675 h 3797300"/>
                  <a:gd name="csX13" fmla="*/ 1206500 w 5305425"/>
                  <a:gd name="csY13" fmla="*/ 441325 h 3797300"/>
                  <a:gd name="csX14" fmla="*/ 1060450 w 5305425"/>
                  <a:gd name="csY14" fmla="*/ 419100 h 3797300"/>
                  <a:gd name="csX15" fmla="*/ 841375 w 5305425"/>
                  <a:gd name="csY15" fmla="*/ 438150 h 3797300"/>
                  <a:gd name="csX16" fmla="*/ 676275 w 5305425"/>
                  <a:gd name="csY16" fmla="*/ 409575 h 3797300"/>
                  <a:gd name="csX17" fmla="*/ 396875 w 5305425"/>
                  <a:gd name="csY17" fmla="*/ 238125 h 3797300"/>
                  <a:gd name="csX18" fmla="*/ 0 w 5305425"/>
                  <a:gd name="csY18" fmla="*/ 0 h 37973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</a:cxnLst>
                <a:rect l="l" t="t" r="r" b="b"/>
                <a:pathLst>
                  <a:path w="5305425" h="3797300">
                    <a:moveTo>
                      <a:pt x="5305425" y="3797300"/>
                    </a:moveTo>
                    <a:cubicBezTo>
                      <a:pt x="5194035" y="3766343"/>
                      <a:pt x="5082646" y="3735387"/>
                      <a:pt x="4997450" y="3717925"/>
                    </a:cubicBezTo>
                    <a:cubicBezTo>
                      <a:pt x="4912254" y="3700462"/>
                      <a:pt x="4794250" y="3692525"/>
                      <a:pt x="4794250" y="3692525"/>
                    </a:cubicBezTo>
                    <a:cubicBezTo>
                      <a:pt x="4717521" y="3683000"/>
                      <a:pt x="4603750" y="3678237"/>
                      <a:pt x="4537075" y="3660775"/>
                    </a:cubicBezTo>
                    <a:cubicBezTo>
                      <a:pt x="4470400" y="3643313"/>
                      <a:pt x="4458758" y="3658658"/>
                      <a:pt x="4394200" y="3587750"/>
                    </a:cubicBezTo>
                    <a:cubicBezTo>
                      <a:pt x="4329642" y="3516842"/>
                      <a:pt x="4234392" y="3352271"/>
                      <a:pt x="4149725" y="3235325"/>
                    </a:cubicBezTo>
                    <a:cubicBezTo>
                      <a:pt x="4065058" y="3118379"/>
                      <a:pt x="4002087" y="3026833"/>
                      <a:pt x="3886200" y="2886075"/>
                    </a:cubicBezTo>
                    <a:cubicBezTo>
                      <a:pt x="3770313" y="2745317"/>
                      <a:pt x="3454400" y="2390775"/>
                      <a:pt x="3454400" y="2390775"/>
                    </a:cubicBezTo>
                    <a:cubicBezTo>
                      <a:pt x="3311525" y="2227792"/>
                      <a:pt x="3173412" y="2062162"/>
                      <a:pt x="3028950" y="1908175"/>
                    </a:cubicBezTo>
                    <a:cubicBezTo>
                      <a:pt x="2884487" y="1754187"/>
                      <a:pt x="2725737" y="1598612"/>
                      <a:pt x="2587625" y="1466850"/>
                    </a:cubicBezTo>
                    <a:cubicBezTo>
                      <a:pt x="2449513" y="1335088"/>
                      <a:pt x="2327804" y="1227137"/>
                      <a:pt x="2200275" y="1117600"/>
                    </a:cubicBezTo>
                    <a:cubicBezTo>
                      <a:pt x="2072746" y="1008063"/>
                      <a:pt x="1940983" y="900112"/>
                      <a:pt x="1822450" y="809625"/>
                    </a:cubicBezTo>
                    <a:cubicBezTo>
                      <a:pt x="1703917" y="719138"/>
                      <a:pt x="1591733" y="636058"/>
                      <a:pt x="1489075" y="574675"/>
                    </a:cubicBezTo>
                    <a:cubicBezTo>
                      <a:pt x="1386417" y="513292"/>
                      <a:pt x="1277937" y="467254"/>
                      <a:pt x="1206500" y="441325"/>
                    </a:cubicBezTo>
                    <a:cubicBezTo>
                      <a:pt x="1135063" y="415396"/>
                      <a:pt x="1121304" y="419629"/>
                      <a:pt x="1060450" y="419100"/>
                    </a:cubicBezTo>
                    <a:cubicBezTo>
                      <a:pt x="999596" y="418571"/>
                      <a:pt x="905404" y="439737"/>
                      <a:pt x="841375" y="438150"/>
                    </a:cubicBezTo>
                    <a:cubicBezTo>
                      <a:pt x="777346" y="436563"/>
                      <a:pt x="750358" y="442912"/>
                      <a:pt x="676275" y="409575"/>
                    </a:cubicBezTo>
                    <a:cubicBezTo>
                      <a:pt x="602192" y="376237"/>
                      <a:pt x="396875" y="238125"/>
                      <a:pt x="396875" y="238125"/>
                    </a:cubicBezTo>
                    <a:lnTo>
                      <a:pt x="0" y="0"/>
                    </a:lnTo>
                  </a:path>
                </a:pathLst>
              </a:custGeom>
              <a:noFill/>
              <a:ln w="57150" cmpd="tri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55" name="Freeform: Shape 98">
                <a:extLst>
                  <a:ext uri="{FF2B5EF4-FFF2-40B4-BE49-F238E27FC236}">
                    <a16:creationId xmlns:a16="http://schemas.microsoft.com/office/drawing/2014/main" id="{B756F1EC-8B86-7971-12C8-355884374615}"/>
                  </a:ext>
                </a:extLst>
              </p:cNvPr>
              <p:cNvSpPr/>
              <p:nvPr/>
            </p:nvSpPr>
            <p:spPr>
              <a:xfrm>
                <a:off x="7517584" y="3155289"/>
                <a:ext cx="359591" cy="720725"/>
              </a:xfrm>
              <a:custGeom>
                <a:avLst/>
                <a:gdLst>
                  <a:gd name="csX0" fmla="*/ 42091 w 359591"/>
                  <a:gd name="csY0" fmla="*/ 0 h 720725"/>
                  <a:gd name="csX1" fmla="*/ 35741 w 359591"/>
                  <a:gd name="csY1" fmla="*/ 79375 h 720725"/>
                  <a:gd name="csX2" fmla="*/ 3991 w 359591"/>
                  <a:gd name="csY2" fmla="*/ 155575 h 720725"/>
                  <a:gd name="csX3" fmla="*/ 10341 w 359591"/>
                  <a:gd name="csY3" fmla="*/ 254000 h 720725"/>
                  <a:gd name="csX4" fmla="*/ 92891 w 359591"/>
                  <a:gd name="csY4" fmla="*/ 333375 h 720725"/>
                  <a:gd name="csX5" fmla="*/ 210366 w 359591"/>
                  <a:gd name="csY5" fmla="*/ 304800 h 720725"/>
                  <a:gd name="csX6" fmla="*/ 248466 w 359591"/>
                  <a:gd name="csY6" fmla="*/ 241300 h 720725"/>
                  <a:gd name="csX7" fmla="*/ 235766 w 359591"/>
                  <a:gd name="csY7" fmla="*/ 107950 h 720725"/>
                  <a:gd name="csX8" fmla="*/ 191316 w 359591"/>
                  <a:gd name="csY8" fmla="*/ 69850 h 720725"/>
                  <a:gd name="csX9" fmla="*/ 108766 w 359591"/>
                  <a:gd name="csY9" fmla="*/ 92075 h 720725"/>
                  <a:gd name="csX10" fmla="*/ 80191 w 359591"/>
                  <a:gd name="csY10" fmla="*/ 158750 h 720725"/>
                  <a:gd name="csX11" fmla="*/ 99241 w 359591"/>
                  <a:gd name="csY11" fmla="*/ 247650 h 720725"/>
                  <a:gd name="csX12" fmla="*/ 213541 w 359591"/>
                  <a:gd name="csY12" fmla="*/ 381000 h 720725"/>
                  <a:gd name="csX13" fmla="*/ 238941 w 359591"/>
                  <a:gd name="csY13" fmla="*/ 473075 h 720725"/>
                  <a:gd name="csX14" fmla="*/ 235766 w 359591"/>
                  <a:gd name="csY14" fmla="*/ 549275 h 720725"/>
                  <a:gd name="csX15" fmla="*/ 251641 w 359591"/>
                  <a:gd name="csY15" fmla="*/ 660400 h 720725"/>
                  <a:gd name="csX16" fmla="*/ 359591 w 359591"/>
                  <a:gd name="csY16" fmla="*/ 720725 h 72072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</a:cxnLst>
                <a:rect l="l" t="t" r="r" b="b"/>
                <a:pathLst>
                  <a:path w="359591" h="720725">
                    <a:moveTo>
                      <a:pt x="42091" y="0"/>
                    </a:moveTo>
                    <a:cubicBezTo>
                      <a:pt x="42091" y="26723"/>
                      <a:pt x="42091" y="53446"/>
                      <a:pt x="35741" y="79375"/>
                    </a:cubicBezTo>
                    <a:cubicBezTo>
                      <a:pt x="29391" y="105304"/>
                      <a:pt x="8224" y="126471"/>
                      <a:pt x="3991" y="155575"/>
                    </a:cubicBezTo>
                    <a:cubicBezTo>
                      <a:pt x="-242" y="184679"/>
                      <a:pt x="-4476" y="224367"/>
                      <a:pt x="10341" y="254000"/>
                    </a:cubicBezTo>
                    <a:cubicBezTo>
                      <a:pt x="25158" y="283633"/>
                      <a:pt x="59554" y="324908"/>
                      <a:pt x="92891" y="333375"/>
                    </a:cubicBezTo>
                    <a:cubicBezTo>
                      <a:pt x="126228" y="341842"/>
                      <a:pt x="184437" y="320146"/>
                      <a:pt x="210366" y="304800"/>
                    </a:cubicBezTo>
                    <a:cubicBezTo>
                      <a:pt x="236295" y="289454"/>
                      <a:pt x="244233" y="274108"/>
                      <a:pt x="248466" y="241300"/>
                    </a:cubicBezTo>
                    <a:cubicBezTo>
                      <a:pt x="252699" y="208492"/>
                      <a:pt x="245291" y="136525"/>
                      <a:pt x="235766" y="107950"/>
                    </a:cubicBezTo>
                    <a:cubicBezTo>
                      <a:pt x="226241" y="79375"/>
                      <a:pt x="212483" y="72496"/>
                      <a:pt x="191316" y="69850"/>
                    </a:cubicBezTo>
                    <a:cubicBezTo>
                      <a:pt x="170149" y="67204"/>
                      <a:pt x="127287" y="77258"/>
                      <a:pt x="108766" y="92075"/>
                    </a:cubicBezTo>
                    <a:cubicBezTo>
                      <a:pt x="90245" y="106892"/>
                      <a:pt x="81779" y="132821"/>
                      <a:pt x="80191" y="158750"/>
                    </a:cubicBezTo>
                    <a:cubicBezTo>
                      <a:pt x="78604" y="184679"/>
                      <a:pt x="77016" y="210609"/>
                      <a:pt x="99241" y="247650"/>
                    </a:cubicBezTo>
                    <a:cubicBezTo>
                      <a:pt x="121466" y="284691"/>
                      <a:pt x="190258" y="343429"/>
                      <a:pt x="213541" y="381000"/>
                    </a:cubicBezTo>
                    <a:cubicBezTo>
                      <a:pt x="236824" y="418571"/>
                      <a:pt x="235237" y="445029"/>
                      <a:pt x="238941" y="473075"/>
                    </a:cubicBezTo>
                    <a:cubicBezTo>
                      <a:pt x="242645" y="501121"/>
                      <a:pt x="233649" y="518054"/>
                      <a:pt x="235766" y="549275"/>
                    </a:cubicBezTo>
                    <a:cubicBezTo>
                      <a:pt x="237883" y="580496"/>
                      <a:pt x="231004" y="631825"/>
                      <a:pt x="251641" y="660400"/>
                    </a:cubicBezTo>
                    <a:cubicBezTo>
                      <a:pt x="272278" y="688975"/>
                      <a:pt x="315934" y="704850"/>
                      <a:pt x="359591" y="720725"/>
                    </a:cubicBezTo>
                  </a:path>
                </a:pathLst>
              </a:custGeom>
              <a:noFill/>
              <a:ln w="57150" cmpd="sng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56" name="Freeform: Shape 97">
                <a:extLst>
                  <a:ext uri="{FF2B5EF4-FFF2-40B4-BE49-F238E27FC236}">
                    <a16:creationId xmlns:a16="http://schemas.microsoft.com/office/drawing/2014/main" id="{5D59C22A-CE7C-8BC3-B58A-452365B84075}"/>
                  </a:ext>
                </a:extLst>
              </p:cNvPr>
              <p:cNvSpPr/>
              <p:nvPr/>
            </p:nvSpPr>
            <p:spPr>
              <a:xfrm>
                <a:off x="7517584" y="3159124"/>
                <a:ext cx="359591" cy="720726"/>
              </a:xfrm>
              <a:custGeom>
                <a:avLst/>
                <a:gdLst>
                  <a:gd name="csX0" fmla="*/ 42091 w 359591"/>
                  <a:gd name="csY0" fmla="*/ 0 h 720725"/>
                  <a:gd name="csX1" fmla="*/ 35741 w 359591"/>
                  <a:gd name="csY1" fmla="*/ 79375 h 720725"/>
                  <a:gd name="csX2" fmla="*/ 3991 w 359591"/>
                  <a:gd name="csY2" fmla="*/ 155575 h 720725"/>
                  <a:gd name="csX3" fmla="*/ 10341 w 359591"/>
                  <a:gd name="csY3" fmla="*/ 254000 h 720725"/>
                  <a:gd name="csX4" fmla="*/ 92891 w 359591"/>
                  <a:gd name="csY4" fmla="*/ 333375 h 720725"/>
                  <a:gd name="csX5" fmla="*/ 210366 w 359591"/>
                  <a:gd name="csY5" fmla="*/ 304800 h 720725"/>
                  <a:gd name="csX6" fmla="*/ 248466 w 359591"/>
                  <a:gd name="csY6" fmla="*/ 241300 h 720725"/>
                  <a:gd name="csX7" fmla="*/ 235766 w 359591"/>
                  <a:gd name="csY7" fmla="*/ 107950 h 720725"/>
                  <a:gd name="csX8" fmla="*/ 191316 w 359591"/>
                  <a:gd name="csY8" fmla="*/ 69850 h 720725"/>
                  <a:gd name="csX9" fmla="*/ 108766 w 359591"/>
                  <a:gd name="csY9" fmla="*/ 92075 h 720725"/>
                  <a:gd name="csX10" fmla="*/ 80191 w 359591"/>
                  <a:gd name="csY10" fmla="*/ 158750 h 720725"/>
                  <a:gd name="csX11" fmla="*/ 99241 w 359591"/>
                  <a:gd name="csY11" fmla="*/ 247650 h 720725"/>
                  <a:gd name="csX12" fmla="*/ 213541 w 359591"/>
                  <a:gd name="csY12" fmla="*/ 381000 h 720725"/>
                  <a:gd name="csX13" fmla="*/ 238941 w 359591"/>
                  <a:gd name="csY13" fmla="*/ 473075 h 720725"/>
                  <a:gd name="csX14" fmla="*/ 235766 w 359591"/>
                  <a:gd name="csY14" fmla="*/ 549275 h 720725"/>
                  <a:gd name="csX15" fmla="*/ 251641 w 359591"/>
                  <a:gd name="csY15" fmla="*/ 660400 h 720725"/>
                  <a:gd name="csX16" fmla="*/ 359591 w 359591"/>
                  <a:gd name="csY16" fmla="*/ 720725 h 72072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</a:cxnLst>
                <a:rect l="l" t="t" r="r" b="b"/>
                <a:pathLst>
                  <a:path w="359591" h="720725">
                    <a:moveTo>
                      <a:pt x="42091" y="0"/>
                    </a:moveTo>
                    <a:cubicBezTo>
                      <a:pt x="42091" y="26723"/>
                      <a:pt x="42091" y="53446"/>
                      <a:pt x="35741" y="79375"/>
                    </a:cubicBezTo>
                    <a:cubicBezTo>
                      <a:pt x="29391" y="105304"/>
                      <a:pt x="8224" y="126471"/>
                      <a:pt x="3991" y="155575"/>
                    </a:cubicBezTo>
                    <a:cubicBezTo>
                      <a:pt x="-242" y="184679"/>
                      <a:pt x="-4476" y="224367"/>
                      <a:pt x="10341" y="254000"/>
                    </a:cubicBezTo>
                    <a:cubicBezTo>
                      <a:pt x="25158" y="283633"/>
                      <a:pt x="59554" y="324908"/>
                      <a:pt x="92891" y="333375"/>
                    </a:cubicBezTo>
                    <a:cubicBezTo>
                      <a:pt x="126228" y="341842"/>
                      <a:pt x="184437" y="320146"/>
                      <a:pt x="210366" y="304800"/>
                    </a:cubicBezTo>
                    <a:cubicBezTo>
                      <a:pt x="236295" y="289454"/>
                      <a:pt x="244233" y="274108"/>
                      <a:pt x="248466" y="241300"/>
                    </a:cubicBezTo>
                    <a:cubicBezTo>
                      <a:pt x="252699" y="208492"/>
                      <a:pt x="245291" y="136525"/>
                      <a:pt x="235766" y="107950"/>
                    </a:cubicBezTo>
                    <a:cubicBezTo>
                      <a:pt x="226241" y="79375"/>
                      <a:pt x="212483" y="72496"/>
                      <a:pt x="191316" y="69850"/>
                    </a:cubicBezTo>
                    <a:cubicBezTo>
                      <a:pt x="170149" y="67204"/>
                      <a:pt x="127287" y="77258"/>
                      <a:pt x="108766" y="92075"/>
                    </a:cubicBezTo>
                    <a:cubicBezTo>
                      <a:pt x="90245" y="106892"/>
                      <a:pt x="81779" y="132821"/>
                      <a:pt x="80191" y="158750"/>
                    </a:cubicBezTo>
                    <a:cubicBezTo>
                      <a:pt x="78604" y="184679"/>
                      <a:pt x="77016" y="210609"/>
                      <a:pt x="99241" y="247650"/>
                    </a:cubicBezTo>
                    <a:cubicBezTo>
                      <a:pt x="121466" y="284691"/>
                      <a:pt x="190258" y="343429"/>
                      <a:pt x="213541" y="381000"/>
                    </a:cubicBezTo>
                    <a:cubicBezTo>
                      <a:pt x="236824" y="418571"/>
                      <a:pt x="235237" y="445029"/>
                      <a:pt x="238941" y="473075"/>
                    </a:cubicBezTo>
                    <a:cubicBezTo>
                      <a:pt x="242645" y="501121"/>
                      <a:pt x="233649" y="518054"/>
                      <a:pt x="235766" y="549275"/>
                    </a:cubicBezTo>
                    <a:cubicBezTo>
                      <a:pt x="237883" y="580496"/>
                      <a:pt x="231004" y="631825"/>
                      <a:pt x="251641" y="660400"/>
                    </a:cubicBezTo>
                    <a:cubicBezTo>
                      <a:pt x="272278" y="688975"/>
                      <a:pt x="315934" y="704850"/>
                      <a:pt x="359591" y="720725"/>
                    </a:cubicBezTo>
                  </a:path>
                </a:pathLst>
              </a:custGeom>
              <a:noFill/>
              <a:ln w="57150" cmpd="tri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grpSp>
          <p:nvGrpSpPr>
            <p:cNvPr id="16" name="Group 22">
              <a:extLst>
                <a:ext uri="{FF2B5EF4-FFF2-40B4-BE49-F238E27FC236}">
                  <a16:creationId xmlns:a16="http://schemas.microsoft.com/office/drawing/2014/main" id="{AFDB0EAB-6F53-8148-C010-9AB6C76696F4}"/>
                </a:ext>
              </a:extLst>
            </p:cNvPr>
            <p:cNvGrpSpPr/>
            <p:nvPr/>
          </p:nvGrpSpPr>
          <p:grpSpPr>
            <a:xfrm>
              <a:off x="7748879" y="1757383"/>
              <a:ext cx="1962438" cy="3769743"/>
              <a:chOff x="7748879" y="1757383"/>
              <a:chExt cx="1962438" cy="3769743"/>
            </a:xfrm>
          </p:grpSpPr>
          <p:sp>
            <p:nvSpPr>
              <p:cNvPr id="43" name="Freeform: Shape 5">
                <a:extLst>
                  <a:ext uri="{FF2B5EF4-FFF2-40B4-BE49-F238E27FC236}">
                    <a16:creationId xmlns:a16="http://schemas.microsoft.com/office/drawing/2014/main" id="{8B9C541A-9A61-C03A-1F98-DA146FBD1790}"/>
                  </a:ext>
                </a:extLst>
              </p:cNvPr>
              <p:cNvSpPr/>
              <p:nvPr/>
            </p:nvSpPr>
            <p:spPr>
              <a:xfrm>
                <a:off x="7802879" y="1811383"/>
                <a:ext cx="1859282" cy="3666308"/>
              </a:xfrm>
              <a:custGeom>
                <a:avLst/>
                <a:gdLst>
                  <a:gd name="csX0" fmla="*/ 1866431 w 1866431"/>
                  <a:gd name="csY0" fmla="*/ 0 h 3666308"/>
                  <a:gd name="csX1" fmla="*/ 1461482 w 1866431"/>
                  <a:gd name="csY1" fmla="*/ 448491 h 3666308"/>
                  <a:gd name="csX2" fmla="*/ 1043471 w 1866431"/>
                  <a:gd name="csY2" fmla="*/ 1023257 h 3666308"/>
                  <a:gd name="csX3" fmla="*/ 756088 w 1866431"/>
                  <a:gd name="csY3" fmla="*/ 1785257 h 3666308"/>
                  <a:gd name="csX4" fmla="*/ 111654 w 1866431"/>
                  <a:gd name="csY4" fmla="*/ 2063931 h 3666308"/>
                  <a:gd name="csX5" fmla="*/ 7151 w 1866431"/>
                  <a:gd name="csY5" fmla="*/ 2329543 h 3666308"/>
                  <a:gd name="csX6" fmla="*/ 194385 w 1866431"/>
                  <a:gd name="csY6" fmla="*/ 2843348 h 3666308"/>
                  <a:gd name="csX7" fmla="*/ 438225 w 1866431"/>
                  <a:gd name="csY7" fmla="*/ 3239588 h 3666308"/>
                  <a:gd name="csX8" fmla="*/ 150842 w 1866431"/>
                  <a:gd name="csY8" fmla="*/ 3666308 h 3666308"/>
                  <a:gd name="csX0" fmla="*/ 1866431 w 1866431"/>
                  <a:gd name="csY0" fmla="*/ 0 h 3666308"/>
                  <a:gd name="csX1" fmla="*/ 1461482 w 1866431"/>
                  <a:gd name="csY1" fmla="*/ 448491 h 3666308"/>
                  <a:gd name="csX2" fmla="*/ 1043471 w 1866431"/>
                  <a:gd name="csY2" fmla="*/ 1023257 h 3666308"/>
                  <a:gd name="csX3" fmla="*/ 756088 w 1866431"/>
                  <a:gd name="csY3" fmla="*/ 1785257 h 3666308"/>
                  <a:gd name="csX4" fmla="*/ 111654 w 1866431"/>
                  <a:gd name="csY4" fmla="*/ 2063931 h 3666308"/>
                  <a:gd name="csX5" fmla="*/ 7151 w 1866431"/>
                  <a:gd name="csY5" fmla="*/ 2329543 h 3666308"/>
                  <a:gd name="csX6" fmla="*/ 194385 w 1866431"/>
                  <a:gd name="csY6" fmla="*/ 2843348 h 3666308"/>
                  <a:gd name="csX7" fmla="*/ 438225 w 1866431"/>
                  <a:gd name="csY7" fmla="*/ 3239588 h 3666308"/>
                  <a:gd name="csX8" fmla="*/ 150842 w 1866431"/>
                  <a:gd name="csY8" fmla="*/ 3666308 h 3666308"/>
                  <a:gd name="csX0" fmla="*/ 1866431 w 1866431"/>
                  <a:gd name="csY0" fmla="*/ 0 h 3666308"/>
                  <a:gd name="csX1" fmla="*/ 1461482 w 1866431"/>
                  <a:gd name="csY1" fmla="*/ 448491 h 3666308"/>
                  <a:gd name="csX2" fmla="*/ 1043471 w 1866431"/>
                  <a:gd name="csY2" fmla="*/ 1023257 h 3666308"/>
                  <a:gd name="csX3" fmla="*/ 756088 w 1866431"/>
                  <a:gd name="csY3" fmla="*/ 1785257 h 3666308"/>
                  <a:gd name="csX4" fmla="*/ 111654 w 1866431"/>
                  <a:gd name="csY4" fmla="*/ 2063931 h 3666308"/>
                  <a:gd name="csX5" fmla="*/ 7151 w 1866431"/>
                  <a:gd name="csY5" fmla="*/ 2329543 h 3666308"/>
                  <a:gd name="csX6" fmla="*/ 194385 w 1866431"/>
                  <a:gd name="csY6" fmla="*/ 2843348 h 3666308"/>
                  <a:gd name="csX7" fmla="*/ 438225 w 1866431"/>
                  <a:gd name="csY7" fmla="*/ 3239588 h 3666308"/>
                  <a:gd name="csX8" fmla="*/ 150842 w 1866431"/>
                  <a:gd name="csY8" fmla="*/ 3666308 h 3666308"/>
                  <a:gd name="csX0" fmla="*/ 1866431 w 1866431"/>
                  <a:gd name="csY0" fmla="*/ 0 h 3666308"/>
                  <a:gd name="csX1" fmla="*/ 1461482 w 1866431"/>
                  <a:gd name="csY1" fmla="*/ 448491 h 3666308"/>
                  <a:gd name="csX2" fmla="*/ 1043471 w 1866431"/>
                  <a:gd name="csY2" fmla="*/ 1023257 h 3666308"/>
                  <a:gd name="csX3" fmla="*/ 756088 w 1866431"/>
                  <a:gd name="csY3" fmla="*/ 1785257 h 3666308"/>
                  <a:gd name="csX4" fmla="*/ 111654 w 1866431"/>
                  <a:gd name="csY4" fmla="*/ 2063931 h 3666308"/>
                  <a:gd name="csX5" fmla="*/ 7151 w 1866431"/>
                  <a:gd name="csY5" fmla="*/ 2329543 h 3666308"/>
                  <a:gd name="csX6" fmla="*/ 194385 w 1866431"/>
                  <a:gd name="csY6" fmla="*/ 2843348 h 3666308"/>
                  <a:gd name="csX7" fmla="*/ 438225 w 1866431"/>
                  <a:gd name="csY7" fmla="*/ 3239588 h 3666308"/>
                  <a:gd name="csX8" fmla="*/ 150842 w 1866431"/>
                  <a:gd name="csY8" fmla="*/ 3666308 h 3666308"/>
                  <a:gd name="csX0" fmla="*/ 1860297 w 1860297"/>
                  <a:gd name="csY0" fmla="*/ 0 h 3666308"/>
                  <a:gd name="csX1" fmla="*/ 1455348 w 1860297"/>
                  <a:gd name="csY1" fmla="*/ 448491 h 3666308"/>
                  <a:gd name="csX2" fmla="*/ 1037337 w 1860297"/>
                  <a:gd name="csY2" fmla="*/ 1023257 h 3666308"/>
                  <a:gd name="csX3" fmla="*/ 749954 w 1860297"/>
                  <a:gd name="csY3" fmla="*/ 1785257 h 3666308"/>
                  <a:gd name="csX4" fmla="*/ 105520 w 1860297"/>
                  <a:gd name="csY4" fmla="*/ 2063931 h 3666308"/>
                  <a:gd name="csX5" fmla="*/ 1017 w 1860297"/>
                  <a:gd name="csY5" fmla="*/ 2329543 h 3666308"/>
                  <a:gd name="csX6" fmla="*/ 188251 w 1860297"/>
                  <a:gd name="csY6" fmla="*/ 2843348 h 3666308"/>
                  <a:gd name="csX7" fmla="*/ 432091 w 1860297"/>
                  <a:gd name="csY7" fmla="*/ 3239588 h 3666308"/>
                  <a:gd name="csX8" fmla="*/ 144708 w 1860297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  <a:gd name="csX0" fmla="*/ 1859282 w 1859282"/>
                  <a:gd name="csY0" fmla="*/ 0 h 3666308"/>
                  <a:gd name="csX1" fmla="*/ 1454333 w 1859282"/>
                  <a:gd name="csY1" fmla="*/ 448491 h 3666308"/>
                  <a:gd name="csX2" fmla="*/ 1036322 w 1859282"/>
                  <a:gd name="csY2" fmla="*/ 1023257 h 3666308"/>
                  <a:gd name="csX3" fmla="*/ 748939 w 1859282"/>
                  <a:gd name="csY3" fmla="*/ 1785257 h 3666308"/>
                  <a:gd name="csX4" fmla="*/ 104505 w 1859282"/>
                  <a:gd name="csY4" fmla="*/ 2063931 h 3666308"/>
                  <a:gd name="csX5" fmla="*/ 2 w 1859282"/>
                  <a:gd name="csY5" fmla="*/ 2329543 h 3666308"/>
                  <a:gd name="csX6" fmla="*/ 187236 w 1859282"/>
                  <a:gd name="csY6" fmla="*/ 2843348 h 3666308"/>
                  <a:gd name="csX7" fmla="*/ 431076 w 1859282"/>
                  <a:gd name="csY7" fmla="*/ 3239588 h 3666308"/>
                  <a:gd name="csX8" fmla="*/ 143693 w 1859282"/>
                  <a:gd name="csY8" fmla="*/ 3666308 h 3666308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1859282" h="3666308">
                    <a:moveTo>
                      <a:pt x="1859282" y="0"/>
                    </a:moveTo>
                    <a:cubicBezTo>
                      <a:pt x="1834925" y="26262"/>
                      <a:pt x="1467668" y="431936"/>
                      <a:pt x="1454333" y="448491"/>
                    </a:cubicBezTo>
                    <a:cubicBezTo>
                      <a:pt x="1440998" y="465046"/>
                      <a:pt x="1044351" y="1003663"/>
                      <a:pt x="1036322" y="1023257"/>
                    </a:cubicBezTo>
                    <a:cubicBezTo>
                      <a:pt x="1028293" y="1042851"/>
                      <a:pt x="764542" y="1761036"/>
                      <a:pt x="748939" y="1785257"/>
                    </a:cubicBezTo>
                    <a:cubicBezTo>
                      <a:pt x="733336" y="1809478"/>
                      <a:pt x="118203" y="2049417"/>
                      <a:pt x="104505" y="2063931"/>
                    </a:cubicBezTo>
                    <a:cubicBezTo>
                      <a:pt x="90807" y="2078445"/>
                      <a:pt x="502" y="2313940"/>
                      <a:pt x="2" y="2329543"/>
                    </a:cubicBezTo>
                    <a:cubicBezTo>
                      <a:pt x="-498" y="2345146"/>
                      <a:pt x="174128" y="2825024"/>
                      <a:pt x="187236" y="2843348"/>
                    </a:cubicBezTo>
                    <a:cubicBezTo>
                      <a:pt x="200344" y="2861672"/>
                      <a:pt x="406583" y="3189740"/>
                      <a:pt x="431076" y="3239588"/>
                    </a:cubicBezTo>
                    <a:cubicBezTo>
                      <a:pt x="415881" y="3276735"/>
                      <a:pt x="163106" y="3651703"/>
                      <a:pt x="143693" y="3666308"/>
                    </a:cubicBezTo>
                  </a:path>
                </a:pathLst>
              </a:cu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grpSp>
            <p:nvGrpSpPr>
              <p:cNvPr id="44" name="Group 21">
                <a:extLst>
                  <a:ext uri="{FF2B5EF4-FFF2-40B4-BE49-F238E27FC236}">
                    <a16:creationId xmlns:a16="http://schemas.microsoft.com/office/drawing/2014/main" id="{023E185E-E0AA-543A-A584-373077612FD5}"/>
                  </a:ext>
                </a:extLst>
              </p:cNvPr>
              <p:cNvGrpSpPr/>
              <p:nvPr/>
            </p:nvGrpSpPr>
            <p:grpSpPr>
              <a:xfrm>
                <a:off x="7748879" y="1757383"/>
                <a:ext cx="1962438" cy="3769743"/>
                <a:chOff x="7748879" y="1757383"/>
                <a:chExt cx="1962438" cy="3769743"/>
              </a:xfrm>
            </p:grpSpPr>
            <p:sp>
              <p:nvSpPr>
                <p:cNvPr id="45" name="Oval 13">
                  <a:extLst>
                    <a:ext uri="{FF2B5EF4-FFF2-40B4-BE49-F238E27FC236}">
                      <a16:creationId xmlns:a16="http://schemas.microsoft.com/office/drawing/2014/main" id="{CDAECBBE-ED42-791B-CD57-CC3C14285DD6}"/>
                    </a:ext>
                  </a:extLst>
                </p:cNvPr>
                <p:cNvSpPr/>
                <p:nvPr/>
              </p:nvSpPr>
              <p:spPr>
                <a:xfrm>
                  <a:off x="9603317" y="1757383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46" name="Oval 14">
                  <a:extLst>
                    <a:ext uri="{FF2B5EF4-FFF2-40B4-BE49-F238E27FC236}">
                      <a16:creationId xmlns:a16="http://schemas.microsoft.com/office/drawing/2014/main" id="{205DAE93-4031-7B09-9D71-684D5FBC1572}"/>
                    </a:ext>
                  </a:extLst>
                </p:cNvPr>
                <p:cNvSpPr/>
                <p:nvPr/>
              </p:nvSpPr>
              <p:spPr>
                <a:xfrm>
                  <a:off x="9099550" y="2362750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47" name="Oval 15">
                  <a:extLst>
                    <a:ext uri="{FF2B5EF4-FFF2-40B4-BE49-F238E27FC236}">
                      <a16:creationId xmlns:a16="http://schemas.microsoft.com/office/drawing/2014/main" id="{F4FC5D6B-CC55-240A-D9DB-4968ACB3483E}"/>
                    </a:ext>
                  </a:extLst>
                </p:cNvPr>
                <p:cNvSpPr/>
                <p:nvPr/>
              </p:nvSpPr>
              <p:spPr>
                <a:xfrm>
                  <a:off x="8782050" y="2818009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48" name="Oval 16">
                  <a:extLst>
                    <a:ext uri="{FF2B5EF4-FFF2-40B4-BE49-F238E27FC236}">
                      <a16:creationId xmlns:a16="http://schemas.microsoft.com/office/drawing/2014/main" id="{1261162E-4FDA-E85B-2C0C-026079CC38B8}"/>
                    </a:ext>
                  </a:extLst>
                </p:cNvPr>
                <p:cNvSpPr/>
                <p:nvPr/>
              </p:nvSpPr>
              <p:spPr>
                <a:xfrm>
                  <a:off x="7850814" y="3814284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49" name="Oval 17">
                  <a:extLst>
                    <a:ext uri="{FF2B5EF4-FFF2-40B4-BE49-F238E27FC236}">
                      <a16:creationId xmlns:a16="http://schemas.microsoft.com/office/drawing/2014/main" id="{DFFA455F-3564-18E2-8626-5452DD833607}"/>
                    </a:ext>
                  </a:extLst>
                </p:cNvPr>
                <p:cNvSpPr/>
                <p:nvPr/>
              </p:nvSpPr>
              <p:spPr>
                <a:xfrm>
                  <a:off x="7748879" y="4085218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50" name="Oval 18">
                  <a:extLst>
                    <a:ext uri="{FF2B5EF4-FFF2-40B4-BE49-F238E27FC236}">
                      <a16:creationId xmlns:a16="http://schemas.microsoft.com/office/drawing/2014/main" id="{D2EF754B-30DB-C3C4-A68F-48F8CB3C67B2}"/>
                    </a:ext>
                  </a:extLst>
                </p:cNvPr>
                <p:cNvSpPr/>
                <p:nvPr/>
              </p:nvSpPr>
              <p:spPr>
                <a:xfrm>
                  <a:off x="7947333" y="4624651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51" name="Oval 19">
                  <a:extLst>
                    <a:ext uri="{FF2B5EF4-FFF2-40B4-BE49-F238E27FC236}">
                      <a16:creationId xmlns:a16="http://schemas.microsoft.com/office/drawing/2014/main" id="{C1CA9CC6-80B0-0E95-43E2-DB239C2AD0E1}"/>
                    </a:ext>
                  </a:extLst>
                </p:cNvPr>
                <p:cNvSpPr/>
                <p:nvPr/>
              </p:nvSpPr>
              <p:spPr>
                <a:xfrm>
                  <a:off x="8168217" y="4992951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52" name="Oval 20">
                  <a:extLst>
                    <a:ext uri="{FF2B5EF4-FFF2-40B4-BE49-F238E27FC236}">
                      <a16:creationId xmlns:a16="http://schemas.microsoft.com/office/drawing/2014/main" id="{0DE88344-6B34-0ED1-A6A3-21AA5F4BE12C}"/>
                    </a:ext>
                  </a:extLst>
                </p:cNvPr>
                <p:cNvSpPr/>
                <p:nvPr/>
              </p:nvSpPr>
              <p:spPr>
                <a:xfrm>
                  <a:off x="7904814" y="5419126"/>
                  <a:ext cx="108000" cy="1080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</p:grpSp>
        <p:sp>
          <p:nvSpPr>
            <p:cNvPr id="17" name="Oval 69">
              <a:extLst>
                <a:ext uri="{FF2B5EF4-FFF2-40B4-BE49-F238E27FC236}">
                  <a16:creationId xmlns:a16="http://schemas.microsoft.com/office/drawing/2014/main" id="{0C768D11-6DAF-8551-A8E8-BC688BAF54B0}"/>
                </a:ext>
              </a:extLst>
            </p:cNvPr>
            <p:cNvSpPr/>
            <p:nvPr/>
          </p:nvSpPr>
          <p:spPr>
            <a:xfrm>
              <a:off x="9699160" y="6146391"/>
              <a:ext cx="54000" cy="54000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8" name="Freeform: Shape 83">
              <a:extLst>
                <a:ext uri="{FF2B5EF4-FFF2-40B4-BE49-F238E27FC236}">
                  <a16:creationId xmlns:a16="http://schemas.microsoft.com/office/drawing/2014/main" id="{15FE2CDC-0AD1-7B47-EBF3-7134074DC2E6}"/>
                </a:ext>
              </a:extLst>
            </p:cNvPr>
            <p:cNvSpPr/>
            <p:nvPr/>
          </p:nvSpPr>
          <p:spPr>
            <a:xfrm>
              <a:off x="6907622" y="4156075"/>
              <a:ext cx="398053" cy="838200"/>
            </a:xfrm>
            <a:custGeom>
              <a:avLst/>
              <a:gdLst>
                <a:gd name="csX0" fmla="*/ 10703 w 398053"/>
                <a:gd name="csY0" fmla="*/ 838200 h 838200"/>
                <a:gd name="csX1" fmla="*/ 4353 w 398053"/>
                <a:gd name="csY1" fmla="*/ 739775 h 838200"/>
                <a:gd name="csX2" fmla="*/ 67853 w 398053"/>
                <a:gd name="csY2" fmla="*/ 625475 h 838200"/>
                <a:gd name="csX3" fmla="*/ 71028 w 398053"/>
                <a:gd name="csY3" fmla="*/ 536575 h 838200"/>
                <a:gd name="csX4" fmla="*/ 61503 w 398053"/>
                <a:gd name="csY4" fmla="*/ 393700 h 838200"/>
                <a:gd name="csX5" fmla="*/ 99603 w 398053"/>
                <a:gd name="csY5" fmla="*/ 231775 h 838200"/>
                <a:gd name="csX6" fmla="*/ 191678 w 398053"/>
                <a:gd name="csY6" fmla="*/ 161925 h 838200"/>
                <a:gd name="csX7" fmla="*/ 286928 w 398053"/>
                <a:gd name="csY7" fmla="*/ 82550 h 838200"/>
                <a:gd name="csX8" fmla="*/ 398053 w 398053"/>
                <a:gd name="csY8" fmla="*/ 0 h 8382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98053" h="838200">
                  <a:moveTo>
                    <a:pt x="10703" y="838200"/>
                  </a:moveTo>
                  <a:cubicBezTo>
                    <a:pt x="2765" y="806714"/>
                    <a:pt x="-5172" y="775229"/>
                    <a:pt x="4353" y="739775"/>
                  </a:cubicBezTo>
                  <a:cubicBezTo>
                    <a:pt x="13878" y="704321"/>
                    <a:pt x="56741" y="659342"/>
                    <a:pt x="67853" y="625475"/>
                  </a:cubicBezTo>
                  <a:cubicBezTo>
                    <a:pt x="78966" y="591608"/>
                    <a:pt x="72086" y="575204"/>
                    <a:pt x="71028" y="536575"/>
                  </a:cubicBezTo>
                  <a:cubicBezTo>
                    <a:pt x="69970" y="497946"/>
                    <a:pt x="56741" y="444500"/>
                    <a:pt x="61503" y="393700"/>
                  </a:cubicBezTo>
                  <a:cubicBezTo>
                    <a:pt x="66265" y="342900"/>
                    <a:pt x="77907" y="270404"/>
                    <a:pt x="99603" y="231775"/>
                  </a:cubicBezTo>
                  <a:cubicBezTo>
                    <a:pt x="121299" y="193146"/>
                    <a:pt x="160457" y="186796"/>
                    <a:pt x="191678" y="161925"/>
                  </a:cubicBezTo>
                  <a:cubicBezTo>
                    <a:pt x="222899" y="137054"/>
                    <a:pt x="252532" y="109537"/>
                    <a:pt x="286928" y="82550"/>
                  </a:cubicBezTo>
                  <a:cubicBezTo>
                    <a:pt x="321324" y="55563"/>
                    <a:pt x="359688" y="27781"/>
                    <a:pt x="398053" y="0"/>
                  </a:cubicBezTo>
                </a:path>
              </a:pathLst>
            </a:custGeom>
            <a:noFill/>
            <a:ln w="38100">
              <a:solidFill>
                <a:schemeClr val="accent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9" name="Freeform: Shape 94">
              <a:extLst>
                <a:ext uri="{FF2B5EF4-FFF2-40B4-BE49-F238E27FC236}">
                  <a16:creationId xmlns:a16="http://schemas.microsoft.com/office/drawing/2014/main" id="{BFD0EEE3-80D4-BDBA-9431-7A0CC8D5AC66}"/>
                </a:ext>
              </a:extLst>
            </p:cNvPr>
            <p:cNvSpPr/>
            <p:nvPr/>
          </p:nvSpPr>
          <p:spPr>
            <a:xfrm>
              <a:off x="7159625" y="4905375"/>
              <a:ext cx="136525" cy="215900"/>
            </a:xfrm>
            <a:custGeom>
              <a:avLst/>
              <a:gdLst>
                <a:gd name="csX0" fmla="*/ 0 w 136525"/>
                <a:gd name="csY0" fmla="*/ 215900 h 215900"/>
                <a:gd name="csX1" fmla="*/ 136525 w 136525"/>
                <a:gd name="csY1" fmla="*/ 0 h 215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36525" h="215900">
                  <a:moveTo>
                    <a:pt x="0" y="215900"/>
                  </a:moveTo>
                  <a:lnTo>
                    <a:pt x="136525" y="0"/>
                  </a:lnTo>
                </a:path>
              </a:pathLst>
            </a:custGeom>
            <a:noFill/>
            <a:ln w="38100">
              <a:solidFill>
                <a:schemeClr val="accent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20" name="Group 110">
              <a:extLst>
                <a:ext uri="{FF2B5EF4-FFF2-40B4-BE49-F238E27FC236}">
                  <a16:creationId xmlns:a16="http://schemas.microsoft.com/office/drawing/2014/main" id="{B894E021-8BAF-BD12-D044-3AD4FEE0D000}"/>
                </a:ext>
              </a:extLst>
            </p:cNvPr>
            <p:cNvGrpSpPr/>
            <p:nvPr/>
          </p:nvGrpSpPr>
          <p:grpSpPr>
            <a:xfrm>
              <a:off x="10739773" y="3922284"/>
              <a:ext cx="1402913" cy="2707824"/>
              <a:chOff x="10739773" y="3922284"/>
              <a:chExt cx="1402913" cy="2707824"/>
            </a:xfrm>
          </p:grpSpPr>
          <p:sp>
            <p:nvSpPr>
              <p:cNvPr id="21" name="Rectangle 78">
                <a:extLst>
                  <a:ext uri="{FF2B5EF4-FFF2-40B4-BE49-F238E27FC236}">
                    <a16:creationId xmlns:a16="http://schemas.microsoft.com/office/drawing/2014/main" id="{E5B7A909-548C-7EAC-825B-CC14415B835F}"/>
                  </a:ext>
                </a:extLst>
              </p:cNvPr>
              <p:cNvSpPr/>
              <p:nvPr/>
            </p:nvSpPr>
            <p:spPr>
              <a:xfrm>
                <a:off x="10739773" y="3922284"/>
                <a:ext cx="1334557" cy="2707824"/>
              </a:xfrm>
              <a:prstGeom prst="rect">
                <a:avLst/>
              </a:prstGeom>
              <a:solidFill>
                <a:schemeClr val="bg1"/>
              </a:solidFill>
              <a:ln w="9525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cxnSp>
            <p:nvCxnSpPr>
              <p:cNvPr id="22" name="Straight Connector 80">
                <a:extLst>
                  <a:ext uri="{FF2B5EF4-FFF2-40B4-BE49-F238E27FC236}">
                    <a16:creationId xmlns:a16="http://schemas.microsoft.com/office/drawing/2014/main" id="{2CB003C5-BE98-49A0-681C-27943F7391D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4331043"/>
                <a:ext cx="299720" cy="0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" name="Oval 81">
                <a:extLst>
                  <a:ext uri="{FF2B5EF4-FFF2-40B4-BE49-F238E27FC236}">
                    <a16:creationId xmlns:a16="http://schemas.microsoft.com/office/drawing/2014/main" id="{F359AC07-61EF-CE81-1B5C-F2F3D8C493E2}"/>
                  </a:ext>
                </a:extLst>
              </p:cNvPr>
              <p:cNvSpPr/>
              <p:nvPr/>
            </p:nvSpPr>
            <p:spPr>
              <a:xfrm>
                <a:off x="10939633" y="4277043"/>
                <a:ext cx="108000" cy="1080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cxnSp>
            <p:nvCxnSpPr>
              <p:cNvPr id="24" name="Straight Connector 82">
                <a:extLst>
                  <a:ext uri="{FF2B5EF4-FFF2-40B4-BE49-F238E27FC236}">
                    <a16:creationId xmlns:a16="http://schemas.microsoft.com/office/drawing/2014/main" id="{9ADCD9CB-0D2C-C838-45BC-CF8F41FC822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4598590"/>
                <a:ext cx="299720" cy="0"/>
              </a:xfrm>
              <a:prstGeom prst="line">
                <a:avLst/>
              </a:prstGeom>
              <a:noFill/>
              <a:ln w="3810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" name="Oval 84">
                <a:extLst>
                  <a:ext uri="{FF2B5EF4-FFF2-40B4-BE49-F238E27FC236}">
                    <a16:creationId xmlns:a16="http://schemas.microsoft.com/office/drawing/2014/main" id="{0BDC2758-CF34-0938-E10A-D74495F2FBD0}"/>
                  </a:ext>
                </a:extLst>
              </p:cNvPr>
              <p:cNvSpPr/>
              <p:nvPr/>
            </p:nvSpPr>
            <p:spPr>
              <a:xfrm>
                <a:off x="10965777" y="4566424"/>
                <a:ext cx="54000" cy="54000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cxnSp>
            <p:nvCxnSpPr>
              <p:cNvPr id="26" name="Straight Connector 85">
                <a:extLst>
                  <a:ext uri="{FF2B5EF4-FFF2-40B4-BE49-F238E27FC236}">
                    <a16:creationId xmlns:a16="http://schemas.microsoft.com/office/drawing/2014/main" id="{F4BD87D0-FE59-93C7-5F8E-DBFBD501325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4866137"/>
                <a:ext cx="299720" cy="0"/>
              </a:xfrm>
              <a:prstGeom prst="line">
                <a:avLst/>
              </a:prstGeom>
              <a:noFill/>
              <a:ln w="38100"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27" name="Straight Connector 86">
                <a:extLst>
                  <a:ext uri="{FF2B5EF4-FFF2-40B4-BE49-F238E27FC236}">
                    <a16:creationId xmlns:a16="http://schemas.microsoft.com/office/drawing/2014/main" id="{6C90A2CA-BC41-832E-AC53-B1D42EA4D6A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5133683"/>
                <a:ext cx="299720" cy="0"/>
              </a:xfrm>
              <a:prstGeom prst="line">
                <a:avLst/>
              </a:prstGeom>
              <a:noFill/>
              <a:ln w="38100"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" name="TextBox 87">
                <a:extLst>
                  <a:ext uri="{FF2B5EF4-FFF2-40B4-BE49-F238E27FC236}">
                    <a16:creationId xmlns:a16="http://schemas.microsoft.com/office/drawing/2014/main" id="{B27DFE53-D322-EBAC-D1C7-65EB18836FB1}"/>
                  </a:ext>
                </a:extLst>
              </p:cNvPr>
              <p:cNvSpPr txBox="1"/>
              <p:nvPr/>
            </p:nvSpPr>
            <p:spPr>
              <a:xfrm>
                <a:off x="11138592" y="4231552"/>
                <a:ext cx="958964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Funivia e fermate</a:t>
                </a:r>
              </a:p>
            </p:txBody>
          </p:sp>
          <p:sp>
            <p:nvSpPr>
              <p:cNvPr id="29" name="TextBox 88">
                <a:extLst>
                  <a:ext uri="{FF2B5EF4-FFF2-40B4-BE49-F238E27FC236}">
                    <a16:creationId xmlns:a16="http://schemas.microsoft.com/office/drawing/2014/main" id="{45FCEF64-D30D-0C34-713C-6F4810E9F36C}"/>
                  </a:ext>
                </a:extLst>
              </p:cNvPr>
              <p:cNvSpPr txBox="1"/>
              <p:nvPr/>
            </p:nvSpPr>
            <p:spPr>
              <a:xfrm>
                <a:off x="11138591" y="4489555"/>
                <a:ext cx="1004095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Asse VB e fermate</a:t>
                </a:r>
              </a:p>
            </p:txBody>
          </p:sp>
          <p:sp>
            <p:nvSpPr>
              <p:cNvPr id="30" name="TextBox 89">
                <a:extLst>
                  <a:ext uri="{FF2B5EF4-FFF2-40B4-BE49-F238E27FC236}">
                    <a16:creationId xmlns:a16="http://schemas.microsoft.com/office/drawing/2014/main" id="{C667C259-1A8C-A9DE-3F05-9EB25F31523E}"/>
                  </a:ext>
                </a:extLst>
              </p:cNvPr>
              <p:cNvSpPr txBox="1"/>
              <p:nvPr/>
            </p:nvSpPr>
            <p:spPr>
              <a:xfrm>
                <a:off x="11138591" y="4755788"/>
                <a:ext cx="912457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Asse Centro</a:t>
                </a:r>
              </a:p>
            </p:txBody>
          </p:sp>
          <p:sp>
            <p:nvSpPr>
              <p:cNvPr id="31" name="TextBox 90">
                <a:extLst>
                  <a:ext uri="{FF2B5EF4-FFF2-40B4-BE49-F238E27FC236}">
                    <a16:creationId xmlns:a16="http://schemas.microsoft.com/office/drawing/2014/main" id="{9BCE5F5B-62A9-431C-1679-BE060D893465}"/>
                  </a:ext>
                </a:extLst>
              </p:cNvPr>
              <p:cNvSpPr txBox="1"/>
              <p:nvPr/>
            </p:nvSpPr>
            <p:spPr>
              <a:xfrm>
                <a:off x="11138592" y="5023334"/>
                <a:ext cx="9124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Asse Levante</a:t>
                </a:r>
              </a:p>
            </p:txBody>
          </p:sp>
          <p:sp>
            <p:nvSpPr>
              <p:cNvPr id="32" name="TextBox 91">
                <a:extLst>
                  <a:ext uri="{FF2B5EF4-FFF2-40B4-BE49-F238E27FC236}">
                    <a16:creationId xmlns:a16="http://schemas.microsoft.com/office/drawing/2014/main" id="{D98A166E-FC62-92E4-2F75-7349F9F51EED}"/>
                  </a:ext>
                </a:extLst>
              </p:cNvPr>
              <p:cNvSpPr txBox="1"/>
              <p:nvPr/>
            </p:nvSpPr>
            <p:spPr>
              <a:xfrm>
                <a:off x="10755159" y="3943929"/>
                <a:ext cx="912457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b="1" dirty="0"/>
                  <a:t>Legenda</a:t>
                </a:r>
              </a:p>
            </p:txBody>
          </p:sp>
          <p:cxnSp>
            <p:nvCxnSpPr>
              <p:cNvPr id="33" name="Straight Connector 100">
                <a:extLst>
                  <a:ext uri="{FF2B5EF4-FFF2-40B4-BE49-F238E27FC236}">
                    <a16:creationId xmlns:a16="http://schemas.microsoft.com/office/drawing/2014/main" id="{9B0D757F-E95A-4CAF-2E13-146D0A6BB95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5410729"/>
                <a:ext cx="299720" cy="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34" name="Straight Connector 101">
                <a:extLst>
                  <a:ext uri="{FF2B5EF4-FFF2-40B4-BE49-F238E27FC236}">
                    <a16:creationId xmlns:a16="http://schemas.microsoft.com/office/drawing/2014/main" id="{FA880AEE-73AC-3B50-1D85-2711B96DB13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5694948"/>
                <a:ext cx="299720" cy="0"/>
              </a:xfrm>
              <a:prstGeom prst="line">
                <a:avLst/>
              </a:prstGeom>
              <a:noFill/>
              <a:ln w="381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35" name="Straight Connector 102">
                <a:extLst>
                  <a:ext uri="{FF2B5EF4-FFF2-40B4-BE49-F238E27FC236}">
                    <a16:creationId xmlns:a16="http://schemas.microsoft.com/office/drawing/2014/main" id="{9F18B215-7C50-BE43-ED05-5A6550F1EEA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842917" y="5981492"/>
                <a:ext cx="299720" cy="0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grpSp>
            <p:nvGrpSpPr>
              <p:cNvPr id="36" name="Group 105">
                <a:extLst>
                  <a:ext uri="{FF2B5EF4-FFF2-40B4-BE49-F238E27FC236}">
                    <a16:creationId xmlns:a16="http://schemas.microsoft.com/office/drawing/2014/main" id="{7D2A0C94-7331-7E53-F5B3-0CBC08C0CD26}"/>
                  </a:ext>
                </a:extLst>
              </p:cNvPr>
              <p:cNvGrpSpPr/>
              <p:nvPr/>
            </p:nvGrpSpPr>
            <p:grpSpPr>
              <a:xfrm>
                <a:off x="10850828" y="6270241"/>
                <a:ext cx="299720" cy="0"/>
                <a:chOff x="10850828" y="6270241"/>
                <a:chExt cx="299720" cy="0"/>
              </a:xfrm>
            </p:grpSpPr>
            <p:cxnSp>
              <p:nvCxnSpPr>
                <p:cNvPr id="41" name="Straight Connector 104">
                  <a:extLst>
                    <a:ext uri="{FF2B5EF4-FFF2-40B4-BE49-F238E27FC236}">
                      <a16:creationId xmlns:a16="http://schemas.microsoft.com/office/drawing/2014/main" id="{92D15A9F-BE22-B6CE-068A-EACCE86C918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850828" y="6270241"/>
                  <a:ext cx="299720" cy="0"/>
                </a:xfrm>
                <a:prstGeom prst="line">
                  <a:avLst/>
                </a:prstGeom>
                <a:noFill/>
                <a:ln w="57150" cmpd="sng"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  <p:cxnSp>
              <p:nvCxnSpPr>
                <p:cNvPr id="42" name="Straight Connector 103">
                  <a:extLst>
                    <a:ext uri="{FF2B5EF4-FFF2-40B4-BE49-F238E27FC236}">
                      <a16:creationId xmlns:a16="http://schemas.microsoft.com/office/drawing/2014/main" id="{F65A4CAD-C29B-1CBE-591C-AEF181DD4E6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850828" y="6270241"/>
                  <a:ext cx="299720" cy="0"/>
                </a:xfrm>
                <a:prstGeom prst="line">
                  <a:avLst/>
                </a:prstGeom>
                <a:noFill/>
                <a:ln w="57150" cmpd="tri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  <p:sp>
            <p:nvSpPr>
              <p:cNvPr id="37" name="TextBox 106">
                <a:extLst>
                  <a:ext uri="{FF2B5EF4-FFF2-40B4-BE49-F238E27FC236}">
                    <a16:creationId xmlns:a16="http://schemas.microsoft.com/office/drawing/2014/main" id="{781A082F-DC2B-9E39-4F3E-632FCBCF9920}"/>
                  </a:ext>
                </a:extLst>
              </p:cNvPr>
              <p:cNvSpPr txBox="1"/>
              <p:nvPr/>
            </p:nvSpPr>
            <p:spPr>
              <a:xfrm>
                <a:off x="11138591" y="5305449"/>
                <a:ext cx="9124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Metropolitana</a:t>
                </a:r>
              </a:p>
            </p:txBody>
          </p:sp>
          <p:sp>
            <p:nvSpPr>
              <p:cNvPr id="38" name="TextBox 107">
                <a:extLst>
                  <a:ext uri="{FF2B5EF4-FFF2-40B4-BE49-F238E27FC236}">
                    <a16:creationId xmlns:a16="http://schemas.microsoft.com/office/drawing/2014/main" id="{A7023A0B-F594-90A7-0AB6-506E4DF67F4D}"/>
                  </a:ext>
                </a:extLst>
              </p:cNvPr>
              <p:cNvSpPr txBox="1"/>
              <p:nvPr/>
            </p:nvSpPr>
            <p:spPr>
              <a:xfrm>
                <a:off x="11138591" y="5523903"/>
                <a:ext cx="91245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Ascensori e funicolari</a:t>
                </a:r>
              </a:p>
            </p:txBody>
          </p:sp>
          <p:sp>
            <p:nvSpPr>
              <p:cNvPr id="39" name="TextBox 108">
                <a:extLst>
                  <a:ext uri="{FF2B5EF4-FFF2-40B4-BE49-F238E27FC236}">
                    <a16:creationId xmlns:a16="http://schemas.microsoft.com/office/drawing/2014/main" id="{377EE74C-5D24-95F0-0E3E-A2C62C0C599D}"/>
                  </a:ext>
                </a:extLst>
              </p:cNvPr>
              <p:cNvSpPr txBox="1"/>
              <p:nvPr/>
            </p:nvSpPr>
            <p:spPr>
              <a:xfrm>
                <a:off x="11138591" y="5878537"/>
                <a:ext cx="9124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Ferrovia</a:t>
                </a:r>
              </a:p>
            </p:txBody>
          </p:sp>
          <p:sp>
            <p:nvSpPr>
              <p:cNvPr id="40" name="TextBox 109">
                <a:extLst>
                  <a:ext uri="{FF2B5EF4-FFF2-40B4-BE49-F238E27FC236}">
                    <a16:creationId xmlns:a16="http://schemas.microsoft.com/office/drawing/2014/main" id="{A2B1AF5D-5165-B652-8616-6F517A761348}"/>
                  </a:ext>
                </a:extLst>
              </p:cNvPr>
              <p:cNvSpPr txBox="1"/>
              <p:nvPr/>
            </p:nvSpPr>
            <p:spPr>
              <a:xfrm>
                <a:off x="11138591" y="6165080"/>
                <a:ext cx="9124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sz="800" dirty="0"/>
                  <a:t>Autostrada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9320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CE598-47DA-651A-87CB-81D13A50F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40">
            <a:extLst>
              <a:ext uri="{FF2B5EF4-FFF2-40B4-BE49-F238E27FC236}">
                <a16:creationId xmlns:a16="http://schemas.microsoft.com/office/drawing/2014/main" id="{6C5F94B0-7344-CD8D-FCAB-F74600B2D9C2}"/>
              </a:ext>
            </a:extLst>
          </p:cNvPr>
          <p:cNvSpPr txBox="1"/>
          <p:nvPr/>
        </p:nvSpPr>
        <p:spPr>
          <a:xfrm>
            <a:off x="284117" y="950090"/>
            <a:ext cx="5946563" cy="33673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Rispetto dei vincoli idrogeologici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50 piloni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Distanza piloni</a:t>
            </a:r>
            <a:r>
              <a:rPr kumimoji="0" lang="it-IT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: 150-350m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Altezza piloni</a:t>
            </a:r>
            <a:r>
              <a:rPr kumimoji="0" lang="it-IT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: mediamente 20-25m </a:t>
            </a:r>
            <a:endParaRPr lang="it-IT" sz="2000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Stazioni a 5 metri dal piano strada</a:t>
            </a:r>
            <a:b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(fatta eccezione per la fermata Sardegna)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kumimoji="0" lang="it-IT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Sorvoli limitati e distanza laterale da edifici residenziali compresa tra 10 e 15 m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kumimoji="0" lang="it-IT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Poppins" panose="00000500000000000000" pitchFamily="2" charset="0"/>
            </a:endParaRPr>
          </a:p>
        </p:txBody>
      </p:sp>
      <p:sp>
        <p:nvSpPr>
          <p:cNvPr id="15" name="TextBox 40">
            <a:extLst>
              <a:ext uri="{FF2B5EF4-FFF2-40B4-BE49-F238E27FC236}">
                <a16:creationId xmlns:a16="http://schemas.microsoft.com/office/drawing/2014/main" id="{ACC6BAA7-15B6-B0A5-0798-60CCF424D801}"/>
              </a:ext>
            </a:extLst>
          </p:cNvPr>
          <p:cNvSpPr txBox="1"/>
          <p:nvPr/>
        </p:nvSpPr>
        <p:spPr>
          <a:xfrm>
            <a:off x="6378364" y="4015569"/>
            <a:ext cx="5076783" cy="2549403"/>
          </a:xfrm>
          <a:prstGeom prst="rect">
            <a:avLst/>
          </a:prstGeom>
          <a:solidFill>
            <a:srgbClr val="DCEAF7"/>
          </a:solidFill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Lo scenario Funivia include la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linea BRT AVB (da Prato a Foce)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 con intertempo 6’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Flusso stimato massimo nella sezione di massimo carico di circa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1000 passeggeri/ora/direzione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Capacità: 1200 pass/ora/direzione </a:t>
            </a:r>
            <a:b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(incrementabile fino a 1800)</a:t>
            </a:r>
            <a:endParaRPr kumimoji="0" lang="it-IT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Poppins" panose="00000500000000000000" pitchFamily="2" charset="0"/>
            </a:endParaRP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kumimoji="0" lang="it-IT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Poppins" panose="00000500000000000000" pitchFamily="2" charset="0"/>
            </a:endParaRP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98E71AF0-5CF3-2697-E7CD-EFBF9D31DA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592080"/>
              </p:ext>
            </p:extLst>
          </p:nvPr>
        </p:nvGraphicFramePr>
        <p:xfrm>
          <a:off x="6514797" y="1047665"/>
          <a:ext cx="5061433" cy="26861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840">
                  <a:extLst>
                    <a:ext uri="{9D8B030D-6E8A-4147-A177-3AD203B41FA5}">
                      <a16:colId xmlns:a16="http://schemas.microsoft.com/office/drawing/2014/main" val="4191362526"/>
                    </a:ext>
                  </a:extLst>
                </a:gridCol>
                <a:gridCol w="2751593">
                  <a:extLst>
                    <a:ext uri="{9D8B030D-6E8A-4147-A177-3AD203B41FA5}">
                      <a16:colId xmlns:a16="http://schemas.microsoft.com/office/drawing/2014/main" val="2651730684"/>
                    </a:ext>
                  </a:extLst>
                </a:gridCol>
              </a:tblGrid>
              <a:tr h="568148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2000" b="1" i="0">
                          <a:solidFill>
                            <a:srgbClr val="B22C2C"/>
                          </a:solidFill>
                          <a:cs typeface="Poppins" panose="00000500000000000000" pitchFamily="2" charset="0"/>
                        </a:rPr>
                        <a:t>FUNIVIA</a:t>
                      </a:r>
                      <a:endParaRPr lang="it-IT" sz="2000" b="1" i="0">
                        <a:solidFill>
                          <a:srgbClr val="B22C2C"/>
                        </a:solidFill>
                        <a:latin typeface="+mn-lt"/>
                        <a:cs typeface="Poppins" panose="00000500000000000000" pitchFamily="2" charset="0"/>
                      </a:endParaRPr>
                    </a:p>
                    <a:p>
                      <a:pPr algn="ctr"/>
                      <a:r>
                        <a:rPr lang="it-IT" sz="1200" b="0" i="0">
                          <a:solidFill>
                            <a:prstClr val="black"/>
                          </a:solidFill>
                          <a:latin typeface="+mn-lt"/>
                          <a:cs typeface="Poppins" panose="00000500000000000000" pitchFamily="2" charset="0"/>
                        </a:rPr>
                        <a:t>(Brignole-Molassana)</a:t>
                      </a:r>
                      <a:endParaRPr lang="en-GB" sz="1200" b="0" i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6326338"/>
                  </a:ext>
                </a:extLst>
              </a:tr>
              <a:tr h="568148">
                <a:tc>
                  <a:txBody>
                    <a:bodyPr/>
                    <a:lstStyle/>
                    <a:p>
                      <a:r>
                        <a:rPr lang="en-US" sz="1600" b="1"/>
                        <a:t>Tempo a </a:t>
                      </a:r>
                      <a:r>
                        <a:rPr lang="en-US" sz="1600" b="1" err="1"/>
                        <a:t>bordo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18 min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163451"/>
                  </a:ext>
                </a:extLst>
              </a:tr>
              <a:tr h="568148">
                <a:tc>
                  <a:txBody>
                    <a:bodyPr/>
                    <a:lstStyle/>
                    <a:p>
                      <a:r>
                        <a:rPr lang="it-IT" sz="1600" b="1"/>
                        <a:t>Velocità commerciale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800">
                          <a:solidFill>
                            <a:schemeClr val="tx1"/>
                          </a:solidFill>
                        </a:rPr>
                        <a:t>21 km/h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035910"/>
                  </a:ext>
                </a:extLst>
              </a:tr>
              <a:tr h="513485">
                <a:tc>
                  <a:txBody>
                    <a:bodyPr/>
                    <a:lstStyle/>
                    <a:p>
                      <a:r>
                        <a:rPr lang="it-IT" sz="1600" b="1"/>
                        <a:t>Intertempo</a:t>
                      </a:r>
                      <a:endParaRPr lang="en-GB" sz="1600" b="1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600">
                          <a:solidFill>
                            <a:schemeClr val="tx1"/>
                          </a:solidFill>
                        </a:rPr>
                        <a:t>30-60 sec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047081"/>
                  </a:ext>
                </a:extLst>
              </a:tr>
              <a:tr h="419092">
                <a:tc>
                  <a:txBody>
                    <a:bodyPr/>
                    <a:lstStyle/>
                    <a:p>
                      <a:r>
                        <a:rPr lang="it-IT" sz="1600" b="1" dirty="0"/>
                        <a:t>Regolarità</a:t>
                      </a:r>
                      <a:endParaRPr lang="en-GB" sz="1600" b="1" dirty="0"/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24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✔</a:t>
                      </a:r>
                      <a:endParaRPr lang="it-IT" sz="24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4814166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2C1A0F88-DE00-D658-36D7-71A4A0017946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3200" b="1" dirty="0">
                <a:solidFill>
                  <a:srgbClr val="C00000"/>
                </a:solidFill>
                <a:latin typeface="Aptos" panose="02110004020202020204"/>
              </a:rPr>
              <a:t>Caratteristiche del tracciato e Prestazioni</a:t>
            </a:r>
          </a:p>
        </p:txBody>
      </p:sp>
    </p:spTree>
    <p:extLst>
      <p:ext uri="{BB962C8B-B14F-4D97-AF65-F5344CB8AC3E}">
        <p14:creationId xmlns:p14="http://schemas.microsoft.com/office/powerpoint/2010/main" val="3260026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75EE9-2F9B-C716-C7D5-614AFD144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40">
            <a:extLst>
              <a:ext uri="{FF2B5EF4-FFF2-40B4-BE49-F238E27FC236}">
                <a16:creationId xmlns:a16="http://schemas.microsoft.com/office/drawing/2014/main" id="{39D82A28-10EC-9DF9-3FCC-102A059AD468}"/>
              </a:ext>
            </a:extLst>
          </p:cNvPr>
          <p:cNvSpPr txBox="1"/>
          <p:nvPr/>
        </p:nvSpPr>
        <p:spPr>
          <a:xfrm>
            <a:off x="284117" y="1378816"/>
            <a:ext cx="4160292" cy="389493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it-IT" sz="3200" b="1">
                <a:solidFill>
                  <a:srgbClr val="AC2425"/>
                </a:solidFill>
              </a:rPr>
              <a:t>BRIGNOLE</a:t>
            </a:r>
          </a:p>
          <a:p>
            <a:endParaRPr lang="it-IT" sz="1200" b="1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>
                <a:solidFill>
                  <a:prstClr val="black"/>
                </a:solidFill>
                <a:cs typeface="Poppins" panose="00000500000000000000" pitchFamily="2" charset="0"/>
              </a:rPr>
              <a:t>Complementarità e integrazione </a:t>
            </a:r>
            <a:r>
              <a:rPr lang="it-IT" sz="2000">
                <a:solidFill>
                  <a:prstClr val="black"/>
                </a:solidFill>
                <a:cs typeface="Poppins" panose="00000500000000000000" pitchFamily="2" charset="0"/>
              </a:rPr>
              <a:t>con l’offerta di trasporto esistente (</a:t>
            </a:r>
            <a:r>
              <a:rPr kumimoji="0" lang="it-IT" sz="20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metropolitana e stazione ferroviaria, linee di autobus)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kumimoji="0" lang="it-IT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Accessibilità per tutte le utenze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65275C5-8E57-37E4-6D98-9DC6EC972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43" y="775157"/>
            <a:ext cx="11339513" cy="349866"/>
          </a:xfrm>
        </p:spPr>
        <p:txBody>
          <a:bodyPr>
            <a:noAutofit/>
          </a:bodyPr>
          <a:lstStyle/>
          <a:p>
            <a:pPr algn="ctr"/>
            <a:r>
              <a:rPr lang="it-IT" sz="1800">
                <a:solidFill>
                  <a:srgbClr val="102C53"/>
                </a:solidFill>
                <a:latin typeface="+mn-lt"/>
              </a:rPr>
              <a:t>accessibilità, intermodalità e opportunità di riqualificazione urbana</a:t>
            </a:r>
            <a:endParaRPr lang="it-IT" sz="4000">
              <a:solidFill>
                <a:srgbClr val="102C53"/>
              </a:solidFill>
              <a:latin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57A0407-56AE-079C-1B54-45293DBC9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12" b="9598"/>
          <a:stretch>
            <a:fillRect/>
          </a:stretch>
        </p:blipFill>
        <p:spPr>
          <a:xfrm>
            <a:off x="5096036" y="1392857"/>
            <a:ext cx="6292930" cy="3091497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F9F70E-C21D-AD0A-9D4C-C18D860DF2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67" b="10287"/>
          <a:stretch>
            <a:fillRect/>
          </a:stretch>
        </p:blipFill>
        <p:spPr>
          <a:xfrm>
            <a:off x="5096036" y="4335050"/>
            <a:ext cx="3146465" cy="2236876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E11CBE-D7C9-6E3C-54FC-C12E6F1F0E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7" t="9693"/>
          <a:stretch>
            <a:fillRect/>
          </a:stretch>
        </p:blipFill>
        <p:spPr>
          <a:xfrm>
            <a:off x="8242501" y="4335049"/>
            <a:ext cx="3146465" cy="2236877"/>
          </a:xfrm>
          <a:prstGeom prst="rect">
            <a:avLst/>
          </a:prstGeom>
          <a:ln>
            <a:solidFill>
              <a:srgbClr val="B22C2C"/>
            </a:solidFill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BB0A0B9-C1D6-5102-DA1C-118DBF7C262B}"/>
              </a:ext>
            </a:extLst>
          </p:cNvPr>
          <p:cNvSpPr txBox="1"/>
          <p:nvPr/>
        </p:nvSpPr>
        <p:spPr>
          <a:xfrm>
            <a:off x="4250061" y="6603825"/>
            <a:ext cx="779662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it-IT" sz="1100" i="1">
                <a:effectLst/>
                <a:ea typeface="Aptos" panose="020B0004020202020204" pitchFamily="34" charset="0"/>
              </a:rPr>
              <a:t>Fermata di Brignole: render e infografiche con indicazioni degli accessi e delle modalità di interscambio con la metropolitana</a:t>
            </a:r>
            <a:endParaRPr lang="en-GB" sz="1100" i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B12C1-E8CE-88C1-986A-23EC894788F0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Stazioni</a:t>
            </a:r>
            <a:endParaRPr lang="it-IT" sz="4900" b="1">
              <a:solidFill>
                <a:srgbClr val="B22C2B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5461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06D22-5742-5099-DC0F-4C2CED5B5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40">
            <a:extLst>
              <a:ext uri="{FF2B5EF4-FFF2-40B4-BE49-F238E27FC236}">
                <a16:creationId xmlns:a16="http://schemas.microsoft.com/office/drawing/2014/main" id="{439B813D-27AC-5AE4-1A92-5C0679D2A4DC}"/>
              </a:ext>
            </a:extLst>
          </p:cNvPr>
          <p:cNvSpPr txBox="1"/>
          <p:nvPr/>
        </p:nvSpPr>
        <p:spPr>
          <a:xfrm>
            <a:off x="280770" y="582476"/>
            <a:ext cx="3827885" cy="1181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AC2425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AC2425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SARDEGNA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54316AD4-BDAD-A689-1D23-6DC3ED664E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955" t="8710" r="14905"/>
          <a:stretch>
            <a:fillRect/>
          </a:stretch>
        </p:blipFill>
        <p:spPr>
          <a:xfrm rot="16200000">
            <a:off x="6367845" y="1304615"/>
            <a:ext cx="3442176" cy="7383337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3F66B590-93DD-1CD7-4604-47F91FA781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7" t="9529" r="13107" b="13339"/>
          <a:stretch>
            <a:fillRect/>
          </a:stretch>
        </p:blipFill>
        <p:spPr>
          <a:xfrm>
            <a:off x="4397263" y="582476"/>
            <a:ext cx="3827884" cy="2715892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1A3F49C6-B072-A672-A593-8418B88CDF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94" t="4444" r="27601" b="27143"/>
          <a:stretch>
            <a:fillRect/>
          </a:stretch>
        </p:blipFill>
        <p:spPr>
          <a:xfrm>
            <a:off x="8239992" y="548075"/>
            <a:ext cx="3540609" cy="2727121"/>
          </a:xfrm>
          <a:prstGeom prst="rect">
            <a:avLst/>
          </a:prstGeom>
        </p:spPr>
      </p:pic>
      <p:sp>
        <p:nvSpPr>
          <p:cNvPr id="2" name="TextBox 40">
            <a:extLst>
              <a:ext uri="{FF2B5EF4-FFF2-40B4-BE49-F238E27FC236}">
                <a16:creationId xmlns:a16="http://schemas.microsoft.com/office/drawing/2014/main" id="{6F82B5C5-C3EB-01CD-3FBF-D384220014CD}"/>
              </a:ext>
            </a:extLst>
          </p:cNvPr>
          <p:cNvSpPr txBox="1"/>
          <p:nvPr/>
        </p:nvSpPr>
        <p:spPr>
          <a:xfrm>
            <a:off x="411398" y="2106476"/>
            <a:ext cx="3594545" cy="201921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0" lvl="0" indent="0" algn="ctr">
              <a:buNone/>
              <a:defRPr/>
            </a:pPr>
            <a:r>
              <a:rPr lang="it-IT" sz="2000" dirty="0"/>
              <a:t>La fermata </a:t>
            </a:r>
            <a:r>
              <a:rPr lang="it-IT" sz="2000" b="1" dirty="0"/>
              <a:t>Sardegna</a:t>
            </a:r>
            <a:r>
              <a:rPr lang="it-IT" sz="2000" dirty="0"/>
              <a:t> </a:t>
            </a:r>
            <a:r>
              <a:rPr lang="it-IT" sz="2000" b="1" dirty="0"/>
              <a:t>NON prevede l’abbattimento del Pala </a:t>
            </a:r>
            <a:r>
              <a:rPr lang="it-IT" sz="2000" b="1" dirty="0" err="1"/>
              <a:t>Auxiium</a:t>
            </a:r>
            <a:r>
              <a:rPr lang="it-IT" sz="2000" b="1" dirty="0"/>
              <a:t>,</a:t>
            </a:r>
            <a:r>
              <a:rPr lang="it-IT" sz="2000" dirty="0"/>
              <a:t> ma anzi potrebbe essere l’occasione per valorizzare l’area di Via Cagliari e Corso Galliera 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3864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06D22-5742-5099-DC0F-4C2CED5B5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100E8D-2B0E-27A5-D818-F33AA24F77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3" t="4245" r="19752" b="41943"/>
          <a:stretch>
            <a:fillRect/>
          </a:stretch>
        </p:blipFill>
        <p:spPr>
          <a:xfrm>
            <a:off x="5082375" y="1392869"/>
            <a:ext cx="6306591" cy="3098030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6" name="Immagine 10">
            <a:extLst>
              <a:ext uri="{FF2B5EF4-FFF2-40B4-BE49-F238E27FC236}">
                <a16:creationId xmlns:a16="http://schemas.microsoft.com/office/drawing/2014/main" id="{F1C4CF6D-8B34-88EA-F237-7A911F9F3F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04" t="18857" b="25556"/>
          <a:stretch>
            <a:fillRect/>
          </a:stretch>
        </p:blipFill>
        <p:spPr bwMode="auto">
          <a:xfrm>
            <a:off x="5082374" y="4490897"/>
            <a:ext cx="3168497" cy="1994961"/>
          </a:xfrm>
          <a:prstGeom prst="rect">
            <a:avLst/>
          </a:prstGeom>
          <a:noFill/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Immagine 11">
            <a:extLst>
              <a:ext uri="{FF2B5EF4-FFF2-40B4-BE49-F238E27FC236}">
                <a16:creationId xmlns:a16="http://schemas.microsoft.com/office/drawing/2014/main" id="{8F8CC4A8-596B-BBA5-AAE9-40FBC5C5F6B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9" t="12337" r="2105" b="15829"/>
          <a:stretch>
            <a:fillRect/>
          </a:stretch>
        </p:blipFill>
        <p:spPr bwMode="auto">
          <a:xfrm>
            <a:off x="8250871" y="4490898"/>
            <a:ext cx="3138095" cy="1994961"/>
          </a:xfrm>
          <a:prstGeom prst="rect">
            <a:avLst/>
          </a:prstGeom>
          <a:noFill/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40">
            <a:extLst>
              <a:ext uri="{FF2B5EF4-FFF2-40B4-BE49-F238E27FC236}">
                <a16:creationId xmlns:a16="http://schemas.microsoft.com/office/drawing/2014/main" id="{439B813D-27AC-5AE4-1A92-5C0679D2A4DC}"/>
              </a:ext>
            </a:extLst>
          </p:cNvPr>
          <p:cNvSpPr txBox="1"/>
          <p:nvPr/>
        </p:nvSpPr>
        <p:spPr>
          <a:xfrm>
            <a:off x="284117" y="1378817"/>
            <a:ext cx="4433781" cy="527817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it-IT" sz="3200" b="1" dirty="0">
                <a:solidFill>
                  <a:srgbClr val="AC2425"/>
                </a:solidFill>
              </a:rPr>
              <a:t>SARDEGNA</a:t>
            </a:r>
            <a:r>
              <a:rPr lang="it-IT" sz="2000" b="1" dirty="0">
                <a:solidFill>
                  <a:srgbClr val="AC2425"/>
                </a:solidFill>
              </a:rPr>
              <a:t> </a:t>
            </a:r>
            <a:r>
              <a:rPr lang="it-IT" sz="2000" dirty="0"/>
              <a:t>e </a:t>
            </a:r>
            <a:r>
              <a:rPr lang="it-IT" sz="3200" b="1" dirty="0">
                <a:solidFill>
                  <a:srgbClr val="AC2425"/>
                </a:solidFill>
              </a:rPr>
              <a:t>MARASSI</a:t>
            </a:r>
          </a:p>
          <a:p>
            <a:endParaRPr lang="it-IT" sz="2000" b="1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Fermate in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sponda sinistra 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e al limite dell’alveo del Bisagno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Tratte con maggiori altezze</a:t>
            </a:r>
            <a:b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(max 40m) e distanziamenti piloni (fino a 350m) per ridurre il sorvolo degli edifici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La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distanza (laterale) dagli edifici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 dell’asse funivia e delle fermate è sempre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superiore ai 10 metri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Poppins" panose="00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E4F44A-2B38-F992-AD70-5527DF7810D0}"/>
              </a:ext>
            </a:extLst>
          </p:cNvPr>
          <p:cNvSpPr txBox="1"/>
          <p:nvPr/>
        </p:nvSpPr>
        <p:spPr>
          <a:xfrm>
            <a:off x="4813594" y="6540027"/>
            <a:ext cx="697941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it-IT" sz="1100" i="1">
                <a:effectLst/>
                <a:ea typeface="Aptos" panose="020B0004020202020204" pitchFamily="34" charset="0"/>
              </a:rPr>
              <a:t>Render del sorvolo in via Rino </a:t>
            </a:r>
            <a:r>
              <a:rPr lang="it-IT" sz="1100" i="1" err="1">
                <a:effectLst/>
                <a:ea typeface="Aptos" panose="020B0004020202020204" pitchFamily="34" charset="0"/>
              </a:rPr>
              <a:t>Mandoli</a:t>
            </a:r>
            <a:r>
              <a:rPr lang="it-IT" sz="1100" i="1">
                <a:effectLst/>
                <a:ea typeface="Aptos" panose="020B0004020202020204" pitchFamily="34" charset="0"/>
              </a:rPr>
              <a:t> e posizionamento delle stazioni di Sardegna e Marassi in sponda sinistra.</a:t>
            </a:r>
          </a:p>
        </p:txBody>
      </p:sp>
      <p:sp>
        <p:nvSpPr>
          <p:cNvPr id="11" name="TextBox 40">
            <a:extLst>
              <a:ext uri="{FF2B5EF4-FFF2-40B4-BE49-F238E27FC236}">
                <a16:creationId xmlns:a16="http://schemas.microsoft.com/office/drawing/2014/main" id="{7C91F489-9D35-DAA2-4EA6-6BF02F1709EC}"/>
              </a:ext>
            </a:extLst>
          </p:cNvPr>
          <p:cNvSpPr txBox="1"/>
          <p:nvPr/>
        </p:nvSpPr>
        <p:spPr>
          <a:xfrm>
            <a:off x="7405874" y="1411718"/>
            <a:ext cx="1689994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>
                <a:solidFill>
                  <a:schemeClr val="bg1"/>
                </a:solidFill>
                <a:cs typeface="Poppins" panose="00000500000000000000" pitchFamily="2" charset="0"/>
              </a:rPr>
              <a:t>Via Rino </a:t>
            </a:r>
            <a:r>
              <a:rPr lang="it-IT" sz="1200" b="1" err="1">
                <a:solidFill>
                  <a:schemeClr val="bg1"/>
                </a:solidFill>
                <a:cs typeface="Poppins" panose="00000500000000000000" pitchFamily="2" charset="0"/>
              </a:rPr>
              <a:t>Mandoli</a:t>
            </a:r>
            <a:endParaRPr lang="it-IT" sz="3200" b="1">
              <a:solidFill>
                <a:schemeClr val="bg1"/>
              </a:solidFill>
            </a:endParaRPr>
          </a:p>
        </p:txBody>
      </p:sp>
      <p:sp>
        <p:nvSpPr>
          <p:cNvPr id="12" name="TextBox 40">
            <a:extLst>
              <a:ext uri="{FF2B5EF4-FFF2-40B4-BE49-F238E27FC236}">
                <a16:creationId xmlns:a16="http://schemas.microsoft.com/office/drawing/2014/main" id="{8E58F00E-6E42-3148-355D-F3BBD29576DB}"/>
              </a:ext>
            </a:extLst>
          </p:cNvPr>
          <p:cNvSpPr txBox="1"/>
          <p:nvPr/>
        </p:nvSpPr>
        <p:spPr>
          <a:xfrm>
            <a:off x="5821626" y="6185735"/>
            <a:ext cx="1689994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>
                <a:cs typeface="Poppins" panose="00000500000000000000" pitchFamily="2" charset="0"/>
              </a:rPr>
              <a:t>SARDEGNA</a:t>
            </a:r>
            <a:endParaRPr lang="it-IT" sz="3200" b="1"/>
          </a:p>
        </p:txBody>
      </p:sp>
      <p:sp>
        <p:nvSpPr>
          <p:cNvPr id="13" name="TextBox 40">
            <a:extLst>
              <a:ext uri="{FF2B5EF4-FFF2-40B4-BE49-F238E27FC236}">
                <a16:creationId xmlns:a16="http://schemas.microsoft.com/office/drawing/2014/main" id="{6F8DFD89-745C-110E-BA2C-BDE51831D570}"/>
              </a:ext>
            </a:extLst>
          </p:cNvPr>
          <p:cNvSpPr txBox="1"/>
          <p:nvPr/>
        </p:nvSpPr>
        <p:spPr>
          <a:xfrm>
            <a:off x="9048312" y="6185734"/>
            <a:ext cx="1689994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>
                <a:cs typeface="Poppins" panose="00000500000000000000" pitchFamily="2" charset="0"/>
              </a:rPr>
              <a:t>MARASSI</a:t>
            </a:r>
            <a:endParaRPr lang="it-IT" sz="3200" b="1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CB7C046-24AA-F6B9-9F96-C5FDEFE60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43" y="775157"/>
            <a:ext cx="11339513" cy="349866"/>
          </a:xfrm>
        </p:spPr>
        <p:txBody>
          <a:bodyPr>
            <a:noAutofit/>
          </a:bodyPr>
          <a:lstStyle/>
          <a:p>
            <a:pPr algn="ctr"/>
            <a:r>
              <a:rPr lang="it-IT" sz="1800">
                <a:solidFill>
                  <a:srgbClr val="102C53"/>
                </a:solidFill>
                <a:latin typeface="+mn-lt"/>
              </a:rPr>
              <a:t>accessibilità, intermodalità e opportunità di riqualificazione urbana</a:t>
            </a:r>
            <a:endParaRPr lang="it-IT" sz="4000">
              <a:solidFill>
                <a:srgbClr val="102C53"/>
              </a:solidFill>
              <a:latin typeface="+mn-l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A9179A3-CCDF-1406-DFC4-9E6B196D286B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Stazioni</a:t>
            </a:r>
            <a:endParaRPr lang="it-IT" sz="4900" b="1">
              <a:solidFill>
                <a:srgbClr val="B22C2B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9428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33A29-B8AA-5894-F7BD-82FD33AE9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>
            <a:extLst>
              <a:ext uri="{FF2B5EF4-FFF2-40B4-BE49-F238E27FC236}">
                <a16:creationId xmlns:a16="http://schemas.microsoft.com/office/drawing/2014/main" id="{3A083C7B-A3A2-CCF0-C048-1BFCD56CC08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04" t="18857" b="25556"/>
          <a:stretch>
            <a:fillRect/>
          </a:stretch>
        </p:blipFill>
        <p:spPr bwMode="auto">
          <a:xfrm>
            <a:off x="5082374" y="4490897"/>
            <a:ext cx="3168497" cy="1994961"/>
          </a:xfrm>
          <a:prstGeom prst="rect">
            <a:avLst/>
          </a:prstGeom>
          <a:noFill/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6FF2E5-0E41-F8D0-A33D-B46124036B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3" t="4245" r="19752" b="41943"/>
          <a:stretch>
            <a:fillRect/>
          </a:stretch>
        </p:blipFill>
        <p:spPr>
          <a:xfrm>
            <a:off x="5082375" y="1392869"/>
            <a:ext cx="6306591" cy="3098030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B3B6B7-4B2B-061B-936F-7383344C3E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99" t="16040" r="11700" b="34948"/>
          <a:stretch>
            <a:fillRect/>
          </a:stretch>
        </p:blipFill>
        <p:spPr>
          <a:xfrm>
            <a:off x="5082375" y="1377365"/>
            <a:ext cx="6475221" cy="3483291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6" name="Immagine 14">
            <a:extLst>
              <a:ext uri="{FF2B5EF4-FFF2-40B4-BE49-F238E27FC236}">
                <a16:creationId xmlns:a16="http://schemas.microsoft.com/office/drawing/2014/main" id="{4F628185-78B5-5EE6-7801-CE514D7E642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4" t="20166" b="7953"/>
          <a:stretch>
            <a:fillRect/>
          </a:stretch>
        </p:blipFill>
        <p:spPr bwMode="auto">
          <a:xfrm>
            <a:off x="5082375" y="4699589"/>
            <a:ext cx="3168496" cy="1786269"/>
          </a:xfrm>
          <a:prstGeom prst="rect">
            <a:avLst/>
          </a:prstGeom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Immagine 13">
            <a:extLst>
              <a:ext uri="{FF2B5EF4-FFF2-40B4-BE49-F238E27FC236}">
                <a16:creationId xmlns:a16="http://schemas.microsoft.com/office/drawing/2014/main" id="{A0A58047-2C07-E283-5479-8F7F3013E45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0" t="29252" b="19471"/>
          <a:stretch>
            <a:fillRect/>
          </a:stretch>
        </p:blipFill>
        <p:spPr bwMode="auto">
          <a:xfrm>
            <a:off x="8250871" y="4699589"/>
            <a:ext cx="3306725" cy="1786270"/>
          </a:xfrm>
          <a:prstGeom prst="rect">
            <a:avLst/>
          </a:prstGeom>
          <a:noFill/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40">
            <a:extLst>
              <a:ext uri="{FF2B5EF4-FFF2-40B4-BE49-F238E27FC236}">
                <a16:creationId xmlns:a16="http://schemas.microsoft.com/office/drawing/2014/main" id="{4093AF6E-A526-58DF-61BF-38CB4DFB92AD}"/>
              </a:ext>
            </a:extLst>
          </p:cNvPr>
          <p:cNvSpPr txBox="1"/>
          <p:nvPr/>
        </p:nvSpPr>
        <p:spPr>
          <a:xfrm>
            <a:off x="284117" y="1378817"/>
            <a:ext cx="4755716" cy="527817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3200" b="1" dirty="0">
                <a:solidFill>
                  <a:srgbClr val="AC2425"/>
                </a:solidFill>
              </a:rPr>
              <a:t>BOBBIO </a:t>
            </a:r>
            <a:r>
              <a:rPr lang="it-IT" sz="2000" dirty="0"/>
              <a:t>e</a:t>
            </a:r>
            <a:r>
              <a:rPr lang="it-IT" sz="3200" dirty="0"/>
              <a:t> </a:t>
            </a:r>
            <a:r>
              <a:rPr lang="it-IT" sz="3200" b="1" dirty="0">
                <a:solidFill>
                  <a:srgbClr val="AC2425"/>
                </a:solidFill>
              </a:rPr>
              <a:t>GUGLIELMETTI</a:t>
            </a:r>
          </a:p>
          <a:p>
            <a:endParaRPr lang="it-IT" sz="1200" b="1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algn="ctr">
              <a:spcAft>
                <a:spcPts val="1200"/>
              </a:spcAft>
            </a:pPr>
            <a:r>
              <a:rPr lang="it-IT" sz="2400" b="1" dirty="0">
                <a:solidFill>
                  <a:prstClr val="black"/>
                </a:solidFill>
                <a:cs typeface="Poppins" panose="00000500000000000000" pitchFamily="2" charset="0"/>
              </a:rPr>
              <a:t>fermate di interscambio modale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Collegamento con il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parcheggio multipiano 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di via Bobbio a servizio dei flussi diretti in centro città proveniente dalla Valle e dell’autostrada (uscita Genova Est)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Attestazione delle linee TPL extraurbane 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provenienti dall’alta valle nella fermata Guglielmetti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6ACC83-C7D7-FFDE-79AB-5E6C245FC7F3}"/>
              </a:ext>
            </a:extLst>
          </p:cNvPr>
          <p:cNvSpPr txBox="1"/>
          <p:nvPr/>
        </p:nvSpPr>
        <p:spPr>
          <a:xfrm>
            <a:off x="5039833" y="6458984"/>
            <a:ext cx="651776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100" i="1" dirty="0">
                <a:effectLst/>
                <a:ea typeface="Aptos" panose="020B0004020202020204" pitchFamily="34" charset="0"/>
              </a:rPr>
              <a:t>Render del passaggio della funivia per il </a:t>
            </a:r>
            <a:r>
              <a:rPr lang="it-IT" sz="1100" i="1" dirty="0" err="1">
                <a:effectLst/>
                <a:ea typeface="Aptos" panose="020B0004020202020204" pitchFamily="34" charset="0"/>
              </a:rPr>
              <a:t>Lungobisagno</a:t>
            </a:r>
            <a:r>
              <a:rPr lang="it-IT" sz="1100" i="1" dirty="0">
                <a:effectLst/>
                <a:ea typeface="Aptos" panose="020B0004020202020204" pitchFamily="34" charset="0"/>
              </a:rPr>
              <a:t> Dalmazia e posizionamento delle stazioni di Bobbio in sponda destra e Guglielmetti in sponda sinistra.</a:t>
            </a:r>
          </a:p>
        </p:txBody>
      </p:sp>
      <p:sp>
        <p:nvSpPr>
          <p:cNvPr id="15" name="TextBox 40">
            <a:extLst>
              <a:ext uri="{FF2B5EF4-FFF2-40B4-BE49-F238E27FC236}">
                <a16:creationId xmlns:a16="http://schemas.microsoft.com/office/drawing/2014/main" id="{1B2C1F52-44DF-DAC9-C515-9E601BEA8AFB}"/>
              </a:ext>
            </a:extLst>
          </p:cNvPr>
          <p:cNvSpPr txBox="1"/>
          <p:nvPr/>
        </p:nvSpPr>
        <p:spPr>
          <a:xfrm>
            <a:off x="7227670" y="1406745"/>
            <a:ext cx="2016000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 err="1">
                <a:solidFill>
                  <a:schemeClr val="bg1"/>
                </a:solidFill>
                <a:cs typeface="Poppins" panose="00000500000000000000" pitchFamily="2" charset="0"/>
              </a:rPr>
              <a:t>Lungobisagno</a:t>
            </a:r>
            <a:r>
              <a:rPr lang="it-IT" sz="1200" b="1">
                <a:solidFill>
                  <a:schemeClr val="bg1"/>
                </a:solidFill>
                <a:cs typeface="Poppins" panose="00000500000000000000" pitchFamily="2" charset="0"/>
              </a:rPr>
              <a:t> Dalmazia</a:t>
            </a:r>
            <a:endParaRPr lang="it-IT" sz="3200" b="1">
              <a:solidFill>
                <a:schemeClr val="bg1"/>
              </a:solidFill>
            </a:endParaRPr>
          </a:p>
        </p:txBody>
      </p:sp>
      <p:sp>
        <p:nvSpPr>
          <p:cNvPr id="16" name="TextBox 40">
            <a:extLst>
              <a:ext uri="{FF2B5EF4-FFF2-40B4-BE49-F238E27FC236}">
                <a16:creationId xmlns:a16="http://schemas.microsoft.com/office/drawing/2014/main" id="{0675F564-5880-2DA3-3510-F88206FD8B64}"/>
              </a:ext>
            </a:extLst>
          </p:cNvPr>
          <p:cNvSpPr txBox="1"/>
          <p:nvPr/>
        </p:nvSpPr>
        <p:spPr>
          <a:xfrm>
            <a:off x="5821626" y="6185735"/>
            <a:ext cx="1689994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>
                <a:cs typeface="Poppins" panose="00000500000000000000" pitchFamily="2" charset="0"/>
              </a:rPr>
              <a:t>BOBBIO</a:t>
            </a:r>
            <a:endParaRPr lang="it-IT" sz="3200" b="1"/>
          </a:p>
        </p:txBody>
      </p:sp>
      <p:sp>
        <p:nvSpPr>
          <p:cNvPr id="17" name="TextBox 40">
            <a:extLst>
              <a:ext uri="{FF2B5EF4-FFF2-40B4-BE49-F238E27FC236}">
                <a16:creationId xmlns:a16="http://schemas.microsoft.com/office/drawing/2014/main" id="{F8853DD5-730F-CA3C-A81B-35844644E502}"/>
              </a:ext>
            </a:extLst>
          </p:cNvPr>
          <p:cNvSpPr txBox="1"/>
          <p:nvPr/>
        </p:nvSpPr>
        <p:spPr>
          <a:xfrm>
            <a:off x="9048312" y="6185734"/>
            <a:ext cx="1689994" cy="30012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it-IT" sz="1200" b="1">
                <a:cs typeface="Poppins" panose="00000500000000000000" pitchFamily="2" charset="0"/>
              </a:rPr>
              <a:t>GUGLIELMETTI</a:t>
            </a:r>
            <a:endParaRPr lang="it-IT" sz="3200" b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256D1EB-B2C1-7BE4-AC8C-DABF0C1FD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43" y="775157"/>
            <a:ext cx="11339513" cy="349866"/>
          </a:xfrm>
        </p:spPr>
        <p:txBody>
          <a:bodyPr>
            <a:noAutofit/>
          </a:bodyPr>
          <a:lstStyle/>
          <a:p>
            <a:pPr algn="ctr"/>
            <a:r>
              <a:rPr lang="it-IT" sz="1800">
                <a:solidFill>
                  <a:srgbClr val="102C53"/>
                </a:solidFill>
                <a:latin typeface="+mn-lt"/>
              </a:rPr>
              <a:t>accessibilità, intermodalità e opportunità di riqualificazione urbana</a:t>
            </a:r>
            <a:endParaRPr lang="it-IT" sz="4000">
              <a:solidFill>
                <a:srgbClr val="102C53"/>
              </a:solidFill>
              <a:latin typeface="+mn-l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C1F7C28-F123-6E95-1084-2FDFF80B5373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Stazioni</a:t>
            </a:r>
            <a:endParaRPr lang="it-IT" sz="4900" b="1">
              <a:solidFill>
                <a:srgbClr val="B22C2B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1520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969E9-6A13-0938-9A43-9B219F3F0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40">
            <a:extLst>
              <a:ext uri="{FF2B5EF4-FFF2-40B4-BE49-F238E27FC236}">
                <a16:creationId xmlns:a16="http://schemas.microsoft.com/office/drawing/2014/main" id="{91BC8913-D81E-6FAC-45F2-99BCF5BA2702}"/>
              </a:ext>
            </a:extLst>
          </p:cNvPr>
          <p:cNvSpPr txBox="1"/>
          <p:nvPr/>
        </p:nvSpPr>
        <p:spPr>
          <a:xfrm>
            <a:off x="280770" y="217714"/>
            <a:ext cx="6032944" cy="1208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AC2425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AC2425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Poppins" panose="00000500000000000000" pitchFamily="2" charset="0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CD5967CD-DA83-2E51-061E-E2DBAEEB1D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98"/>
          <a:stretch>
            <a:fillRect/>
          </a:stretch>
        </p:blipFill>
        <p:spPr>
          <a:xfrm>
            <a:off x="6750838" y="217714"/>
            <a:ext cx="5160392" cy="2875503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A9C7FA5E-5EE4-53C1-5569-15995D4BF1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467" t="18772" r="9059" b="5658"/>
          <a:stretch>
            <a:fillRect/>
          </a:stretch>
        </p:blipFill>
        <p:spPr>
          <a:xfrm>
            <a:off x="6750837" y="3200400"/>
            <a:ext cx="5160393" cy="3429000"/>
          </a:xfrm>
          <a:prstGeom prst="rect">
            <a:avLst/>
          </a:prstGeom>
        </p:spPr>
      </p:pic>
      <p:sp>
        <p:nvSpPr>
          <p:cNvPr id="2" name="TextBox 40">
            <a:extLst>
              <a:ext uri="{FF2B5EF4-FFF2-40B4-BE49-F238E27FC236}">
                <a16:creationId xmlns:a16="http://schemas.microsoft.com/office/drawing/2014/main" id="{F5BB0232-6891-D1E7-05D2-0573E58BC97E}"/>
              </a:ext>
            </a:extLst>
          </p:cNvPr>
          <p:cNvSpPr txBox="1"/>
          <p:nvPr/>
        </p:nvSpPr>
        <p:spPr>
          <a:xfrm>
            <a:off x="613913" y="1562191"/>
            <a:ext cx="5366657" cy="204098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0" lvl="0" indent="0" algn="ctr">
              <a:buNone/>
              <a:defRPr/>
            </a:pPr>
            <a:r>
              <a:rPr lang="it-IT" sz="2000" dirty="0"/>
              <a:t>La fermata </a:t>
            </a:r>
            <a:r>
              <a:rPr lang="it-IT" sz="2000" b="1" dirty="0"/>
              <a:t>Staglieno</a:t>
            </a:r>
            <a:r>
              <a:rPr lang="it-IT" sz="2000" dirty="0"/>
              <a:t> NON prevede lo sgombero e/o la chiusura delle botteghe dei marmisti e dei fiorai, ma la loro ricollocazione nelle prossimità del Cimitero; potrebbe essere l’occasione per riqualificare un’area che allo stato attuale appare molto degradata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118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04750-7453-70E9-A3B9-27933F10B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40">
            <a:extLst>
              <a:ext uri="{FF2B5EF4-FFF2-40B4-BE49-F238E27FC236}">
                <a16:creationId xmlns:a16="http://schemas.microsoft.com/office/drawing/2014/main" id="{F5E21640-AF43-9752-FD13-191C337BE23A}"/>
              </a:ext>
            </a:extLst>
          </p:cNvPr>
          <p:cNvSpPr txBox="1"/>
          <p:nvPr/>
        </p:nvSpPr>
        <p:spPr>
          <a:xfrm>
            <a:off x="284117" y="1378817"/>
            <a:ext cx="4585595" cy="527817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it-IT" sz="3200" b="1" dirty="0">
                <a:solidFill>
                  <a:srgbClr val="AC2425"/>
                </a:solidFill>
              </a:rPr>
              <a:t>MOLASSANA</a:t>
            </a:r>
          </a:p>
          <a:p>
            <a:endParaRPr lang="it-IT" sz="1200" b="1" dirty="0">
              <a:solidFill>
                <a:prstClr val="black"/>
              </a:solidFill>
              <a:cs typeface="Poppins" panose="00000500000000000000" pitchFamily="2" charset="0"/>
            </a:endParaRP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Fermata collocata nel cuore del quartiere e a circa 200 metri dal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terminal degli autobus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 di Largo Boccardo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Possibilità di una </a:t>
            </a:r>
            <a:r>
              <a:rPr lang="it-IT" sz="2000" b="1" dirty="0">
                <a:solidFill>
                  <a:prstClr val="black"/>
                </a:solidFill>
                <a:cs typeface="Poppins" panose="00000500000000000000" pitchFamily="2" charset="0"/>
              </a:rPr>
              <a:t>fermata aggiuntiva</a:t>
            </a:r>
            <a:r>
              <a:rPr lang="it-IT" sz="2000" dirty="0">
                <a:solidFill>
                  <a:prstClr val="black"/>
                </a:solidFill>
                <a:cs typeface="Poppins" panose="00000500000000000000" pitchFamily="2" charset="0"/>
              </a:rPr>
              <a:t> in località San Gottardo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it-IT" sz="2400" dirty="0">
              <a:solidFill>
                <a:prstClr val="black"/>
              </a:solidFill>
              <a:cs typeface="Poppins" panose="000005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7F21C2-BDCD-1C1B-DF68-9B38B833FC2F}"/>
              </a:ext>
            </a:extLst>
          </p:cNvPr>
          <p:cNvSpPr txBox="1"/>
          <p:nvPr/>
        </p:nvSpPr>
        <p:spPr>
          <a:xfrm>
            <a:off x="5039833" y="6565312"/>
            <a:ext cx="651776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100" i="1" dirty="0">
                <a:effectLst/>
                <a:ea typeface="Aptos" panose="020B0004020202020204" pitchFamily="34" charset="0"/>
              </a:rPr>
              <a:t>Render della fermata di Molassana, posizionamento e infografica con indicazioni degli accessi 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B07CC-2A80-A07F-DD6F-CC8F80C4CD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3" t="4245" r="19752" b="41943"/>
          <a:stretch>
            <a:fillRect/>
          </a:stretch>
        </p:blipFill>
        <p:spPr>
          <a:xfrm>
            <a:off x="5082375" y="1392869"/>
            <a:ext cx="6306591" cy="3098030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6" name="Immagine 10">
            <a:extLst>
              <a:ext uri="{FF2B5EF4-FFF2-40B4-BE49-F238E27FC236}">
                <a16:creationId xmlns:a16="http://schemas.microsoft.com/office/drawing/2014/main" id="{EF90D424-2FA9-B16E-ACA7-2E2B61F4EC4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04" t="18857" b="25556"/>
          <a:stretch>
            <a:fillRect/>
          </a:stretch>
        </p:blipFill>
        <p:spPr bwMode="auto">
          <a:xfrm>
            <a:off x="5082374" y="4490897"/>
            <a:ext cx="3168497" cy="1994961"/>
          </a:xfrm>
          <a:prstGeom prst="rect">
            <a:avLst/>
          </a:prstGeom>
          <a:noFill/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6BC948C-D35F-446C-F3AF-A271278E1E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51" t="11335" r="11962" b="45000"/>
          <a:stretch>
            <a:fillRect/>
          </a:stretch>
        </p:blipFill>
        <p:spPr>
          <a:xfrm>
            <a:off x="5082374" y="1392866"/>
            <a:ext cx="6306590" cy="30980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B3C6649-D940-CE40-D8BE-6871EC3B5B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7" t="4575" r="10192" b="16852"/>
          <a:stretch>
            <a:fillRect/>
          </a:stretch>
        </p:blipFill>
        <p:spPr>
          <a:xfrm>
            <a:off x="8293412" y="4417457"/>
            <a:ext cx="3095552" cy="2068400"/>
          </a:xfrm>
          <a:prstGeom prst="rect">
            <a:avLst/>
          </a:prstGeom>
          <a:ln>
            <a:solidFill>
              <a:srgbClr val="B22C2C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E9E3A46-6A49-E8C4-658F-8C8743DADFA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738" t="16330" r="8005" b="22340"/>
          <a:stretch>
            <a:fillRect/>
          </a:stretch>
        </p:blipFill>
        <p:spPr bwMode="auto">
          <a:xfrm>
            <a:off x="5082371" y="4417460"/>
            <a:ext cx="3211039" cy="2068400"/>
          </a:xfrm>
          <a:prstGeom prst="rect">
            <a:avLst/>
          </a:prstGeom>
          <a:ln>
            <a:solidFill>
              <a:srgbClr val="B22C2C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B9423CE-50B7-031C-E88B-ACC34694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43" y="775157"/>
            <a:ext cx="11339513" cy="349866"/>
          </a:xfrm>
        </p:spPr>
        <p:txBody>
          <a:bodyPr>
            <a:noAutofit/>
          </a:bodyPr>
          <a:lstStyle/>
          <a:p>
            <a:pPr algn="ctr"/>
            <a:r>
              <a:rPr lang="it-IT" sz="1800">
                <a:solidFill>
                  <a:srgbClr val="102C53"/>
                </a:solidFill>
                <a:latin typeface="+mn-lt"/>
              </a:rPr>
              <a:t>accessibilità, intermodalità e opportunità di riqualificazione urbana</a:t>
            </a:r>
            <a:endParaRPr lang="it-IT" sz="4000">
              <a:solidFill>
                <a:srgbClr val="102C53"/>
              </a:solidFill>
              <a:latin typeface="+mn-lt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9C8EE8C-7367-503F-203D-677C61D8D0E8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>
                <a:solidFill>
                  <a:srgbClr val="102C53"/>
                </a:solidFill>
                <a:latin typeface="+mn-lt"/>
                <a:ea typeface="+mn-ea"/>
                <a:cs typeface="+mn-cs"/>
              </a:rPr>
              <a:t>Stazioni</a:t>
            </a:r>
            <a:endParaRPr lang="it-IT" sz="4900" b="1">
              <a:solidFill>
                <a:srgbClr val="B22C2B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2295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AFC0D-0B28-BCE5-D32A-2503F9D07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E3ACB2-A18F-4D65-5D1C-C8ACA541BE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095185"/>
              </p:ext>
            </p:extLst>
          </p:nvPr>
        </p:nvGraphicFramePr>
        <p:xfrm>
          <a:off x="681789" y="1116597"/>
          <a:ext cx="10828421" cy="5054261"/>
        </p:xfrm>
        <a:graphic>
          <a:graphicData uri="http://schemas.openxmlformats.org/drawingml/2006/table">
            <a:tbl>
              <a:tblPr firstRow="1" firstCol="1" bandRow="1"/>
              <a:tblGrid>
                <a:gridCol w="2908747">
                  <a:extLst>
                    <a:ext uri="{9D8B030D-6E8A-4147-A177-3AD203B41FA5}">
                      <a16:colId xmlns:a16="http://schemas.microsoft.com/office/drawing/2014/main" val="995012412"/>
                    </a:ext>
                  </a:extLst>
                </a:gridCol>
                <a:gridCol w="1883623">
                  <a:extLst>
                    <a:ext uri="{9D8B030D-6E8A-4147-A177-3AD203B41FA5}">
                      <a16:colId xmlns:a16="http://schemas.microsoft.com/office/drawing/2014/main" val="552368362"/>
                    </a:ext>
                  </a:extLst>
                </a:gridCol>
                <a:gridCol w="1912604">
                  <a:extLst>
                    <a:ext uri="{9D8B030D-6E8A-4147-A177-3AD203B41FA5}">
                      <a16:colId xmlns:a16="http://schemas.microsoft.com/office/drawing/2014/main" val="2909563982"/>
                    </a:ext>
                  </a:extLst>
                </a:gridCol>
                <a:gridCol w="2061120">
                  <a:extLst>
                    <a:ext uri="{9D8B030D-6E8A-4147-A177-3AD203B41FA5}">
                      <a16:colId xmlns:a16="http://schemas.microsoft.com/office/drawing/2014/main" val="244415076"/>
                    </a:ext>
                  </a:extLst>
                </a:gridCol>
                <a:gridCol w="2062327">
                  <a:extLst>
                    <a:ext uri="{9D8B030D-6E8A-4147-A177-3AD203B41FA5}">
                      <a16:colId xmlns:a16="http://schemas.microsoft.com/office/drawing/2014/main" val="1952759454"/>
                    </a:ext>
                  </a:extLst>
                </a:gridCol>
              </a:tblGrid>
              <a:tr h="645364">
                <a:tc>
                  <a:txBody>
                    <a:bodyPr/>
                    <a:lstStyle/>
                    <a:p>
                      <a:pPr marL="180340" marR="179070" algn="just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BRT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(Val Bisagno)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TRAM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9685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FUNIVIA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9685" indent="-18415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SKYMETRO</a:t>
                      </a:r>
                      <a:r>
                        <a:rPr lang="it-IT" sz="2000" b="1" kern="100" baseline="300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6336040"/>
                  </a:ext>
                </a:extLst>
              </a:tr>
              <a:tr h="344541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Numero fermate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18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4389606"/>
                  </a:ext>
                </a:extLst>
              </a:tr>
              <a:tr h="586498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8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Velocità commerciale media [km/h]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15-16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17-18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33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0407496"/>
                  </a:ext>
                </a:extLst>
              </a:tr>
              <a:tr h="857216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Tempo medio a bordo </a:t>
                      </a:r>
                      <a:b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Molassana-Brignole [min]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18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256075"/>
                  </a:ext>
                </a:extLst>
              </a:tr>
              <a:tr h="586498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Intertempo minimo</a:t>
                      </a:r>
                      <a:b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[min]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0.5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2842649"/>
                  </a:ext>
                </a:extLst>
              </a:tr>
              <a:tr h="620072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8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Regolarità di esercizio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400" kern="1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Segoe UI Symbol" panose="020B0502040204020203" pitchFamily="34" charset="0"/>
                        </a:rPr>
                        <a:t>✔</a:t>
                      </a:r>
                      <a:endParaRPr lang="en-GB" sz="2400" kern="100" dirty="0">
                        <a:solidFill>
                          <a:srgbClr val="00B05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400" kern="1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Segoe UI Symbol" panose="020B0502040204020203" pitchFamily="34" charset="0"/>
                        </a:rPr>
                        <a:t>✔</a:t>
                      </a:r>
                      <a:endParaRPr lang="en-GB" sz="2400" kern="100" dirty="0">
                        <a:solidFill>
                          <a:srgbClr val="00B05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0743644"/>
                  </a:ext>
                </a:extLst>
              </a:tr>
              <a:tr h="857216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Tempo medio totale</a:t>
                      </a:r>
                      <a:br>
                        <a:rPr lang="it-IT" sz="1800" b="1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800" b="1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Molassana-Brignole [min]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i="0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2000" i="0" kern="100" dirty="0">
                        <a:solidFill>
                          <a:srgbClr val="C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i="0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33</a:t>
                      </a:r>
                      <a:endParaRPr lang="en-GB" sz="2000" i="0" kern="100" dirty="0">
                        <a:solidFill>
                          <a:srgbClr val="C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i="0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i="0" kern="100" dirty="0">
                        <a:solidFill>
                          <a:srgbClr val="C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i="0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2000" i="0" kern="100" dirty="0">
                        <a:solidFill>
                          <a:srgbClr val="C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963062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9921D1C-A19E-4A02-2FFE-E422CB4DB8A0}"/>
              </a:ext>
            </a:extLst>
          </p:cNvPr>
          <p:cNvSpPr txBox="1"/>
          <p:nvPr/>
        </p:nvSpPr>
        <p:spPr>
          <a:xfrm>
            <a:off x="681789" y="6534835"/>
            <a:ext cx="108284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0" i="1" u="none" strike="noStrike" kern="100" cap="none" spc="0" normalizeH="0" baseline="3000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Arial" panose="020B0604020202020204" pitchFamily="34" charset="0"/>
              </a:rPr>
              <a:t>1</a:t>
            </a:r>
            <a:r>
              <a:rPr kumimoji="0" lang="it-IT" sz="1400" b="0" i="1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Arial" panose="020B0604020202020204" pitchFamily="34" charset="0"/>
              </a:rPr>
              <a:t> dati desunti dalla documentazione fornita da AMT (DOCFAP e Analisi trasportistica</a:t>
            </a:r>
            <a:r>
              <a:rPr kumimoji="0" lang="it-IT" sz="1600" b="0" i="1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kumimoji="0" lang="en-GB" sz="1600" b="0" i="1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7683979-9A6F-62E0-BD68-822AC51086A1}"/>
              </a:ext>
            </a:extLst>
          </p:cNvPr>
          <p:cNvSpPr txBox="1">
            <a:spLocks/>
          </p:cNvSpPr>
          <p:nvPr/>
        </p:nvSpPr>
        <p:spPr>
          <a:xfrm>
            <a:off x="0" y="216828"/>
            <a:ext cx="12192000" cy="7520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/>
            <a:r>
              <a:rPr lang="it-IT" sz="3600" b="1" dirty="0">
                <a:solidFill>
                  <a:srgbClr val="C00000"/>
                </a:solidFill>
              </a:rPr>
              <a:t>Confronto Prestazioni</a:t>
            </a:r>
            <a:endParaRPr lang="it-IT" sz="2400" b="1" dirty="0">
              <a:solidFill>
                <a:srgbClr val="C00000"/>
              </a:solidFill>
            </a:endParaRPr>
          </a:p>
          <a:p>
            <a:pPr lvl="0" algn="ctr"/>
            <a:r>
              <a:rPr lang="it-IT" sz="2400" b="1" dirty="0">
                <a:solidFill>
                  <a:srgbClr val="C00000"/>
                </a:solidFill>
              </a:rPr>
              <a:t>Velocità, Frequenza e Capillarità del servizio offerto</a:t>
            </a:r>
            <a:endParaRPr lang="it-IT" sz="2400" b="1" dirty="0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77354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74DBF-694B-FBC5-F969-B60B40BF1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40">
            <a:extLst>
              <a:ext uri="{FF2B5EF4-FFF2-40B4-BE49-F238E27FC236}">
                <a16:creationId xmlns:a16="http://schemas.microsoft.com/office/drawing/2014/main" id="{2E04180A-505B-A885-8E62-C1C0BB4297C7}"/>
              </a:ext>
            </a:extLst>
          </p:cNvPr>
          <p:cNvSpPr txBox="1"/>
          <p:nvPr/>
        </p:nvSpPr>
        <p:spPr>
          <a:xfrm>
            <a:off x="262876" y="4669971"/>
            <a:ext cx="3973019" cy="153488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0" indent="0" algn="ctr">
              <a:buNone/>
            </a:pPr>
            <a:r>
              <a:rPr lang="it-IT" sz="2000" b="1" dirty="0">
                <a:solidFill>
                  <a:schemeClr val="tx1"/>
                </a:solidFill>
              </a:rPr>
              <a:t>la funivia diventa equivalente a tram e BRT </a:t>
            </a:r>
            <a:r>
              <a:rPr lang="it-IT" sz="2000" dirty="0">
                <a:solidFill>
                  <a:schemeClr val="tx1"/>
                </a:solidFill>
              </a:rPr>
              <a:t>già a partire da una soglia di </a:t>
            </a:r>
            <a:r>
              <a:rPr lang="it-IT" sz="2000" b="1" dirty="0">
                <a:solidFill>
                  <a:schemeClr val="tx1"/>
                </a:solidFill>
              </a:rPr>
              <a:t>8 minuti </a:t>
            </a:r>
            <a:r>
              <a:rPr lang="it-IT" sz="2000" dirty="0">
                <a:solidFill>
                  <a:schemeClr val="tx1"/>
                </a:solidFill>
              </a:rPr>
              <a:t>(pari al 40% della popolazione della Valle)</a:t>
            </a:r>
            <a:endParaRPr lang="it-IT" sz="2000" dirty="0"/>
          </a:p>
          <a:p>
            <a:pPr algn="ctr"/>
            <a:endParaRPr lang="it-IT" dirty="0"/>
          </a:p>
          <a:p>
            <a:pPr algn="ctr"/>
            <a:endParaRPr lang="it-IT" dirty="0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7FA44226-3CBC-7157-D556-522CEB9FB0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10"/>
          <a:stretch>
            <a:fillRect/>
          </a:stretch>
        </p:blipFill>
        <p:spPr>
          <a:xfrm>
            <a:off x="4604658" y="109767"/>
            <a:ext cx="7445561" cy="66384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4D5CB792-568E-ABD1-D57D-6BCB01CA7C02}"/>
              </a:ext>
            </a:extLst>
          </p:cNvPr>
          <p:cNvSpPr txBox="1"/>
          <p:nvPr/>
        </p:nvSpPr>
        <p:spPr>
          <a:xfrm>
            <a:off x="35903" y="249144"/>
            <a:ext cx="4568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Accessibilità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2" name="Tabella 1">
            <a:extLst>
              <a:ext uri="{FF2B5EF4-FFF2-40B4-BE49-F238E27FC236}">
                <a16:creationId xmlns:a16="http://schemas.microsoft.com/office/drawing/2014/main" id="{16DA8494-6B0F-EB4A-C9DB-DDB8EC40F6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888280"/>
              </p:ext>
            </p:extLst>
          </p:nvPr>
        </p:nvGraphicFramePr>
        <p:xfrm>
          <a:off x="219332" y="1281760"/>
          <a:ext cx="4134951" cy="2909239"/>
        </p:xfrm>
        <a:graphic>
          <a:graphicData uri="http://schemas.openxmlformats.org/drawingml/2006/table">
            <a:tbl>
              <a:tblPr firstRow="1" firstCol="1" bandRow="1"/>
              <a:tblGrid>
                <a:gridCol w="1403159">
                  <a:extLst>
                    <a:ext uri="{9D8B030D-6E8A-4147-A177-3AD203B41FA5}">
                      <a16:colId xmlns:a16="http://schemas.microsoft.com/office/drawing/2014/main" val="21479097"/>
                    </a:ext>
                  </a:extLst>
                </a:gridCol>
                <a:gridCol w="2731792">
                  <a:extLst>
                    <a:ext uri="{9D8B030D-6E8A-4147-A177-3AD203B41FA5}">
                      <a16:colId xmlns:a16="http://schemas.microsoft.com/office/drawing/2014/main" val="2290543396"/>
                    </a:ext>
                  </a:extLst>
                </a:gridCol>
              </a:tblGrid>
              <a:tr h="775923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Tempo medio di accesso alle </a:t>
                      </a:r>
                      <a:r>
                        <a:rPr lang="en-GB" sz="1800" b="1" kern="100" dirty="0" err="1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fermate</a:t>
                      </a:r>
                      <a:endParaRPr lang="en-GB" sz="1800" b="1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0922533"/>
                  </a:ext>
                </a:extLst>
              </a:tr>
              <a:tr h="533329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BRT</a:t>
                      </a: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5 min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6779134"/>
                  </a:ext>
                </a:extLst>
              </a:tr>
              <a:tr h="533329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Tram</a:t>
                      </a: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5 min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1167191"/>
                  </a:ext>
                </a:extLst>
              </a:tr>
              <a:tr h="533329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GB" sz="1800" b="1" kern="100" dirty="0" err="1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Funivia</a:t>
                      </a:r>
                      <a:endParaRPr lang="en-GB" sz="1800" b="1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7 min.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2414237"/>
                  </a:ext>
                </a:extLst>
              </a:tr>
              <a:tr h="533329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GB" sz="1800" b="1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Skymetro</a:t>
                      </a:r>
                      <a:endParaRPr lang="en-GB" sz="1800" b="1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10 min.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597" marR="64597" marT="32299" marB="3229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3635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966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6ACAE-942B-B586-E355-79CF26DD3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BAC0F303-A3E5-A3FB-AD8E-F07EA6EE0E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2"/>
          <a:stretch>
            <a:fillRect/>
          </a:stretch>
        </p:blipFill>
        <p:spPr>
          <a:xfrm>
            <a:off x="5584371" y="1600198"/>
            <a:ext cx="6477000" cy="4695041"/>
          </a:xfrm>
          <a:prstGeom prst="rect">
            <a:avLst/>
          </a:prstGeom>
        </p:spPr>
      </p:pic>
      <p:sp>
        <p:nvSpPr>
          <p:cNvPr id="5" name="TextBox 40">
            <a:extLst>
              <a:ext uri="{FF2B5EF4-FFF2-40B4-BE49-F238E27FC236}">
                <a16:creationId xmlns:a16="http://schemas.microsoft.com/office/drawing/2014/main" id="{70E7ADA1-231A-32C0-0726-DAE974CE3A2E}"/>
              </a:ext>
            </a:extLst>
          </p:cNvPr>
          <p:cNvSpPr txBox="1"/>
          <p:nvPr/>
        </p:nvSpPr>
        <p:spPr>
          <a:xfrm>
            <a:off x="373358" y="1415532"/>
            <a:ext cx="4648150" cy="438694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/>
              <a:t>Le isocrone vanno </a:t>
            </a:r>
            <a:r>
              <a:rPr lang="it-IT" dirty="0">
                <a:solidFill>
                  <a:schemeClr val="tx1"/>
                </a:solidFill>
              </a:rPr>
              <a:t>sovrapposte alla distribuzione spaziale dei residenti per avere una stima dell’ </a:t>
            </a:r>
            <a:r>
              <a:rPr lang="it-IT" b="1" dirty="0">
                <a:solidFill>
                  <a:schemeClr val="tx1"/>
                </a:solidFill>
              </a:rPr>
              <a:t>accessibilità, </a:t>
            </a:r>
            <a:r>
              <a:rPr lang="it-IT" dirty="0">
                <a:solidFill>
                  <a:schemeClr val="tx1"/>
                </a:solidFill>
              </a:rPr>
              <a:t>espressa in termini di </a:t>
            </a:r>
            <a:r>
              <a:rPr lang="it-IT" b="1" dirty="0">
                <a:solidFill>
                  <a:schemeClr val="tx1"/>
                </a:solidFill>
              </a:rPr>
              <a:t>popolazione servita </a:t>
            </a:r>
            <a:r>
              <a:rPr lang="it-IT" dirty="0">
                <a:solidFill>
                  <a:schemeClr val="tx1"/>
                </a:solidFill>
              </a:rPr>
              <a:t>dal sistema in esame (BRT, TRAM, Funivia, </a:t>
            </a:r>
            <a:r>
              <a:rPr lang="it-IT" dirty="0" err="1">
                <a:solidFill>
                  <a:schemeClr val="tx1"/>
                </a:solidFill>
              </a:rPr>
              <a:t>Skymetro</a:t>
            </a:r>
            <a:r>
              <a:rPr lang="it-IT" dirty="0">
                <a:solidFill>
                  <a:schemeClr val="tx1"/>
                </a:solidFill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>
                <a:solidFill>
                  <a:schemeClr val="tx1"/>
                </a:solidFill>
              </a:rPr>
              <a:t> Se si considera come soglia temporale di accesso pedonale  </a:t>
            </a:r>
            <a:r>
              <a:rPr lang="it-IT" b="1" dirty="0">
                <a:solidFill>
                  <a:schemeClr val="tx1"/>
                </a:solidFill>
              </a:rPr>
              <a:t>15 minuti</a:t>
            </a:r>
            <a:r>
              <a:rPr lang="it-IT" dirty="0">
                <a:solidFill>
                  <a:schemeClr val="tx1"/>
                </a:solidFill>
              </a:rPr>
              <a:t>,  risulta che l’accessibilità ai</a:t>
            </a:r>
            <a:r>
              <a:rPr lang="it-IT" b="1" dirty="0">
                <a:solidFill>
                  <a:schemeClr val="tx1"/>
                </a:solidFill>
              </a:rPr>
              <a:t> 4 sistemi è uguale  </a:t>
            </a:r>
            <a:r>
              <a:rPr lang="it-IT" dirty="0">
                <a:solidFill>
                  <a:schemeClr val="tx1"/>
                </a:solidFill>
              </a:rPr>
              <a:t>(pari al 65% della popolazione della Valle);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/>
                </a:solidFill>
              </a:rPr>
              <a:t>la funivia diventa equivalente a tram e BRT </a:t>
            </a:r>
            <a:r>
              <a:rPr lang="it-IT" dirty="0">
                <a:solidFill>
                  <a:schemeClr val="tx1"/>
                </a:solidFill>
              </a:rPr>
              <a:t>già a partire da una soglia di </a:t>
            </a:r>
            <a:r>
              <a:rPr lang="it-IT" b="1" dirty="0">
                <a:solidFill>
                  <a:schemeClr val="tx1"/>
                </a:solidFill>
              </a:rPr>
              <a:t>8 minuti </a:t>
            </a:r>
            <a:r>
              <a:rPr lang="it-IT" dirty="0">
                <a:solidFill>
                  <a:schemeClr val="tx1"/>
                </a:solidFill>
              </a:rPr>
              <a:t>(pari al 40% della popolazione della Valle).</a:t>
            </a:r>
            <a:endParaRPr lang="it-IT" b="1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8BA6AC8-0589-0B68-19D8-34DDD6D65EEF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3200" b="1" dirty="0">
                <a:solidFill>
                  <a:srgbClr val="C00000"/>
                </a:solidFill>
                <a:latin typeface="Aptos" panose="02110004020202020204"/>
              </a:rPr>
              <a:t>Accessibilità </a:t>
            </a: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pedonale alle fermate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E060FD30-775E-AA3E-635A-E123B4556692}"/>
              </a:ext>
            </a:extLst>
          </p:cNvPr>
          <p:cNvSpPr txBox="1"/>
          <p:nvPr/>
        </p:nvSpPr>
        <p:spPr>
          <a:xfrm>
            <a:off x="5408601" y="1230866"/>
            <a:ext cx="40141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b="1" dirty="0"/>
              <a:t>% di popolazione servita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458815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DB86A-2C33-290A-63D1-3C4E0235F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E89A826-3114-A822-82ED-4C4CF2940F62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Gli scenari di valutazione</a:t>
            </a:r>
            <a:r>
              <a:rPr lang="it-IT" sz="3200" b="1" dirty="0"/>
              <a:t>: </a:t>
            </a:r>
            <a:r>
              <a:rPr lang="it-IT" sz="3200" b="1" dirty="0">
                <a:solidFill>
                  <a:srgbClr val="C00000"/>
                </a:solidFill>
              </a:rPr>
              <a:t>la funivia nello scenario 4 Assi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1" name="TextBox 40">
            <a:extLst>
              <a:ext uri="{FF2B5EF4-FFF2-40B4-BE49-F238E27FC236}">
                <a16:creationId xmlns:a16="http://schemas.microsoft.com/office/drawing/2014/main" id="{A7C12DEA-4B9C-6081-F141-1C9DEE92BF49}"/>
              </a:ext>
            </a:extLst>
          </p:cNvPr>
          <p:cNvSpPr txBox="1"/>
          <p:nvPr/>
        </p:nvSpPr>
        <p:spPr>
          <a:xfrm>
            <a:off x="214962" y="1693207"/>
            <a:ext cx="4648150" cy="404674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r>
              <a:rPr lang="it-IT" dirty="0"/>
              <a:t>La quota modale del trasporto pubblico in Val Bisagno è in calo: elaborazioni su </a:t>
            </a:r>
            <a:r>
              <a:rPr lang="it-IT" dirty="0">
                <a:solidFill>
                  <a:schemeClr val="tx1"/>
                </a:solidFill>
              </a:rPr>
              <a:t>dati da fonte </a:t>
            </a:r>
            <a:r>
              <a:rPr lang="it-IT" b="1" dirty="0">
                <a:solidFill>
                  <a:schemeClr val="tx1"/>
                </a:solidFill>
              </a:rPr>
              <a:t>ISTAT</a:t>
            </a:r>
            <a:r>
              <a:rPr lang="it-IT" dirty="0">
                <a:solidFill>
                  <a:schemeClr val="tx1"/>
                </a:solidFill>
              </a:rPr>
              <a:t> (2024)  mostrano una riduzione dal 38,4% al 37.2%</a:t>
            </a:r>
          </a:p>
          <a:p>
            <a:r>
              <a:rPr lang="it-IT" dirty="0">
                <a:solidFill>
                  <a:schemeClr val="tx1"/>
                </a:solidFill>
              </a:rPr>
              <a:t>Il </a:t>
            </a:r>
            <a:r>
              <a:rPr lang="it-IT" b="1" dirty="0">
                <a:solidFill>
                  <a:schemeClr val="tx1"/>
                </a:solidFill>
              </a:rPr>
              <a:t>modello di simulazione </a:t>
            </a:r>
            <a:r>
              <a:rPr lang="it-IT" dirty="0">
                <a:solidFill>
                  <a:schemeClr val="tx1"/>
                </a:solidFill>
              </a:rPr>
              <a:t>sviluppato dal  Politecnico prevede nello scenario programmatico dei 4 Assi un incremento di </a:t>
            </a:r>
            <a:r>
              <a:rPr lang="it-IT" b="1" dirty="0">
                <a:solidFill>
                  <a:schemeClr val="tx1"/>
                </a:solidFill>
              </a:rPr>
              <a:t>quota modale dal 37,2% al 46,0%</a:t>
            </a:r>
          </a:p>
          <a:p>
            <a:r>
              <a:rPr lang="it-IT" dirty="0">
                <a:solidFill>
                  <a:schemeClr val="tx1"/>
                </a:solidFill>
              </a:rPr>
              <a:t>Nello scenario funivia si prevede un’ulteriore incremento della quota modale TPL nella Val Bisagno pari a </a:t>
            </a:r>
            <a:r>
              <a:rPr lang="it-IT" b="1" dirty="0">
                <a:solidFill>
                  <a:schemeClr val="tx1"/>
                </a:solidFill>
              </a:rPr>
              <a:t>+1.4%  </a:t>
            </a:r>
            <a:r>
              <a:rPr lang="it-IT" dirty="0">
                <a:solidFill>
                  <a:schemeClr val="tx1"/>
                </a:solidFill>
              </a:rPr>
              <a:t>rispetto allo </a:t>
            </a:r>
            <a:r>
              <a:rPr lang="it-IT" dirty="0"/>
              <a:t>scenario programmatico dei 4 Assi</a:t>
            </a:r>
          </a:p>
          <a:p>
            <a:endParaRPr lang="it-IT" dirty="0"/>
          </a:p>
        </p:txBody>
      </p:sp>
      <p:grpSp>
        <p:nvGrpSpPr>
          <p:cNvPr id="3" name="Group 19">
            <a:extLst>
              <a:ext uri="{FF2B5EF4-FFF2-40B4-BE49-F238E27FC236}">
                <a16:creationId xmlns:a16="http://schemas.microsoft.com/office/drawing/2014/main" id="{D51A0F7A-2AC4-44B9-6DE9-EDD95780526E}"/>
              </a:ext>
            </a:extLst>
          </p:cNvPr>
          <p:cNvGrpSpPr/>
          <p:nvPr/>
        </p:nvGrpSpPr>
        <p:grpSpPr>
          <a:xfrm>
            <a:off x="5005614" y="889778"/>
            <a:ext cx="7110186" cy="5408750"/>
            <a:chOff x="469900" y="1185450"/>
            <a:chExt cx="7506483" cy="5032470"/>
          </a:xfrm>
        </p:grpSpPr>
        <p:graphicFrame>
          <p:nvGraphicFramePr>
            <p:cNvPr id="12" name="Chart 2">
              <a:extLst>
                <a:ext uri="{FF2B5EF4-FFF2-40B4-BE49-F238E27FC236}">
                  <a16:creationId xmlns:a16="http://schemas.microsoft.com/office/drawing/2014/main" id="{5436210F-67E0-540B-C0D6-22167FDBEB43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352829675"/>
                </p:ext>
              </p:extLst>
            </p:nvPr>
          </p:nvGraphicFramePr>
          <p:xfrm>
            <a:off x="469900" y="1185450"/>
            <a:ext cx="7023100" cy="503247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22" name="Rectangle 3">
              <a:extLst>
                <a:ext uri="{FF2B5EF4-FFF2-40B4-BE49-F238E27FC236}">
                  <a16:creationId xmlns:a16="http://schemas.microsoft.com/office/drawing/2014/main" id="{C5D81FBB-5AC9-2A6E-4E9E-CBAF2396227D}"/>
                </a:ext>
              </a:extLst>
            </p:cNvPr>
            <p:cNvSpPr/>
            <p:nvPr/>
          </p:nvSpPr>
          <p:spPr>
            <a:xfrm>
              <a:off x="3393439" y="5698204"/>
              <a:ext cx="4367194" cy="3506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completamento della funivia </a:t>
              </a:r>
              <a:b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nello scenario programmatico (4 Assi)</a:t>
              </a:r>
            </a:p>
          </p:txBody>
        </p:sp>
        <p:sp>
          <p:nvSpPr>
            <p:cNvPr id="27" name="Right Brace 5">
              <a:extLst>
                <a:ext uri="{FF2B5EF4-FFF2-40B4-BE49-F238E27FC236}">
                  <a16:creationId xmlns:a16="http://schemas.microsoft.com/office/drawing/2014/main" id="{1003605A-A4E4-902A-45E0-0A127F4339B7}"/>
                </a:ext>
              </a:extLst>
            </p:cNvPr>
            <p:cNvSpPr/>
            <p:nvPr/>
          </p:nvSpPr>
          <p:spPr>
            <a:xfrm>
              <a:off x="6617869" y="2739464"/>
              <a:ext cx="298912" cy="1698894"/>
            </a:xfrm>
            <a:prstGeom prst="rightBrace">
              <a:avLst>
                <a:gd name="adj1" fmla="val 44287"/>
                <a:gd name="adj2" fmla="val 50000"/>
              </a:avLst>
            </a:prstGeom>
            <a:ln w="12700"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29" name="Group 18">
              <a:extLst>
                <a:ext uri="{FF2B5EF4-FFF2-40B4-BE49-F238E27FC236}">
                  <a16:creationId xmlns:a16="http://schemas.microsoft.com/office/drawing/2014/main" id="{743F5480-6061-B777-61C1-9012E35C1B08}"/>
                </a:ext>
              </a:extLst>
            </p:cNvPr>
            <p:cNvGrpSpPr/>
            <p:nvPr/>
          </p:nvGrpSpPr>
          <p:grpSpPr>
            <a:xfrm>
              <a:off x="6617869" y="2333858"/>
              <a:ext cx="1142764" cy="369332"/>
              <a:chOff x="5493658" y="2349649"/>
              <a:chExt cx="908232" cy="369332"/>
            </a:xfrm>
          </p:grpSpPr>
          <p:sp>
            <p:nvSpPr>
              <p:cNvPr id="35" name="Right Brace 4">
                <a:extLst>
                  <a:ext uri="{FF2B5EF4-FFF2-40B4-BE49-F238E27FC236}">
                    <a16:creationId xmlns:a16="http://schemas.microsoft.com/office/drawing/2014/main" id="{DA674E3A-50A7-4028-1CD1-DD9FCD107814}"/>
                  </a:ext>
                </a:extLst>
              </p:cNvPr>
              <p:cNvSpPr/>
              <p:nvPr/>
            </p:nvSpPr>
            <p:spPr>
              <a:xfrm>
                <a:off x="5493658" y="2377089"/>
                <a:ext cx="180146" cy="341892"/>
              </a:xfrm>
              <a:prstGeom prst="rightBrace">
                <a:avLst>
                  <a:gd name="adj1" fmla="val 44287"/>
                  <a:gd name="adj2" fmla="val 50000"/>
                </a:avLst>
              </a:prstGeom>
              <a:ln w="12700"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it-IT" sz="2000"/>
              </a:p>
            </p:txBody>
          </p:sp>
          <p:sp>
            <p:nvSpPr>
              <p:cNvPr id="36" name="TextBox 6">
                <a:extLst>
                  <a:ext uri="{FF2B5EF4-FFF2-40B4-BE49-F238E27FC236}">
                    <a16:creationId xmlns:a16="http://schemas.microsoft.com/office/drawing/2014/main" id="{2404EF2F-6BF3-8302-0BC7-7B7CC0C8D93B}"/>
                  </a:ext>
                </a:extLst>
              </p:cNvPr>
              <p:cNvSpPr txBox="1"/>
              <p:nvPr/>
            </p:nvSpPr>
            <p:spPr>
              <a:xfrm>
                <a:off x="5683569" y="2349649"/>
                <a:ext cx="71832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b="1" dirty="0"/>
                  <a:t>+1.4%</a:t>
                </a:r>
              </a:p>
            </p:txBody>
          </p:sp>
        </p:grpSp>
        <p:grpSp>
          <p:nvGrpSpPr>
            <p:cNvPr id="32" name="Group 16">
              <a:extLst>
                <a:ext uri="{FF2B5EF4-FFF2-40B4-BE49-F238E27FC236}">
                  <a16:creationId xmlns:a16="http://schemas.microsoft.com/office/drawing/2014/main" id="{C0B0CD88-1AA2-E54A-A57C-868F7C9DD466}"/>
                </a:ext>
              </a:extLst>
            </p:cNvPr>
            <p:cNvGrpSpPr/>
            <p:nvPr/>
          </p:nvGrpSpPr>
          <p:grpSpPr>
            <a:xfrm>
              <a:off x="6844534" y="3318826"/>
              <a:ext cx="1131849" cy="457285"/>
              <a:chOff x="5588893" y="2968306"/>
              <a:chExt cx="1025457" cy="457285"/>
            </a:xfrm>
          </p:grpSpPr>
          <p:sp>
            <p:nvSpPr>
              <p:cNvPr id="33" name="Rectangle 11">
                <a:extLst>
                  <a:ext uri="{FF2B5EF4-FFF2-40B4-BE49-F238E27FC236}">
                    <a16:creationId xmlns:a16="http://schemas.microsoft.com/office/drawing/2014/main" id="{4B11009B-16B7-8FF3-C6DE-3C7A58B13986}"/>
                  </a:ext>
                </a:extLst>
              </p:cNvPr>
              <p:cNvSpPr/>
              <p:nvPr/>
            </p:nvSpPr>
            <p:spPr>
              <a:xfrm>
                <a:off x="5588893" y="2968306"/>
                <a:ext cx="354228" cy="15367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34" name="TextBox 7">
                <a:extLst>
                  <a:ext uri="{FF2B5EF4-FFF2-40B4-BE49-F238E27FC236}">
                    <a16:creationId xmlns:a16="http://schemas.microsoft.com/office/drawing/2014/main" id="{2B8571A4-A164-177F-6FA0-5FF594EFD287}"/>
                  </a:ext>
                </a:extLst>
              </p:cNvPr>
              <p:cNvSpPr txBox="1"/>
              <p:nvPr/>
            </p:nvSpPr>
            <p:spPr>
              <a:xfrm>
                <a:off x="5654348" y="3081953"/>
                <a:ext cx="960002" cy="3436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b="1" dirty="0"/>
                  <a:t>+8,8%</a:t>
                </a:r>
              </a:p>
            </p:txBody>
          </p:sp>
        </p:grpSp>
      </p:grpSp>
      <p:cxnSp>
        <p:nvCxnSpPr>
          <p:cNvPr id="37" name="Straight Arrow Connector 24">
            <a:extLst>
              <a:ext uri="{FF2B5EF4-FFF2-40B4-BE49-F238E27FC236}">
                <a16:creationId xmlns:a16="http://schemas.microsoft.com/office/drawing/2014/main" id="{B40CB4CF-182E-F9B2-79FF-7BBE74A8F60C}"/>
              </a:ext>
            </a:extLst>
          </p:cNvPr>
          <p:cNvCxnSpPr>
            <a:cxnSpLocks/>
          </p:cNvCxnSpPr>
          <p:nvPr/>
        </p:nvCxnSpPr>
        <p:spPr>
          <a:xfrm rot="10800000">
            <a:off x="9761001" y="2559986"/>
            <a:ext cx="0" cy="3132000"/>
          </a:xfrm>
          <a:prstGeom prst="straightConnector1">
            <a:avLst/>
          </a:prstGeom>
          <a:ln w="19050">
            <a:solidFill>
              <a:schemeClr val="bg1">
                <a:lumMod val="75000"/>
              </a:schemeClr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96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BF5F1-3ED5-AEB0-E7AB-D7DF011B5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ccia a destra 1">
            <a:extLst>
              <a:ext uri="{FF2B5EF4-FFF2-40B4-BE49-F238E27FC236}">
                <a16:creationId xmlns:a16="http://schemas.microsoft.com/office/drawing/2014/main" id="{F1EC6E96-4A81-EC92-7EAE-E8899D382891}"/>
              </a:ext>
            </a:extLst>
          </p:cNvPr>
          <p:cNvSpPr/>
          <p:nvPr/>
        </p:nvSpPr>
        <p:spPr>
          <a:xfrm flipH="1">
            <a:off x="4383083" y="2220898"/>
            <a:ext cx="623062" cy="2906487"/>
          </a:xfrm>
          <a:prstGeom prst="rightArrow">
            <a:avLst>
              <a:gd name="adj1" fmla="val 50000"/>
              <a:gd name="adj2" fmla="val 68310"/>
            </a:avLst>
          </a:pr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4895DE4-3FA7-6E33-D936-6708E595AFA1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Gli scenari di valutazione</a:t>
            </a:r>
            <a:r>
              <a:rPr lang="it-IT" sz="3200" b="1" dirty="0"/>
              <a:t>: </a:t>
            </a:r>
            <a:r>
              <a:rPr lang="it-IT" sz="3200" b="1" dirty="0">
                <a:solidFill>
                  <a:srgbClr val="C00000"/>
                </a:solidFill>
              </a:rPr>
              <a:t>la funivia nello scenario 4 Assi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1" name="TextBox 40">
            <a:extLst>
              <a:ext uri="{FF2B5EF4-FFF2-40B4-BE49-F238E27FC236}">
                <a16:creationId xmlns:a16="http://schemas.microsoft.com/office/drawing/2014/main" id="{0075FBF8-108F-73AC-798F-444F5A35D612}"/>
              </a:ext>
            </a:extLst>
          </p:cNvPr>
          <p:cNvSpPr txBox="1"/>
          <p:nvPr/>
        </p:nvSpPr>
        <p:spPr>
          <a:xfrm>
            <a:off x="287832" y="1650769"/>
            <a:ext cx="4095781" cy="404674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0" lvl="0" indent="0">
              <a:buNone/>
              <a:defRPr/>
            </a:pPr>
            <a:r>
              <a:rPr lang="it-IT" dirty="0"/>
              <a:t>Un incremento di </a:t>
            </a:r>
            <a:r>
              <a:rPr lang="it-IT" b="1" dirty="0"/>
              <a:t>+1.4% di domanda sul Trasporto Pubblico</a:t>
            </a:r>
            <a:r>
              <a:rPr lang="it-IT" dirty="0"/>
              <a:t> (generato dalla Val Bisagno) significa una riduzione di -4,6 milioni di km in auto percorsi all’anno, ovvero : 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it-IT" b="1" dirty="0"/>
              <a:t>-2.000 auto al giorno circolanti </a:t>
            </a:r>
            <a:r>
              <a:rPr lang="it-IT" dirty="0"/>
              <a:t>in Val Bisagno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it-IT" dirty="0"/>
              <a:t>- 90 kg/anno di </a:t>
            </a:r>
            <a:r>
              <a:rPr lang="it-IT" b="1" dirty="0"/>
              <a:t>emissioni di particolato (PM2.5)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it-IT" dirty="0"/>
              <a:t>- 741 tonnellate di </a:t>
            </a:r>
            <a:r>
              <a:rPr lang="it-IT" b="1" dirty="0"/>
              <a:t>CO2</a:t>
            </a:r>
            <a:r>
              <a:rPr lang="it-IT" dirty="0"/>
              <a:t> all'anno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it-IT" b="1" dirty="0"/>
              <a:t>- 25 incidenti stradali </a:t>
            </a:r>
            <a:r>
              <a:rPr lang="it-IT" dirty="0"/>
              <a:t>all’anno evitati</a:t>
            </a:r>
          </a:p>
        </p:txBody>
      </p:sp>
      <p:grpSp>
        <p:nvGrpSpPr>
          <p:cNvPr id="3" name="Group 19">
            <a:extLst>
              <a:ext uri="{FF2B5EF4-FFF2-40B4-BE49-F238E27FC236}">
                <a16:creationId xmlns:a16="http://schemas.microsoft.com/office/drawing/2014/main" id="{D4216C5B-3604-46F3-34D4-A73268440955}"/>
              </a:ext>
            </a:extLst>
          </p:cNvPr>
          <p:cNvGrpSpPr/>
          <p:nvPr/>
        </p:nvGrpSpPr>
        <p:grpSpPr>
          <a:xfrm>
            <a:off x="5005614" y="889778"/>
            <a:ext cx="7110186" cy="5408750"/>
            <a:chOff x="469900" y="1185450"/>
            <a:chExt cx="7506483" cy="5032470"/>
          </a:xfrm>
        </p:grpSpPr>
        <p:graphicFrame>
          <p:nvGraphicFramePr>
            <p:cNvPr id="12" name="Chart 2">
              <a:extLst>
                <a:ext uri="{FF2B5EF4-FFF2-40B4-BE49-F238E27FC236}">
                  <a16:creationId xmlns:a16="http://schemas.microsoft.com/office/drawing/2014/main" id="{DD318DAF-A92A-0F9F-AF3A-DF4CC80C1B5F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69900" y="1185450"/>
            <a:ext cx="7023100" cy="503247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22" name="Rectangle 3">
              <a:extLst>
                <a:ext uri="{FF2B5EF4-FFF2-40B4-BE49-F238E27FC236}">
                  <a16:creationId xmlns:a16="http://schemas.microsoft.com/office/drawing/2014/main" id="{0A32331E-ACEB-6DF5-9D00-A3B2DE4F3B98}"/>
                </a:ext>
              </a:extLst>
            </p:cNvPr>
            <p:cNvSpPr/>
            <p:nvPr/>
          </p:nvSpPr>
          <p:spPr>
            <a:xfrm>
              <a:off x="3393439" y="5698204"/>
              <a:ext cx="4367194" cy="3506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completamento della funivia </a:t>
              </a:r>
              <a:b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it-IT" sz="1400" b="1" dirty="0">
                  <a:solidFill>
                    <a:srgbClr val="4E95D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nello scenario programmatico (4 Assi)</a:t>
              </a:r>
            </a:p>
          </p:txBody>
        </p:sp>
        <p:sp>
          <p:nvSpPr>
            <p:cNvPr id="27" name="Right Brace 5">
              <a:extLst>
                <a:ext uri="{FF2B5EF4-FFF2-40B4-BE49-F238E27FC236}">
                  <a16:creationId xmlns:a16="http://schemas.microsoft.com/office/drawing/2014/main" id="{033D0A98-7846-B9C2-308A-C34D2E49F8CD}"/>
                </a:ext>
              </a:extLst>
            </p:cNvPr>
            <p:cNvSpPr/>
            <p:nvPr/>
          </p:nvSpPr>
          <p:spPr>
            <a:xfrm>
              <a:off x="6617869" y="2739464"/>
              <a:ext cx="298912" cy="1698894"/>
            </a:xfrm>
            <a:prstGeom prst="rightBrace">
              <a:avLst>
                <a:gd name="adj1" fmla="val 44287"/>
                <a:gd name="adj2" fmla="val 50000"/>
              </a:avLst>
            </a:prstGeom>
            <a:ln w="12700"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29" name="Group 18">
              <a:extLst>
                <a:ext uri="{FF2B5EF4-FFF2-40B4-BE49-F238E27FC236}">
                  <a16:creationId xmlns:a16="http://schemas.microsoft.com/office/drawing/2014/main" id="{0EC29C9A-8E2E-E908-7519-3AD60AAE3FEB}"/>
                </a:ext>
              </a:extLst>
            </p:cNvPr>
            <p:cNvGrpSpPr/>
            <p:nvPr/>
          </p:nvGrpSpPr>
          <p:grpSpPr>
            <a:xfrm>
              <a:off x="6617869" y="2333858"/>
              <a:ext cx="1142764" cy="369332"/>
              <a:chOff x="5493658" y="2349649"/>
              <a:chExt cx="908232" cy="369332"/>
            </a:xfrm>
          </p:grpSpPr>
          <p:sp>
            <p:nvSpPr>
              <p:cNvPr id="35" name="Right Brace 4">
                <a:extLst>
                  <a:ext uri="{FF2B5EF4-FFF2-40B4-BE49-F238E27FC236}">
                    <a16:creationId xmlns:a16="http://schemas.microsoft.com/office/drawing/2014/main" id="{E9BBEDDF-AE1A-EB76-EFBD-1454EFA17AB7}"/>
                  </a:ext>
                </a:extLst>
              </p:cNvPr>
              <p:cNvSpPr/>
              <p:nvPr/>
            </p:nvSpPr>
            <p:spPr>
              <a:xfrm>
                <a:off x="5493658" y="2377089"/>
                <a:ext cx="180146" cy="341892"/>
              </a:xfrm>
              <a:prstGeom prst="rightBrace">
                <a:avLst>
                  <a:gd name="adj1" fmla="val 44287"/>
                  <a:gd name="adj2" fmla="val 50000"/>
                </a:avLst>
              </a:prstGeom>
              <a:ln w="12700"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it-IT" sz="2000"/>
              </a:p>
            </p:txBody>
          </p:sp>
          <p:sp>
            <p:nvSpPr>
              <p:cNvPr id="36" name="TextBox 6">
                <a:extLst>
                  <a:ext uri="{FF2B5EF4-FFF2-40B4-BE49-F238E27FC236}">
                    <a16:creationId xmlns:a16="http://schemas.microsoft.com/office/drawing/2014/main" id="{047729B3-D3CB-806B-F43B-5D990B40F3C2}"/>
                  </a:ext>
                </a:extLst>
              </p:cNvPr>
              <p:cNvSpPr txBox="1"/>
              <p:nvPr/>
            </p:nvSpPr>
            <p:spPr>
              <a:xfrm>
                <a:off x="5683569" y="2349649"/>
                <a:ext cx="71832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b="1" dirty="0"/>
                  <a:t>+1.4%</a:t>
                </a:r>
              </a:p>
            </p:txBody>
          </p:sp>
        </p:grpSp>
        <p:grpSp>
          <p:nvGrpSpPr>
            <p:cNvPr id="32" name="Group 16">
              <a:extLst>
                <a:ext uri="{FF2B5EF4-FFF2-40B4-BE49-F238E27FC236}">
                  <a16:creationId xmlns:a16="http://schemas.microsoft.com/office/drawing/2014/main" id="{04B2491A-DEAB-856C-D58E-E9231ACB2E3B}"/>
                </a:ext>
              </a:extLst>
            </p:cNvPr>
            <p:cNvGrpSpPr/>
            <p:nvPr/>
          </p:nvGrpSpPr>
          <p:grpSpPr>
            <a:xfrm>
              <a:off x="6844534" y="3318826"/>
              <a:ext cx="1131849" cy="457285"/>
              <a:chOff x="5588893" y="2968306"/>
              <a:chExt cx="1025457" cy="457285"/>
            </a:xfrm>
          </p:grpSpPr>
          <p:sp>
            <p:nvSpPr>
              <p:cNvPr id="33" name="Rectangle 11">
                <a:extLst>
                  <a:ext uri="{FF2B5EF4-FFF2-40B4-BE49-F238E27FC236}">
                    <a16:creationId xmlns:a16="http://schemas.microsoft.com/office/drawing/2014/main" id="{2BB36204-A869-611C-DAFD-45CA3103A9E4}"/>
                  </a:ext>
                </a:extLst>
              </p:cNvPr>
              <p:cNvSpPr/>
              <p:nvPr/>
            </p:nvSpPr>
            <p:spPr>
              <a:xfrm>
                <a:off x="5588893" y="2968306"/>
                <a:ext cx="354228" cy="15367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34" name="TextBox 7">
                <a:extLst>
                  <a:ext uri="{FF2B5EF4-FFF2-40B4-BE49-F238E27FC236}">
                    <a16:creationId xmlns:a16="http://schemas.microsoft.com/office/drawing/2014/main" id="{DE2505BB-32C6-7E8E-1525-26E8AC3AC443}"/>
                  </a:ext>
                </a:extLst>
              </p:cNvPr>
              <p:cNvSpPr txBox="1"/>
              <p:nvPr/>
            </p:nvSpPr>
            <p:spPr>
              <a:xfrm>
                <a:off x="5654348" y="3081953"/>
                <a:ext cx="960002" cy="3436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it-IT" b="1" dirty="0"/>
                  <a:t>+8,8%</a:t>
                </a:r>
              </a:p>
            </p:txBody>
          </p:sp>
        </p:grpSp>
      </p:grpSp>
      <p:cxnSp>
        <p:nvCxnSpPr>
          <p:cNvPr id="37" name="Straight Arrow Connector 24">
            <a:extLst>
              <a:ext uri="{FF2B5EF4-FFF2-40B4-BE49-F238E27FC236}">
                <a16:creationId xmlns:a16="http://schemas.microsoft.com/office/drawing/2014/main" id="{2F8636D1-5A26-6550-1997-23A8378EB8CD}"/>
              </a:ext>
            </a:extLst>
          </p:cNvPr>
          <p:cNvCxnSpPr>
            <a:cxnSpLocks/>
          </p:cNvCxnSpPr>
          <p:nvPr/>
        </p:nvCxnSpPr>
        <p:spPr>
          <a:xfrm rot="10800000">
            <a:off x="9761001" y="2559986"/>
            <a:ext cx="0" cy="3132000"/>
          </a:xfrm>
          <a:prstGeom prst="straightConnector1">
            <a:avLst/>
          </a:prstGeom>
          <a:ln w="19050">
            <a:solidFill>
              <a:schemeClr val="bg1">
                <a:lumMod val="75000"/>
              </a:schemeClr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0821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279E2-08B3-DC56-D097-1CA5132F5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A13C264-FDA0-16CB-C6D7-A4AC97D432EA}"/>
              </a:ext>
            </a:extLst>
          </p:cNvPr>
          <p:cNvSpPr txBox="1">
            <a:spLocks/>
          </p:cNvSpPr>
          <p:nvPr/>
        </p:nvSpPr>
        <p:spPr>
          <a:xfrm>
            <a:off x="0" y="216828"/>
            <a:ext cx="12192000" cy="57782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Previsione dei carichi a bordo</a:t>
            </a:r>
            <a:r>
              <a:rPr lang="it-IT" sz="3200" b="1" dirty="0">
                <a:solidFill>
                  <a:srgbClr val="C00000"/>
                </a:solidFill>
                <a:latin typeface="Aptos Display" panose="02110004020202020204"/>
              </a:rPr>
              <a:t> della funivia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  <p:sp>
        <p:nvSpPr>
          <p:cNvPr id="4" name="TextBox 40">
            <a:extLst>
              <a:ext uri="{FF2B5EF4-FFF2-40B4-BE49-F238E27FC236}">
                <a16:creationId xmlns:a16="http://schemas.microsoft.com/office/drawing/2014/main" id="{61F7DA93-AA42-15C0-7DCE-F7D075190A73}"/>
              </a:ext>
            </a:extLst>
          </p:cNvPr>
          <p:cNvSpPr txBox="1"/>
          <p:nvPr/>
        </p:nvSpPr>
        <p:spPr>
          <a:xfrm>
            <a:off x="308045" y="1466602"/>
            <a:ext cx="4648150" cy="446611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 flussi sulla funivia sono stati stimati attraverso un modello di assegnazione che ripartisce la domanda Origine-Destinazione (OD) tra tutti 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percorsi della rete multimodale del trasporto pubblico  </a:t>
            </a:r>
          </a:p>
          <a:p>
            <a:pPr lvl="0">
              <a:buFont typeface="Arial" panose="020B0604020202020204" pitchFamily="34" charset="0"/>
              <a:buChar char="•"/>
              <a:defRPr/>
            </a:pPr>
            <a:r>
              <a:rPr lang="it-IT" dirty="0"/>
              <a:t>Sulla</a:t>
            </a:r>
            <a:r>
              <a:rPr lang="it-IT" b="1" dirty="0"/>
              <a:t> Funivia </a:t>
            </a:r>
            <a:r>
              <a:rPr lang="it-IT" dirty="0"/>
              <a:t> i carichi previsti nell’ora di punta  presentano un andamento incrementale, tratta dopo tratta, con  massimo carico tra </a:t>
            </a:r>
            <a:r>
              <a:rPr lang="it-IT" b="1" dirty="0"/>
              <a:t>Sardegna e Brignole (1.070 pax/ora)</a:t>
            </a:r>
            <a:endParaRPr lang="it-IT" dirty="0"/>
          </a:p>
          <a:p>
            <a:pPr lvl="0">
              <a:buFont typeface="Arial" panose="020B0604020202020204" pitchFamily="34" charset="0"/>
              <a:buChar char="•"/>
              <a:defRPr/>
            </a:pPr>
            <a:r>
              <a:rPr lang="it-IT" dirty="0"/>
              <a:t>La </a:t>
            </a:r>
            <a:r>
              <a:rPr lang="it-IT" b="1" dirty="0"/>
              <a:t>domanda indotta</a:t>
            </a:r>
            <a:r>
              <a:rPr lang="it-IT" dirty="0"/>
              <a:t> deriva della ipotesi di sviluppo del territorio (es. cittadella dello sport a Sciorba)</a:t>
            </a:r>
            <a:endParaRPr lang="it-IT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endParaRPr lang="it-IT" b="1" dirty="0"/>
          </a:p>
        </p:txBody>
      </p:sp>
      <p:graphicFrame>
        <p:nvGraphicFramePr>
          <p:cNvPr id="13" name="Grafico 1">
            <a:extLst>
              <a:ext uri="{FF2B5EF4-FFF2-40B4-BE49-F238E27FC236}">
                <a16:creationId xmlns:a16="http://schemas.microsoft.com/office/drawing/2014/main" id="{8E0EF7F6-5D50-E19E-FA27-EEE925919E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3991887"/>
              </p:ext>
            </p:extLst>
          </p:nvPr>
        </p:nvGraphicFramePr>
        <p:xfrm>
          <a:off x="5483125" y="4208418"/>
          <a:ext cx="6576624" cy="26604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4" name="Grafico 1">
            <a:extLst>
              <a:ext uri="{FF2B5EF4-FFF2-40B4-BE49-F238E27FC236}">
                <a16:creationId xmlns:a16="http://schemas.microsoft.com/office/drawing/2014/main" id="{96A02799-E339-2EAC-56AA-7999496B29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6253959"/>
              </p:ext>
            </p:extLst>
          </p:nvPr>
        </p:nvGraphicFramePr>
        <p:xfrm>
          <a:off x="5388952" y="794657"/>
          <a:ext cx="6538546" cy="34398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17" name="Connettore diritto 16">
            <a:extLst>
              <a:ext uri="{FF2B5EF4-FFF2-40B4-BE49-F238E27FC236}">
                <a16:creationId xmlns:a16="http://schemas.microsoft.com/office/drawing/2014/main" id="{182C0CF8-DD2C-43C2-5701-74CF53570D00}"/>
              </a:ext>
            </a:extLst>
          </p:cNvPr>
          <p:cNvCxnSpPr>
            <a:cxnSpLocks/>
          </p:cNvCxnSpPr>
          <p:nvPr/>
        </p:nvCxnSpPr>
        <p:spPr>
          <a:xfrm>
            <a:off x="6008907" y="1886134"/>
            <a:ext cx="5815310" cy="0"/>
          </a:xfrm>
          <a:prstGeom prst="line">
            <a:avLst/>
          </a:prstGeom>
          <a:ln w="38100"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CasellaDiTesto 2">
            <a:extLst>
              <a:ext uri="{FF2B5EF4-FFF2-40B4-BE49-F238E27FC236}">
                <a16:creationId xmlns:a16="http://schemas.microsoft.com/office/drawing/2014/main" id="{F9DEEB7A-1FBD-D8A0-56AD-729DBC0D6CA7}"/>
              </a:ext>
            </a:extLst>
          </p:cNvPr>
          <p:cNvSpPr txBox="1"/>
          <p:nvPr/>
        </p:nvSpPr>
        <p:spPr>
          <a:xfrm>
            <a:off x="6096000" y="1574076"/>
            <a:ext cx="2764971" cy="322924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 b="1" kern="1200" dirty="0"/>
              <a:t>Capacità (</a:t>
            </a:r>
            <a:r>
              <a:rPr lang="it-IT" sz="1600" b="1" kern="1200" dirty="0" err="1"/>
              <a:t>headway</a:t>
            </a:r>
            <a:r>
              <a:rPr lang="it-IT" sz="1600" b="1" kern="1200" dirty="0"/>
              <a:t> 30 sec)</a:t>
            </a:r>
          </a:p>
        </p:txBody>
      </p:sp>
      <p:pic>
        <p:nvPicPr>
          <p:cNvPr id="19" name="Picture 4">
            <a:extLst>
              <a:ext uri="{FF2B5EF4-FFF2-40B4-BE49-F238E27FC236}">
                <a16:creationId xmlns:a16="http://schemas.microsoft.com/office/drawing/2014/main" id="{90222C9A-C466-AF46-A689-01A981AA8A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6772" r="11306"/>
          <a:stretch>
            <a:fillRect/>
          </a:stretch>
        </p:blipFill>
        <p:spPr>
          <a:xfrm>
            <a:off x="5778166" y="3289638"/>
            <a:ext cx="6105789" cy="1002587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786948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C6798-3B03-BB5E-035C-3AB69B1D7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C4AD4D5-F13F-E114-B645-BB7030F8A3F7}"/>
              </a:ext>
            </a:extLst>
          </p:cNvPr>
          <p:cNvSpPr txBox="1">
            <a:spLocks/>
          </p:cNvSpPr>
          <p:nvPr/>
        </p:nvSpPr>
        <p:spPr>
          <a:xfrm>
            <a:off x="0" y="216828"/>
            <a:ext cx="12192000" cy="57782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3200" b="1" dirty="0">
                <a:solidFill>
                  <a:srgbClr val="C00000"/>
                </a:solidFill>
                <a:latin typeface="Aptos Display" panose="02110004020202020204"/>
              </a:rPr>
              <a:t>Analisi dei fenomeni di punta dei flussi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  <p:graphicFrame>
        <p:nvGraphicFramePr>
          <p:cNvPr id="12" name="Chart 9">
            <a:extLst>
              <a:ext uri="{FF2B5EF4-FFF2-40B4-BE49-F238E27FC236}">
                <a16:creationId xmlns:a16="http://schemas.microsoft.com/office/drawing/2014/main" id="{79B25929-FC1B-D824-7D85-FEC8F4615E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1232353"/>
              </p:ext>
            </p:extLst>
          </p:nvPr>
        </p:nvGraphicFramePr>
        <p:xfrm>
          <a:off x="4999830" y="4324883"/>
          <a:ext cx="6419283" cy="20022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40">
            <a:extLst>
              <a:ext uri="{FF2B5EF4-FFF2-40B4-BE49-F238E27FC236}">
                <a16:creationId xmlns:a16="http://schemas.microsoft.com/office/drawing/2014/main" id="{4E320BB2-7128-3B51-9EE5-EBEC04B57719}"/>
              </a:ext>
            </a:extLst>
          </p:cNvPr>
          <p:cNvSpPr txBox="1"/>
          <p:nvPr/>
        </p:nvSpPr>
        <p:spPr>
          <a:xfrm>
            <a:off x="308045" y="1186543"/>
            <a:ext cx="4648150" cy="52578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 ogni tratta del tracciato </a:t>
            </a:r>
            <a:r>
              <a:rPr lang="it-IT" dirty="0"/>
              <a:t>le telecabine hanno una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capacità residua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che consente di salire a bordo, agli utenti in attesa ad ogni fermata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it-IT" dirty="0"/>
              <a:t>N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elle ore di punta la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probabilità di trovare una cabina interamente occupata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è pari al massimo al 40% (nella fermata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Sardegna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); ciò  si traduce in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un’attesa </a:t>
            </a:r>
            <a:r>
              <a:rPr kumimoji="0" lang="it-IT" sz="18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mediamente pari </a:t>
            </a:r>
            <a:r>
              <a:rPr lang="it-IT" dirty="0">
                <a:solidFill>
                  <a:schemeClr val="tx1"/>
                </a:solidFill>
              </a:rPr>
              <a:t>a poco più di </a:t>
            </a:r>
            <a:r>
              <a:rPr lang="it-IT" b="1" dirty="0">
                <a:solidFill>
                  <a:schemeClr val="tx1"/>
                </a:solidFill>
              </a:rPr>
              <a:t>1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minuto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it-IT" dirty="0">
                <a:solidFill>
                  <a:schemeClr val="tx1"/>
                </a:solidFill>
              </a:rPr>
              <a:t>Eventuali </a:t>
            </a:r>
            <a:r>
              <a:rPr lang="it-IT" b="1" dirty="0">
                <a:solidFill>
                  <a:schemeClr val="tx1"/>
                </a:solidFill>
              </a:rPr>
              <a:t>fenomeni di sovrasaturazione delle stazioni </a:t>
            </a:r>
            <a:r>
              <a:rPr lang="it-IT" dirty="0">
                <a:solidFill>
                  <a:schemeClr val="tx1"/>
                </a:solidFill>
              </a:rPr>
              <a:t>potranno verificarsi in corrispondenza delle punte pomeridiane  nella fermata di </a:t>
            </a:r>
            <a:r>
              <a:rPr lang="it-IT" b="1" dirty="0">
                <a:solidFill>
                  <a:schemeClr val="tx1"/>
                </a:solidFill>
              </a:rPr>
              <a:t>Brignole</a:t>
            </a:r>
            <a:r>
              <a:rPr lang="it-IT" dirty="0">
                <a:solidFill>
                  <a:schemeClr val="tx1"/>
                </a:solidFill>
              </a:rPr>
              <a:t>; in tali casi si stima un tempo di attesa pari a 1,5 minuti e un </a:t>
            </a:r>
            <a:r>
              <a:rPr lang="it-IT" b="1" dirty="0">
                <a:solidFill>
                  <a:schemeClr val="tx1"/>
                </a:solidFill>
              </a:rPr>
              <a:t>tempo di smaltimento delle code pari al più a 3 minuti</a:t>
            </a:r>
            <a:endParaRPr kumimoji="0" lang="it-IT" sz="1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None/>
              <a:tabLst/>
              <a:defRPr/>
            </a:pPr>
            <a:endParaRPr kumimoji="0" lang="it-IT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3" name="Grafico 1">
            <a:extLst>
              <a:ext uri="{FF2B5EF4-FFF2-40B4-BE49-F238E27FC236}">
                <a16:creationId xmlns:a16="http://schemas.microsoft.com/office/drawing/2014/main" id="{AA9B7B4B-2CE8-CEFE-E851-C02EF549841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0331886"/>
              </p:ext>
            </p:extLst>
          </p:nvPr>
        </p:nvGraphicFramePr>
        <p:xfrm>
          <a:off x="5388952" y="794657"/>
          <a:ext cx="6538546" cy="34398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8404827E-C12C-C35D-471F-BB1D59A05013}"/>
              </a:ext>
            </a:extLst>
          </p:cNvPr>
          <p:cNvCxnSpPr>
            <a:cxnSpLocks/>
          </p:cNvCxnSpPr>
          <p:nvPr/>
        </p:nvCxnSpPr>
        <p:spPr>
          <a:xfrm>
            <a:off x="6008907" y="1886134"/>
            <a:ext cx="5815310" cy="0"/>
          </a:xfrm>
          <a:prstGeom prst="line">
            <a:avLst/>
          </a:prstGeom>
          <a:ln w="38100"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CasellaDiTesto 2">
            <a:extLst>
              <a:ext uri="{FF2B5EF4-FFF2-40B4-BE49-F238E27FC236}">
                <a16:creationId xmlns:a16="http://schemas.microsoft.com/office/drawing/2014/main" id="{FB1971FD-730E-1417-8D3C-A84F116197E1}"/>
              </a:ext>
            </a:extLst>
          </p:cNvPr>
          <p:cNvSpPr txBox="1"/>
          <p:nvPr/>
        </p:nvSpPr>
        <p:spPr>
          <a:xfrm>
            <a:off x="6096000" y="1545773"/>
            <a:ext cx="2830286" cy="275068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 b="1" kern="1200" dirty="0"/>
              <a:t>Capacità (</a:t>
            </a:r>
            <a:r>
              <a:rPr lang="it-IT" sz="1600" b="1" kern="1200" dirty="0" err="1"/>
              <a:t>headway</a:t>
            </a:r>
            <a:r>
              <a:rPr lang="it-IT" sz="1600" b="1" kern="1200" dirty="0"/>
              <a:t> 30 sec)</a:t>
            </a: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B1729090-F077-8502-ECD2-AB52B83B343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6772" r="11306"/>
          <a:stretch>
            <a:fillRect/>
          </a:stretch>
        </p:blipFill>
        <p:spPr>
          <a:xfrm>
            <a:off x="5778166" y="3322296"/>
            <a:ext cx="6105789" cy="100258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B9D9A5BA-D87C-CB02-AA4D-069B58651257}"/>
              </a:ext>
            </a:extLst>
          </p:cNvPr>
          <p:cNvSpPr txBox="1"/>
          <p:nvPr/>
        </p:nvSpPr>
        <p:spPr>
          <a:xfrm>
            <a:off x="6618514" y="6305385"/>
            <a:ext cx="3751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b="1" dirty="0"/>
              <a:t>Tempi di attesa medi nella fascia di punta (7:00-9:00) </a:t>
            </a:r>
          </a:p>
        </p:txBody>
      </p:sp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EC7D6B64-C7D9-DE13-3414-44F52A1935C7}"/>
              </a:ext>
            </a:extLst>
          </p:cNvPr>
          <p:cNvCxnSpPr>
            <a:cxnSpLocks/>
          </p:cNvCxnSpPr>
          <p:nvPr/>
        </p:nvCxnSpPr>
        <p:spPr>
          <a:xfrm>
            <a:off x="5932700" y="5681612"/>
            <a:ext cx="5815310" cy="0"/>
          </a:xfrm>
          <a:prstGeom prst="line">
            <a:avLst/>
          </a:prstGeom>
          <a:ln w="38100"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CasellaDiTesto 2">
            <a:extLst>
              <a:ext uri="{FF2B5EF4-FFF2-40B4-BE49-F238E27FC236}">
                <a16:creationId xmlns:a16="http://schemas.microsoft.com/office/drawing/2014/main" id="{F780EB3A-27EF-103F-21B8-3C34CC2D9EF2}"/>
              </a:ext>
            </a:extLst>
          </p:cNvPr>
          <p:cNvSpPr txBox="1"/>
          <p:nvPr/>
        </p:nvSpPr>
        <p:spPr>
          <a:xfrm>
            <a:off x="6008907" y="5304249"/>
            <a:ext cx="3178636" cy="287017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 b="1" kern="1200" dirty="0"/>
              <a:t>Tempo di attesa medio (15 sec)</a:t>
            </a:r>
          </a:p>
        </p:txBody>
      </p:sp>
    </p:spTree>
    <p:extLst>
      <p:ext uri="{BB962C8B-B14F-4D97-AF65-F5344CB8AC3E}">
        <p14:creationId xmlns:p14="http://schemas.microsoft.com/office/powerpoint/2010/main" val="930867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9978A-C6C4-D250-C3C4-DEBF354D1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272B36-A253-3CCF-1F6E-5B2337310E86}"/>
              </a:ext>
            </a:extLst>
          </p:cNvPr>
          <p:cNvGraphicFramePr>
            <a:graphicFrameLocks noGrp="1"/>
          </p:cNvGraphicFramePr>
          <p:nvPr/>
        </p:nvGraphicFramePr>
        <p:xfrm>
          <a:off x="497305" y="1151858"/>
          <a:ext cx="11293643" cy="4472613"/>
        </p:xfrm>
        <a:graphic>
          <a:graphicData uri="http://schemas.openxmlformats.org/drawingml/2006/table">
            <a:tbl>
              <a:tblPr firstRow="1" firstCol="1" bandRow="1"/>
              <a:tblGrid>
                <a:gridCol w="2754516">
                  <a:extLst>
                    <a:ext uri="{9D8B030D-6E8A-4147-A177-3AD203B41FA5}">
                      <a16:colId xmlns:a16="http://schemas.microsoft.com/office/drawing/2014/main" val="464928955"/>
                    </a:ext>
                  </a:extLst>
                </a:gridCol>
                <a:gridCol w="2134469">
                  <a:extLst>
                    <a:ext uri="{9D8B030D-6E8A-4147-A177-3AD203B41FA5}">
                      <a16:colId xmlns:a16="http://schemas.microsoft.com/office/drawing/2014/main" val="1046524738"/>
                    </a:ext>
                  </a:extLst>
                </a:gridCol>
                <a:gridCol w="2134469">
                  <a:extLst>
                    <a:ext uri="{9D8B030D-6E8A-4147-A177-3AD203B41FA5}">
                      <a16:colId xmlns:a16="http://schemas.microsoft.com/office/drawing/2014/main" val="2265000200"/>
                    </a:ext>
                  </a:extLst>
                </a:gridCol>
                <a:gridCol w="2134469">
                  <a:extLst>
                    <a:ext uri="{9D8B030D-6E8A-4147-A177-3AD203B41FA5}">
                      <a16:colId xmlns:a16="http://schemas.microsoft.com/office/drawing/2014/main" val="2085030291"/>
                    </a:ext>
                  </a:extLst>
                </a:gridCol>
                <a:gridCol w="2135720">
                  <a:extLst>
                    <a:ext uri="{9D8B030D-6E8A-4147-A177-3AD203B41FA5}">
                      <a16:colId xmlns:a16="http://schemas.microsoft.com/office/drawing/2014/main" val="2858839030"/>
                    </a:ext>
                  </a:extLst>
                </a:gridCol>
              </a:tblGrid>
              <a:tr h="728605">
                <a:tc>
                  <a:txBody>
                    <a:bodyPr/>
                    <a:lstStyle/>
                    <a:p>
                      <a:pPr marL="180340" marR="179070" algn="just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BRT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(Val Bisagno)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TRAM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FUNIVIA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02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SKYMETRO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9116694"/>
                  </a:ext>
                </a:extLst>
              </a:tr>
              <a:tr h="728605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Investimento 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n.d.*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230-280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140-160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580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8315556"/>
                  </a:ext>
                </a:extLst>
              </a:tr>
              <a:tr h="716948">
                <a:tc>
                  <a:txBody>
                    <a:bodyPr/>
                    <a:lstStyle/>
                    <a:p>
                      <a:pPr marR="47625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Costi Energia 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(milioni-euro/anno)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0.7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0.92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1.4 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1.8 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333330"/>
                  </a:ext>
                </a:extLst>
              </a:tr>
              <a:tr h="1117541">
                <a:tc>
                  <a:txBody>
                    <a:bodyPr/>
                    <a:lstStyle/>
                    <a:p>
                      <a:pPr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Costi Manutenzione 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(al netto degli addetti)</a:t>
                      </a: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(milioni-euro/anno)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0.35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0.8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1.0 ***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2.5 ***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347209"/>
                  </a:ext>
                </a:extLst>
              </a:tr>
              <a:tr h="818169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Addetti</a:t>
                      </a:r>
                      <a:br>
                        <a:rPr lang="it-IT" sz="2000" b="1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(movimento + manutenzione)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91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117 ****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80340"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kern="10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107 ****</a:t>
                      </a:r>
                      <a:endParaRPr lang="en-GB" sz="2000" kern="10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3589957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D81943A4-C27D-9786-9E44-5F2A163FD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8475" y="18256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702FFB-0774-316E-E971-C216176469E3}"/>
              </a:ext>
            </a:extLst>
          </p:cNvPr>
          <p:cNvSpPr txBox="1"/>
          <p:nvPr/>
        </p:nvSpPr>
        <p:spPr>
          <a:xfrm>
            <a:off x="497305" y="5646903"/>
            <a:ext cx="11165306" cy="11933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340" marR="179070" algn="just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* non disponibile il dato per il solo BRT in Val Bisagno (complessivamente il progetto “4 Assi” ha un costo di circa 500 milioni di euro)</a:t>
            </a:r>
            <a:endParaRPr lang="en-GB" i="1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80340" marR="179070" algn="just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** di cui 0.53 milioni-euro/anno relativi all’esercizio dell’AVB</a:t>
            </a:r>
            <a:endParaRPr lang="en-GB" i="1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80340" marR="179070" algn="just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*** di cui 0.26 milioni-euro/anno per costo manutenzione della linea AVB (elaborazione </a:t>
            </a:r>
            <a:r>
              <a:rPr lang="it-IT" sz="1400" i="1" kern="10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Polimi</a:t>
            </a: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i="1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80340" marR="179070" algn="just">
              <a:lnSpc>
                <a:spcPct val="112000"/>
              </a:lnSpc>
              <a:spcAft>
                <a:spcPts val="300"/>
              </a:spcAft>
              <a:buNone/>
            </a:pP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**** di cui 74 addetti per linea AVB (elaborazione </a:t>
            </a:r>
            <a:r>
              <a:rPr lang="it-IT" sz="1400" i="1" kern="10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Polimi</a:t>
            </a:r>
            <a:r>
              <a:rPr lang="it-IT" sz="1400" i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i="1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8FE0A34-8F74-9C6E-6457-422358399980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defRPr/>
            </a:pPr>
            <a:r>
              <a:rPr lang="it-IT" sz="3600" b="1" dirty="0">
                <a:solidFill>
                  <a:srgbClr val="C00000"/>
                </a:solidFill>
                <a:latin typeface="Aptos" panose="02110004020202020204"/>
                <a:ea typeface="+mn-ea"/>
                <a:cs typeface="+mn-cs"/>
              </a:rPr>
              <a:t>Confronto Costi e Personale</a:t>
            </a:r>
          </a:p>
        </p:txBody>
      </p:sp>
    </p:spTree>
    <p:extLst>
      <p:ext uri="{BB962C8B-B14F-4D97-AF65-F5344CB8AC3E}">
        <p14:creationId xmlns:p14="http://schemas.microsoft.com/office/powerpoint/2010/main" val="316312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89976-64D9-1A8B-1060-8CEBB3FCC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259E6474-21DF-5378-1400-FE344B357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02" y="314325"/>
            <a:ext cx="4507914" cy="1263955"/>
          </a:xfrm>
        </p:spPr>
        <p:txBody>
          <a:bodyPr>
            <a:normAutofit/>
          </a:bodyPr>
          <a:lstStyle/>
          <a:p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Estensioni </a:t>
            </a:r>
            <a:b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</a:br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(Bobbio-Quezzi)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D41EB753-E085-C6A8-CABE-96CDAB0BF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6659" y="444955"/>
            <a:ext cx="6298631" cy="4279446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E89F421D-9A6F-DEB4-E2FC-D23F33E10F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659" y="4929842"/>
            <a:ext cx="6156979" cy="1744461"/>
          </a:xfrm>
          <a:prstGeom prst="rect">
            <a:avLst/>
          </a:prstGeom>
        </p:spPr>
      </p:pic>
      <p:sp>
        <p:nvSpPr>
          <p:cNvPr id="2" name="TextBox 40">
            <a:extLst>
              <a:ext uri="{FF2B5EF4-FFF2-40B4-BE49-F238E27FC236}">
                <a16:creationId xmlns:a16="http://schemas.microsoft.com/office/drawing/2014/main" id="{CE7BCA1D-50EF-A3E6-9D17-9A114CB2B357}"/>
              </a:ext>
            </a:extLst>
          </p:cNvPr>
          <p:cNvSpPr txBox="1"/>
          <p:nvPr/>
        </p:nvSpPr>
        <p:spPr>
          <a:xfrm>
            <a:off x="264501" y="1469423"/>
            <a:ext cx="4690013" cy="312435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Lunghezza: 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0.65 km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Costo di investimento: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16.8 M€*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it-IT" sz="2000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lang="it-IT" sz="2000" dirty="0"/>
              <a:t>(*) In considerazione della lunghezza di questo tracciato e dell’orografia del territorio, si è ipotizzato un sistema ATW (Aerial </a:t>
            </a:r>
            <a:r>
              <a:rPr lang="it-IT" sz="2000" dirty="0" err="1"/>
              <a:t>Tranway</a:t>
            </a:r>
            <a:r>
              <a:rPr lang="it-IT" sz="2000" dirty="0"/>
              <a:t>) e non telecabina come per gli altri tracciati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084C31B-8E54-98B7-AA53-EEF87792A5F3}"/>
              </a:ext>
            </a:extLst>
          </p:cNvPr>
          <p:cNvSpPr/>
          <p:nvPr/>
        </p:nvSpPr>
        <p:spPr>
          <a:xfrm>
            <a:off x="5301814" y="2922041"/>
            <a:ext cx="504000" cy="177258"/>
          </a:xfrm>
          <a:prstGeom prst="rect">
            <a:avLst/>
          </a:prstGeom>
          <a:solidFill>
            <a:srgbClr val="5F5B5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4F4BF4-A96B-E894-6074-B03476AEB3F6}"/>
              </a:ext>
            </a:extLst>
          </p:cNvPr>
          <p:cNvSpPr/>
          <p:nvPr/>
        </p:nvSpPr>
        <p:spPr>
          <a:xfrm>
            <a:off x="8548144" y="619338"/>
            <a:ext cx="609600" cy="184759"/>
          </a:xfrm>
          <a:prstGeom prst="rect">
            <a:avLst/>
          </a:prstGeom>
          <a:solidFill>
            <a:srgbClr val="343A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18FD86-3D72-2F41-93C8-B2F528750B58}"/>
              </a:ext>
            </a:extLst>
          </p:cNvPr>
          <p:cNvSpPr/>
          <p:nvPr/>
        </p:nvSpPr>
        <p:spPr>
          <a:xfrm>
            <a:off x="5297974" y="493131"/>
            <a:ext cx="756000" cy="216000"/>
          </a:xfrm>
          <a:prstGeom prst="rect">
            <a:avLst/>
          </a:prstGeom>
          <a:solidFill>
            <a:srgbClr val="6A6A6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9802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F1F4E-AC8B-B3EA-CB0F-0511EB4AB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C1A3F2B8-D7E7-B0A3-DC35-44A38FE56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01" y="404266"/>
            <a:ext cx="4819128" cy="948546"/>
          </a:xfrm>
        </p:spPr>
        <p:txBody>
          <a:bodyPr>
            <a:noAutofit/>
          </a:bodyPr>
          <a:lstStyle/>
          <a:p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Estensioni </a:t>
            </a:r>
            <a:b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</a:br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(Staglieno-Righi)</a:t>
            </a:r>
          </a:p>
        </p:txBody>
      </p:sp>
      <p:sp>
        <p:nvSpPr>
          <p:cNvPr id="5" name="TextBox 40">
            <a:extLst>
              <a:ext uri="{FF2B5EF4-FFF2-40B4-BE49-F238E27FC236}">
                <a16:creationId xmlns:a16="http://schemas.microsoft.com/office/drawing/2014/main" id="{C3F712F4-14CE-F5C7-9CE6-53DE7E59AB5D}"/>
              </a:ext>
            </a:extLst>
          </p:cNvPr>
          <p:cNvSpPr txBox="1"/>
          <p:nvPr/>
        </p:nvSpPr>
        <p:spPr>
          <a:xfrm>
            <a:off x="329817" y="1374582"/>
            <a:ext cx="4819128" cy="94854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Lunghezza: 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0.93 km</a:t>
            </a:r>
          </a:p>
          <a:p>
            <a:pPr algn="just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it-IT" sz="2200" b="1" dirty="0"/>
              <a:t>Costo di investimento:</a:t>
            </a:r>
            <a:r>
              <a:rPr lang="it-IT" sz="2200" dirty="0"/>
              <a:t> 21.4 M€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it-IT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FFC8A23-68A7-8BDA-ACF1-55654383409A}"/>
              </a:ext>
            </a:extLst>
          </p:cNvPr>
          <p:cNvGrpSpPr/>
          <p:nvPr/>
        </p:nvGrpSpPr>
        <p:grpSpPr>
          <a:xfrm>
            <a:off x="751115" y="412299"/>
            <a:ext cx="10863944" cy="6321729"/>
            <a:chOff x="751115" y="314325"/>
            <a:chExt cx="10863944" cy="6321729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AD943507-B09C-AE7B-A695-B46F937EF80E}"/>
                </a:ext>
              </a:extLst>
            </p:cNvPr>
            <p:cNvGrpSpPr/>
            <p:nvPr/>
          </p:nvGrpSpPr>
          <p:grpSpPr>
            <a:xfrm>
              <a:off x="751115" y="314325"/>
              <a:ext cx="10863944" cy="6229350"/>
              <a:chOff x="751115" y="314325"/>
              <a:chExt cx="10863944" cy="6229350"/>
            </a:xfrm>
          </p:grpSpPr>
          <p:grpSp>
            <p:nvGrpSpPr>
              <p:cNvPr id="11" name="Gruppo 10">
                <a:extLst>
                  <a:ext uri="{FF2B5EF4-FFF2-40B4-BE49-F238E27FC236}">
                    <a16:creationId xmlns:a16="http://schemas.microsoft.com/office/drawing/2014/main" id="{20F311B7-C1DC-157A-B47C-23DA0320C6BC}"/>
                  </a:ext>
                </a:extLst>
              </p:cNvPr>
              <p:cNvGrpSpPr/>
              <p:nvPr/>
            </p:nvGrpSpPr>
            <p:grpSpPr>
              <a:xfrm>
                <a:off x="751115" y="314325"/>
                <a:ext cx="10863944" cy="6229350"/>
                <a:chOff x="1001486" y="314325"/>
                <a:chExt cx="10863944" cy="6229350"/>
              </a:xfrm>
            </p:grpSpPr>
            <p:grpSp>
              <p:nvGrpSpPr>
                <p:cNvPr id="7" name="Gruppo 6">
                  <a:extLst>
                    <a:ext uri="{FF2B5EF4-FFF2-40B4-BE49-F238E27FC236}">
                      <a16:creationId xmlns:a16="http://schemas.microsoft.com/office/drawing/2014/main" id="{59EA3D5B-7562-043F-9C8F-6FB1C34B2BED}"/>
                    </a:ext>
                  </a:extLst>
                </p:cNvPr>
                <p:cNvGrpSpPr/>
                <p:nvPr/>
              </p:nvGrpSpPr>
              <p:grpSpPr>
                <a:xfrm>
                  <a:off x="1001486" y="314325"/>
                  <a:ext cx="10863944" cy="6229350"/>
                  <a:chOff x="0" y="1222897"/>
                  <a:chExt cx="11909522" cy="6916126"/>
                </a:xfrm>
              </p:grpSpPr>
              <p:pic>
                <p:nvPicPr>
                  <p:cNvPr id="3" name="Immagine 2">
                    <a:extLst>
                      <a:ext uri="{FF2B5EF4-FFF2-40B4-BE49-F238E27FC236}">
                        <a16:creationId xmlns:a16="http://schemas.microsoft.com/office/drawing/2014/main" id="{8C702918-9B5B-8C7C-954C-E3C2DB68754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4941563" y="1222897"/>
                    <a:ext cx="6967959" cy="4738777"/>
                  </a:xfrm>
                  <a:prstGeom prst="rect">
                    <a:avLst/>
                  </a:prstGeom>
                </p:spPr>
              </p:pic>
              <p:pic>
                <p:nvPicPr>
                  <p:cNvPr id="6" name="Immagine 5">
                    <a:extLst>
                      <a:ext uri="{FF2B5EF4-FFF2-40B4-BE49-F238E27FC236}">
                        <a16:creationId xmlns:a16="http://schemas.microsoft.com/office/drawing/2014/main" id="{302A9C74-1D66-ED93-FEBE-7BAC11D8574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0" y="3429000"/>
                    <a:ext cx="6944810" cy="4710023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9" name="Immagine 8">
                  <a:extLst>
                    <a:ext uri="{FF2B5EF4-FFF2-40B4-BE49-F238E27FC236}">
                      <a16:creationId xmlns:a16="http://schemas.microsoft.com/office/drawing/2014/main" id="{D10B2108-08AF-F36A-252B-30AFA57A0A5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rcRect l="170" t="31584" r="-170"/>
                <a:stretch>
                  <a:fillRect/>
                </a:stretch>
              </p:blipFill>
              <p:spPr>
                <a:xfrm flipH="1">
                  <a:off x="4417911" y="4582539"/>
                  <a:ext cx="7426402" cy="1961136"/>
                </a:xfrm>
                <a:prstGeom prst="rect">
                  <a:avLst/>
                </a:prstGeom>
              </p:spPr>
            </p:pic>
          </p:grp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5A344410-7E62-3F08-20C1-008609B781DD}"/>
                  </a:ext>
                </a:extLst>
              </p:cNvPr>
              <p:cNvSpPr/>
              <p:nvPr/>
            </p:nvSpPr>
            <p:spPr>
              <a:xfrm>
                <a:off x="5378177" y="389480"/>
                <a:ext cx="609600" cy="184759"/>
              </a:xfrm>
              <a:prstGeom prst="rect">
                <a:avLst/>
              </a:prstGeom>
              <a:solidFill>
                <a:srgbClr val="343A3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80C25DEF-FC69-0CD8-AA34-1F148DCB49E0}"/>
                  </a:ext>
                </a:extLst>
              </p:cNvPr>
              <p:cNvSpPr/>
              <p:nvPr/>
            </p:nvSpPr>
            <p:spPr>
              <a:xfrm>
                <a:off x="820791" y="2385801"/>
                <a:ext cx="609600" cy="184759"/>
              </a:xfrm>
              <a:prstGeom prst="rect">
                <a:avLst/>
              </a:prstGeom>
              <a:solidFill>
                <a:srgbClr val="343A3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2A3A5E87-D671-84DC-9DDB-F442A650DB7C}"/>
                  </a:ext>
                </a:extLst>
              </p:cNvPr>
              <p:cNvSpPr/>
              <p:nvPr/>
            </p:nvSpPr>
            <p:spPr>
              <a:xfrm>
                <a:off x="8714276" y="2813773"/>
                <a:ext cx="609600" cy="184759"/>
              </a:xfrm>
              <a:prstGeom prst="rect">
                <a:avLst/>
              </a:prstGeom>
              <a:solidFill>
                <a:srgbClr val="2B2D37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F1AC3E5-895C-69C9-67CB-DB3EF30BDF0E}"/>
                </a:ext>
              </a:extLst>
            </p:cNvPr>
            <p:cNvSpPr/>
            <p:nvPr/>
          </p:nvSpPr>
          <p:spPr>
            <a:xfrm>
              <a:off x="4192592" y="6451295"/>
              <a:ext cx="3024000" cy="18475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297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71A2D8-3857-B7D8-70A1-D700C90D1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1F2C3D1B-FDE9-F731-CA85-04CBD1C90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87" y="314326"/>
            <a:ext cx="4507914" cy="1155246"/>
          </a:xfrm>
        </p:spPr>
        <p:txBody>
          <a:bodyPr>
            <a:normAutofit/>
          </a:bodyPr>
          <a:lstStyle/>
          <a:p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Estensioni </a:t>
            </a:r>
            <a:b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</a:br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(Sciorba-</a:t>
            </a:r>
            <a:r>
              <a:rPr lang="it-IT" sz="3200" b="1" dirty="0" err="1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S.Eusebio</a:t>
            </a:r>
            <a:r>
              <a:rPr lang="it-IT" sz="3200" b="1" dirty="0">
                <a:solidFill>
                  <a:srgbClr val="AC2425"/>
                </a:solidFill>
                <a:latin typeface="Aptos" panose="02110004020202020204"/>
                <a:ea typeface="+mn-ea"/>
                <a:cs typeface="+mn-cs"/>
              </a:rPr>
              <a:t>)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8A245AB7-AC6F-3FA3-778E-36F2F24503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69"/>
          <a:stretch>
            <a:fillRect/>
          </a:stretch>
        </p:blipFill>
        <p:spPr>
          <a:xfrm>
            <a:off x="5030854" y="214634"/>
            <a:ext cx="6241929" cy="4198455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7FC7D47B-AB93-E6E3-284B-0B5FA5AA48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4885" y="4413089"/>
            <a:ext cx="5458979" cy="2444911"/>
          </a:xfrm>
          <a:prstGeom prst="rect">
            <a:avLst/>
          </a:prstGeom>
        </p:spPr>
      </p:pic>
      <p:sp>
        <p:nvSpPr>
          <p:cNvPr id="5" name="TextBox 40">
            <a:extLst>
              <a:ext uri="{FF2B5EF4-FFF2-40B4-BE49-F238E27FC236}">
                <a16:creationId xmlns:a16="http://schemas.microsoft.com/office/drawing/2014/main" id="{D36FBAFC-7D84-CAF9-C719-29D2DF2EBB43}"/>
              </a:ext>
            </a:extLst>
          </p:cNvPr>
          <p:cNvSpPr txBox="1"/>
          <p:nvPr/>
        </p:nvSpPr>
        <p:spPr>
          <a:xfrm>
            <a:off x="239487" y="1371451"/>
            <a:ext cx="4507914" cy="102713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Lunghezza: 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0.56 km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Costo di investimento: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12.9 M€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58CBCC-1CE8-CCAE-24E8-4BD3BC37E71F}"/>
              </a:ext>
            </a:extLst>
          </p:cNvPr>
          <p:cNvSpPr/>
          <p:nvPr/>
        </p:nvSpPr>
        <p:spPr>
          <a:xfrm>
            <a:off x="5273471" y="246997"/>
            <a:ext cx="609600" cy="184759"/>
          </a:xfrm>
          <a:prstGeom prst="rect">
            <a:avLst/>
          </a:prstGeom>
          <a:solidFill>
            <a:srgbClr val="77757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39DC1F-BDEE-0CD7-E3A3-3479531E222F}"/>
              </a:ext>
            </a:extLst>
          </p:cNvPr>
          <p:cNvSpPr/>
          <p:nvPr/>
        </p:nvSpPr>
        <p:spPr>
          <a:xfrm>
            <a:off x="5089322" y="2715829"/>
            <a:ext cx="609600" cy="184759"/>
          </a:xfrm>
          <a:prstGeom prst="rect">
            <a:avLst/>
          </a:prstGeom>
          <a:solidFill>
            <a:srgbClr val="77757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BCA78C-4F17-016A-E8B2-32CAAB970A13}"/>
              </a:ext>
            </a:extLst>
          </p:cNvPr>
          <p:cNvSpPr/>
          <p:nvPr/>
        </p:nvSpPr>
        <p:spPr>
          <a:xfrm>
            <a:off x="10536642" y="283822"/>
            <a:ext cx="609600" cy="184759"/>
          </a:xfrm>
          <a:prstGeom prst="rect">
            <a:avLst/>
          </a:prstGeom>
          <a:solidFill>
            <a:srgbClr val="282D3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9963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3195C0-2226-9D93-A2C3-DF33D1FEA340}"/>
              </a:ext>
            </a:extLst>
          </p:cNvPr>
          <p:cNvGraphicFramePr>
            <a:graphicFrameLocks noGrp="1"/>
          </p:cNvGraphicFramePr>
          <p:nvPr/>
        </p:nvGraphicFramePr>
        <p:xfrm>
          <a:off x="566057" y="1209522"/>
          <a:ext cx="10783730" cy="50877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6372">
                  <a:extLst>
                    <a:ext uri="{9D8B030D-6E8A-4147-A177-3AD203B41FA5}">
                      <a16:colId xmlns:a16="http://schemas.microsoft.com/office/drawing/2014/main" val="183375149"/>
                    </a:ext>
                  </a:extLst>
                </a:gridCol>
                <a:gridCol w="2351314">
                  <a:extLst>
                    <a:ext uri="{9D8B030D-6E8A-4147-A177-3AD203B41FA5}">
                      <a16:colId xmlns:a16="http://schemas.microsoft.com/office/drawing/2014/main" val="286448662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84163412"/>
                    </a:ext>
                  </a:extLst>
                </a:gridCol>
                <a:gridCol w="2481942">
                  <a:extLst>
                    <a:ext uri="{9D8B030D-6E8A-4147-A177-3AD203B41FA5}">
                      <a16:colId xmlns:a16="http://schemas.microsoft.com/office/drawing/2014/main" val="1674463623"/>
                    </a:ext>
                  </a:extLst>
                </a:gridCol>
                <a:gridCol w="1280502">
                  <a:extLst>
                    <a:ext uri="{9D8B030D-6E8A-4147-A177-3AD203B41FA5}">
                      <a16:colId xmlns:a16="http://schemas.microsoft.com/office/drawing/2014/main" val="4031977807"/>
                    </a:ext>
                  </a:extLst>
                </a:gridCol>
              </a:tblGrid>
              <a:tr h="949566"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ysClr val="windowText" lastClr="000000"/>
                          </a:solidFill>
                        </a:rPr>
                        <a:t>Estensione Bobbio-</a:t>
                      </a:r>
                      <a:r>
                        <a:rPr lang="en-GB" sz="2000" dirty="0" err="1">
                          <a:solidFill>
                            <a:sysClr val="windowText" lastClr="000000"/>
                          </a:solidFill>
                        </a:rPr>
                        <a:t>Quezzi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solidFill>
                            <a:sysClr val="windowText" lastClr="000000"/>
                          </a:solidFill>
                        </a:rPr>
                        <a:t>Estensione</a:t>
                      </a:r>
                      <a:r>
                        <a:rPr lang="en-GB" sz="200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ysClr val="windowText" lastClr="000000"/>
                          </a:solidFill>
                        </a:rPr>
                        <a:t>Staglieno</a:t>
                      </a:r>
                      <a:r>
                        <a:rPr lang="en-GB" sz="2000" dirty="0">
                          <a:solidFill>
                            <a:sysClr val="windowText" lastClr="000000"/>
                          </a:solidFill>
                        </a:rPr>
                        <a:t>-Righi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solidFill>
                            <a:sysClr val="windowText" lastClr="000000"/>
                          </a:solidFill>
                        </a:rPr>
                        <a:t>Estensione</a:t>
                      </a:r>
                      <a:r>
                        <a:rPr lang="en-GB" sz="200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ysClr val="windowText" lastClr="000000"/>
                          </a:solidFill>
                        </a:rPr>
                        <a:t>Sciorba-S.Eusebio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Totali</a:t>
                      </a:r>
                      <a:r>
                        <a:rPr lang="en-GB" sz="2000" b="1" dirty="0">
                          <a:solidFill>
                            <a:srgbClr val="C00000"/>
                          </a:solidFill>
                        </a:rPr>
                        <a:t>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6558520"/>
                  </a:ext>
                </a:extLst>
              </a:tr>
              <a:tr h="949566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Investimento </a:t>
                      </a:r>
                      <a:b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(milioni-euro)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16.8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it-IT" sz="200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21.4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it-IT" sz="200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12.9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it-IT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51.1</a:t>
                      </a:r>
                      <a:endParaRPr lang="en-GB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2681800"/>
                  </a:ext>
                </a:extLst>
              </a:tr>
              <a:tr h="949566">
                <a:tc>
                  <a:txBody>
                    <a:bodyPr/>
                    <a:lstStyle/>
                    <a:p>
                      <a:pPr marR="47625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Costi Energia </a:t>
                      </a:r>
                      <a:b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(milioni-euro/anno)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0.13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0.13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0.08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rgbClr val="C00000"/>
                          </a:solidFill>
                        </a:rPr>
                        <a:t>0.34</a:t>
                      </a:r>
                      <a:endParaRPr lang="en-GB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5273491"/>
                  </a:ext>
                </a:extLst>
              </a:tr>
              <a:tr h="1156253">
                <a:tc>
                  <a:txBody>
                    <a:bodyPr/>
                    <a:lstStyle/>
                    <a:p>
                      <a:pPr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Costi Manutenzione </a:t>
                      </a:r>
                      <a:b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6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(al netto degli addetti)</a:t>
                      </a:r>
                      <a:r>
                        <a:rPr lang="it-IT" sz="16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br>
                        <a:rPr lang="it-IT" sz="16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(milioni-euro/anno)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0.08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0.15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0.07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rgbClr val="C00000"/>
                          </a:solidFill>
                        </a:rPr>
                        <a:t>0.30</a:t>
                      </a:r>
                      <a:endParaRPr lang="en-GB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0333874"/>
                  </a:ext>
                </a:extLst>
              </a:tr>
              <a:tr h="1082797">
                <a:tc>
                  <a:txBody>
                    <a:bodyPr/>
                    <a:lstStyle/>
                    <a:p>
                      <a:pPr marR="179070" algn="ctr">
                        <a:lnSpc>
                          <a:spcPct val="112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Addetti/anno</a:t>
                      </a:r>
                      <a:br>
                        <a:rPr lang="it-IT" sz="2000" b="1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600" kern="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(movimento + manutenzione)</a:t>
                      </a:r>
                      <a:endParaRPr lang="en-GB" sz="20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657" marR="85657" marT="42829" marB="42829"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12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6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ysClr val="windowText" lastClr="000000"/>
                          </a:solidFill>
                        </a:rPr>
                        <a:t>6</a:t>
                      </a:r>
                      <a:endParaRPr lang="en-GB" sz="20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rgbClr val="C00000"/>
                          </a:solidFill>
                        </a:rPr>
                        <a:t>24</a:t>
                      </a:r>
                      <a:endParaRPr lang="en-GB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317570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265CA2BD-EC80-99DB-DDB7-55229011BCFC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4000" b="1" dirty="0">
                <a:solidFill>
                  <a:srgbClr val="C00000"/>
                </a:solidFill>
                <a:latin typeface="Aptos" panose="02110004020202020204"/>
              </a:rPr>
              <a:t>Estensioni: </a:t>
            </a:r>
            <a:r>
              <a:rPr lang="it-IT" sz="4000" b="1" dirty="0">
                <a:latin typeface="Aptos" panose="02110004020202020204"/>
              </a:rPr>
              <a:t>costi di investimento e di esercizio</a:t>
            </a:r>
            <a:endParaRPr kumimoji="0" lang="it-IT" sz="49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059452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9A26857-90EC-C862-EA5F-506BF1DBC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385" y="1450688"/>
            <a:ext cx="11027229" cy="4993655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AutoNum type="alphaLcParenR"/>
            </a:pPr>
            <a:r>
              <a:rPr lang="it-IT" sz="2200" dirty="0"/>
              <a:t>Richieste di approfondimento (per la </a:t>
            </a:r>
            <a:r>
              <a:rPr lang="it-IT" sz="2200" b="1" dirty="0"/>
              <a:t>Funivia, Tram e BRT</a:t>
            </a:r>
            <a:r>
              <a:rPr lang="it-IT" sz="2200" dirty="0"/>
              <a:t>) sui flussi di </a:t>
            </a:r>
            <a:r>
              <a:rPr lang="it-IT" sz="2200" b="1" dirty="0"/>
              <a:t>domanda</a:t>
            </a:r>
            <a:r>
              <a:rPr lang="it-IT" sz="2200" dirty="0"/>
              <a:t>, sui </a:t>
            </a:r>
            <a:r>
              <a:rPr lang="it-IT" sz="2200" b="1" dirty="0"/>
              <a:t>parametri di esercizio </a:t>
            </a:r>
            <a:r>
              <a:rPr lang="it-IT" sz="2200" dirty="0"/>
              <a:t>in condizioni ordinarie, sull’</a:t>
            </a:r>
            <a:r>
              <a:rPr lang="it-IT" sz="2200" b="1" dirty="0"/>
              <a:t>accessibilità</a:t>
            </a:r>
            <a:r>
              <a:rPr lang="it-IT" sz="2200" dirty="0"/>
              <a:t> alle fermate e su possibili </a:t>
            </a:r>
            <a:r>
              <a:rPr lang="it-IT" sz="2200" b="1" dirty="0"/>
              <a:t>estensioni del tracciato</a:t>
            </a:r>
            <a:r>
              <a:rPr lang="it-IT" sz="2200" dirty="0"/>
              <a:t>, che trovano risposte dettagliate nello studio</a:t>
            </a:r>
            <a:endParaRPr lang="it-IT" sz="2200" b="1" dirty="0"/>
          </a:p>
          <a:p>
            <a:pPr marL="457200" indent="-457200">
              <a:buFont typeface="Arial" panose="020B0604020202020204" pitchFamily="34" charset="0"/>
              <a:buAutoNum type="alphaLcParenR"/>
            </a:pPr>
            <a:endParaRPr lang="it-IT" sz="2200" b="1" dirty="0"/>
          </a:p>
          <a:p>
            <a:pPr marL="457200" indent="-457200">
              <a:buFont typeface="Arial" panose="020B0604020202020204" pitchFamily="34" charset="0"/>
              <a:buAutoNum type="alphaLcParenR"/>
            </a:pPr>
            <a:r>
              <a:rPr lang="it-IT" sz="2200" dirty="0"/>
              <a:t>Richieste di chiarimento attinenti ad ambiti che vanno </a:t>
            </a:r>
            <a:r>
              <a:rPr lang="it-IT" sz="2200" b="1" dirty="0"/>
              <a:t>oltre il progetto in sé </a:t>
            </a:r>
            <a:r>
              <a:rPr lang="it-IT" sz="2200" dirty="0"/>
              <a:t>(es. accesso animali in cabina, gestione bagagli a bordo, gestione eventi speciali,  profili di rischio sanitari, …) e/o riguardano la gestione del servizio e ambiti di regolazione più ampi</a:t>
            </a:r>
          </a:p>
          <a:p>
            <a:pPr marL="457200" indent="-457200">
              <a:buFont typeface="Arial" panose="020B0604020202020204" pitchFamily="34" charset="0"/>
              <a:buAutoNum type="alphaLcParenR"/>
            </a:pPr>
            <a:endParaRPr lang="it-IT" sz="2200" dirty="0"/>
          </a:p>
          <a:p>
            <a:pPr marL="457200" indent="-457200">
              <a:buFont typeface="Arial" panose="020B0604020202020204" pitchFamily="34" charset="0"/>
              <a:buAutoNum type="alphaLcParenR"/>
            </a:pPr>
            <a:r>
              <a:rPr lang="it-IT" sz="2200" dirty="0"/>
              <a:t>Richieste di chiarimento che richiedono analisi e sviluppi modellistici/progettuali di dettaglio, che potranno essere sviluppate </a:t>
            </a:r>
            <a:r>
              <a:rPr lang="it-IT" sz="2200" b="1" dirty="0"/>
              <a:t>in successive fasi di approfondimento progettuale </a:t>
            </a:r>
            <a:r>
              <a:rPr lang="it-IT" sz="2200" dirty="0"/>
              <a:t>(es. documento di fattibilità delle alternative progettuali, progetto di fattibilità tecnico-economica, in alcuni casi progettazione esecutiva (es. l’impatto del vento, …)</a:t>
            </a:r>
          </a:p>
          <a:p>
            <a:pPr marL="457200" indent="-457200">
              <a:buFont typeface="Arial" panose="020B0604020202020204" pitchFamily="34" charset="0"/>
              <a:buAutoNum type="alphaLcParenR"/>
            </a:pPr>
            <a:endParaRPr lang="it-IT" sz="2200" dirty="0"/>
          </a:p>
          <a:p>
            <a:pPr marL="457200" indent="-457200">
              <a:buAutoNum type="alphaLcParenR"/>
            </a:pPr>
            <a:endParaRPr lang="it-IT" sz="2200" dirty="0"/>
          </a:p>
        </p:txBody>
      </p:sp>
      <p:sp>
        <p:nvSpPr>
          <p:cNvPr id="4" name="Titolo 1">
            <a:extLst>
              <a:ext uri="{FF2B5EF4-FFF2-40B4-BE49-F238E27FC236}">
                <a16:creationId xmlns:a16="http://schemas.microsoft.com/office/drawing/2014/main" id="{03707A05-D74E-89EA-FC73-5A75FEFA3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385" y="151040"/>
            <a:ext cx="10515600" cy="1325563"/>
          </a:xfrm>
        </p:spPr>
        <p:txBody>
          <a:bodyPr/>
          <a:lstStyle/>
          <a:p>
            <a:pPr algn="ctr"/>
            <a:r>
              <a:rPr lang="it-IT" b="1" dirty="0">
                <a:latin typeface="+mn-lt"/>
              </a:rPr>
              <a:t>Approfondimenti richiesti</a:t>
            </a:r>
          </a:p>
        </p:txBody>
      </p:sp>
    </p:spTree>
    <p:extLst>
      <p:ext uri="{BB962C8B-B14F-4D97-AF65-F5344CB8AC3E}">
        <p14:creationId xmlns:p14="http://schemas.microsoft.com/office/powerpoint/2010/main" val="310522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EC5A4-EEE8-713C-AA51-434CA5A80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0869F4DB-8232-1689-3E68-59073CCFD7A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508125"/>
          <a:ext cx="6026150" cy="4652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26489" imgH="4659671" progId="Word.Document.12">
                  <p:embed/>
                </p:oleObj>
              </mc:Choice>
              <mc:Fallback>
                <p:oleObj name="Document" r:id="rId3" imgW="6026489" imgH="4659671" progId="Word.Document.12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0869F4DB-8232-1689-3E68-59073CCFD7A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508125"/>
                        <a:ext cx="6026150" cy="46529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305CBC86-2A7E-8AD9-C1D6-B5D8F08ED0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26150" y="1511300"/>
          <a:ext cx="6026150" cy="4421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6026489" imgH="4421009" progId="Word.Document.12">
                  <p:embed/>
                </p:oleObj>
              </mc:Choice>
              <mc:Fallback>
                <p:oleObj name="Document" r:id="rId5" imgW="6026489" imgH="4421009" progId="Word.Document.12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305CBC86-2A7E-8AD9-C1D6-B5D8F08ED0B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026150" y="1511300"/>
                        <a:ext cx="6026150" cy="44211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738B0B6-5746-4EB7-F64A-07C4652F73F0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4000" b="1" dirty="0">
                <a:solidFill>
                  <a:srgbClr val="C00000"/>
                </a:solidFill>
                <a:latin typeface="Aptos" panose="02110004020202020204"/>
              </a:rPr>
              <a:t>Approfondimento su profili plano altimetrici </a:t>
            </a:r>
            <a:r>
              <a:rPr kumimoji="0" lang="it-IT" sz="2500" b="0" i="0" u="none" strike="noStrike" kern="1200" cap="none" spc="0" normalizeH="0" baseline="0" noProof="0" dirty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(i)</a:t>
            </a:r>
            <a:endParaRPr kumimoji="0" lang="it-IT" sz="25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843A0F-6CAF-1477-76A6-173F657C40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886" y="1978834"/>
            <a:ext cx="5775806" cy="15745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DD8591-1083-B665-501B-2C85B63258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9700" y="3699851"/>
            <a:ext cx="5828814" cy="157453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3F13967-6111-CBDC-06DB-C862FE40B9A2}"/>
              </a:ext>
            </a:extLst>
          </p:cNvPr>
          <p:cNvSpPr/>
          <p:nvPr/>
        </p:nvSpPr>
        <p:spPr>
          <a:xfrm>
            <a:off x="6177064" y="1877438"/>
            <a:ext cx="5970694" cy="3396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694DB6-C5AA-5E7A-8DFE-F63960AA47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4613" y="1978834"/>
            <a:ext cx="5692229" cy="15423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961A535-4A5B-2CDA-D369-AE5AAB9899E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4613" y="3679326"/>
            <a:ext cx="5730051" cy="153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62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DDD694-CC97-CFA4-8D4C-29FAAA3DF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FCAB32F1-8187-E438-A249-87E3C60D4B1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7000" y="1649413"/>
          <a:ext cx="6094413" cy="4802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94497" imgH="4802435" progId="Word.Document.12">
                  <p:embed/>
                </p:oleObj>
              </mc:Choice>
              <mc:Fallback>
                <p:oleObj name="Document" r:id="rId3" imgW="6094497" imgH="4802435" progId="Word.Document.12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FCAB32F1-8187-E438-A249-87E3C60D4B1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7000" y="1649413"/>
                        <a:ext cx="6094413" cy="48021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8BB72AD-EF63-A1B6-9261-3FED143A1A5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21400" y="1573213"/>
          <a:ext cx="5943600" cy="683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5940848" imgH="6848725" progId="Word.Document.12">
                  <p:embed/>
                </p:oleObj>
              </mc:Choice>
              <mc:Fallback>
                <p:oleObj name="Document" r:id="rId5" imgW="5940848" imgH="6848725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8BB72AD-EF63-A1B6-9261-3FED143A1A5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121400" y="1573213"/>
                        <a:ext cx="5943600" cy="6832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326CCAEB-D4E4-B005-3A02-199FB79BCF2D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lnSpc>
                <a:spcPct val="120000"/>
              </a:lnSpc>
              <a:spcBef>
                <a:spcPts val="0"/>
              </a:spcBef>
              <a:defRPr/>
            </a:pPr>
            <a:r>
              <a:rPr lang="it-IT" sz="4000" b="1" dirty="0">
                <a:solidFill>
                  <a:srgbClr val="C00000"/>
                </a:solidFill>
                <a:latin typeface="Aptos" panose="02110004020202020204"/>
              </a:rPr>
              <a:t>Approfondimento su profili plano altimetrici </a:t>
            </a:r>
            <a:r>
              <a:rPr kumimoji="0" lang="it-IT" sz="2500" b="0" i="0" u="none" strike="noStrike" kern="1200" cap="none" spc="0" normalizeH="0" baseline="0" noProof="0" dirty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(ii)</a:t>
            </a:r>
            <a:endParaRPr kumimoji="0" lang="it-IT" sz="25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234316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CA0383-57DC-1DFA-F268-3A23D3297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3BBA719E-5828-3885-9838-CD6C1BB587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23338" y="1644713"/>
          <a:ext cx="6057900" cy="397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58154" imgH="3980459" progId="Word.Document.12">
                  <p:embed/>
                </p:oleObj>
              </mc:Choice>
              <mc:Fallback>
                <p:oleObj name="Document" r:id="rId3" imgW="6058154" imgH="3980459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3BBA719E-5828-3885-9838-CD6C1BB587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338" y="1644713"/>
                        <a:ext cx="6057900" cy="3979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E42A5056-CF11-4269-8570-97E0A262B5C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48825" y="1644713"/>
          <a:ext cx="6046787" cy="4945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6046280" imgH="4944479" progId="Word.Document.12">
                  <p:embed/>
                </p:oleObj>
              </mc:Choice>
              <mc:Fallback>
                <p:oleObj name="Document" r:id="rId5" imgW="6046280" imgH="4944479" progId="Word.Document.12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E42A5056-CF11-4269-8570-97E0A262B5C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848825" y="1644713"/>
                        <a:ext cx="6046787" cy="4945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3B9AF584-AD4E-6519-B021-E64B58F78BF7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 profili plano altimetrici </a:t>
            </a:r>
            <a:r>
              <a:rPr kumimoji="0" lang="it-IT" sz="2500" b="0" i="0" u="none" strike="noStrike" kern="1200" cap="none" spc="0" normalizeH="0" baseline="0" noProof="0" dirty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(iii)</a:t>
            </a:r>
            <a:endParaRPr kumimoji="0" lang="it-IT" sz="25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96976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4D2C7-1803-65B1-A8C2-032AD5210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147E6EE1-73B6-026F-901D-A5EE4388E1D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637" y="1587500"/>
          <a:ext cx="6075363" cy="4773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75426" imgH="4773234" progId="Word.Document.12">
                  <p:embed/>
                </p:oleObj>
              </mc:Choice>
              <mc:Fallback>
                <p:oleObj name="Document" r:id="rId3" imgW="6075426" imgH="4773234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147E6EE1-73B6-026F-901D-A5EE4388E1D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637" y="1587500"/>
                        <a:ext cx="6075363" cy="4773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A677EEB7-2D39-6D9A-48F9-ADD58BAE60E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34562" y="1181100"/>
          <a:ext cx="6075363" cy="360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6075426" imgH="3604080" progId="Word.Document.12">
                  <p:embed/>
                </p:oleObj>
              </mc:Choice>
              <mc:Fallback>
                <p:oleObj name="Document" r:id="rId5" imgW="6075426" imgH="3604080" progId="Word.Documen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A677EEB7-2D39-6D9A-48F9-ADD58BAE60E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034562" y="1181100"/>
                        <a:ext cx="6075363" cy="3603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E4B11A-721A-8386-70E1-0B3BEED159F9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 profili plano altimetrici </a:t>
            </a:r>
            <a:r>
              <a:rPr kumimoji="0" lang="it-IT" sz="2500" b="0" i="0" u="none" strike="noStrike" kern="1200" cap="none" spc="0" normalizeH="0" baseline="0" noProof="0" dirty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(iv)</a:t>
            </a:r>
            <a:endParaRPr kumimoji="0" lang="it-IT" sz="25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44488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790406-95C5-DFBA-A075-4EABAE2F9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E5FC7CD2-7792-CDFD-5A46-62332597A3A9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sul tram 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extBox 40">
            <a:extLst>
              <a:ext uri="{FF2B5EF4-FFF2-40B4-BE49-F238E27FC236}">
                <a16:creationId xmlns:a16="http://schemas.microsoft.com/office/drawing/2014/main" id="{CC7CC723-4EFB-894C-9308-9F829AFB1B80}"/>
              </a:ext>
            </a:extLst>
          </p:cNvPr>
          <p:cNvSpPr txBox="1"/>
          <p:nvPr/>
        </p:nvSpPr>
        <p:spPr>
          <a:xfrm>
            <a:off x="264502" y="1240971"/>
            <a:ext cx="4648150" cy="374468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lIns="72000" tIns="108000" rIns="216000" bIns="108000" rtlCol="0">
            <a:noAutofit/>
          </a:bodyPr>
          <a:lstStyle>
            <a:defPPr>
              <a:defRPr lang="it-IT"/>
            </a:defPPr>
            <a:lvl1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 kumimoji="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 prestazioni del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e del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BRT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risentono delle interferenze con i pedoni e il traffico stradale, </a:t>
            </a:r>
            <a:r>
              <a:rPr lang="it-IT" dirty="0"/>
              <a:t>essendo il loro tracciato non protetto e,  per alcuni tratti, in sede promiscua (circa 30% del tracciato) 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 </a:t>
            </a:r>
            <a:r>
              <a:rPr lang="it-IT" dirty="0"/>
              <a:t>richiesta di alcuni gruppi, è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stato analizzato uno scenario ipotetico in cui, una volta completato lo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scolmatore,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si assume </a:t>
            </a:r>
            <a:r>
              <a:rPr lang="it-IT" dirty="0"/>
              <a:t>che si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possa allargare la carreggiata a sbalzo sul Bisagno e realizzare una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corsia interamente riservata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8C92FE67-7693-49CF-5A53-9F9061E44C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4462" y="758729"/>
            <a:ext cx="5816088" cy="2969009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23A18A93-CCC7-BB30-A079-A8BF27CB438B}"/>
              </a:ext>
            </a:extLst>
          </p:cNvPr>
          <p:cNvSpPr txBox="1"/>
          <p:nvPr/>
        </p:nvSpPr>
        <p:spPr>
          <a:xfrm rot="16200000">
            <a:off x="5163023" y="1752545"/>
            <a:ext cx="7946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BRT</a:t>
            </a: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C9CC403-FE12-BE3B-4627-E025DE26B2FE}"/>
              </a:ext>
            </a:extLst>
          </p:cNvPr>
          <p:cNvSpPr txBox="1"/>
          <p:nvPr/>
        </p:nvSpPr>
        <p:spPr>
          <a:xfrm rot="16200000">
            <a:off x="5081381" y="4725433"/>
            <a:ext cx="9579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</a:t>
            </a:r>
            <a:endParaRPr kumimoji="0" lang="it-IT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FF3BE193-74B9-3307-01A0-98F578E228EE}"/>
              </a:ext>
            </a:extLst>
          </p:cNvPr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714046"/>
            <a:ext cx="5544550" cy="2817383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298E0F79-BF72-4A4F-CA09-9A5B613D677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025" t="53945" r="5803" b="41056"/>
          <a:stretch>
            <a:fillRect/>
          </a:stretch>
        </p:blipFill>
        <p:spPr>
          <a:xfrm>
            <a:off x="6248900" y="6414962"/>
            <a:ext cx="5288280" cy="4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08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/>
      <p:bldP spid="1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6A39C-9321-FC06-7A9E-771A03628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>
            <a:extLst>
              <a:ext uri="{FF2B5EF4-FFF2-40B4-BE49-F238E27FC236}">
                <a16:creationId xmlns:a16="http://schemas.microsoft.com/office/drawing/2014/main" id="{D9B87CFC-6E6E-FCCE-77F5-57605A391C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9" t="7256" r="10931" b="-745"/>
          <a:stretch>
            <a:fillRect/>
          </a:stretch>
        </p:blipFill>
        <p:spPr>
          <a:xfrm>
            <a:off x="5867399" y="1058306"/>
            <a:ext cx="6210907" cy="5669771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E144F79E-DB56-7A7D-AA31-1D72FB0B1F17}"/>
              </a:ext>
            </a:extLst>
          </p:cNvPr>
          <p:cNvSpPr txBox="1"/>
          <p:nvPr/>
        </p:nvSpPr>
        <p:spPr>
          <a:xfrm>
            <a:off x="279400" y="941628"/>
            <a:ext cx="5528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Scenario </a:t>
            </a: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 con sede a sbalzo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EA2B4C4D-876B-B065-C911-CF8314A5A2F8}"/>
              </a:ext>
            </a:extLst>
          </p:cNvPr>
          <p:cNvSpPr txBox="1"/>
          <p:nvPr/>
        </p:nvSpPr>
        <p:spPr>
          <a:xfrm>
            <a:off x="338666" y="1388646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fermate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BCF5DB5F-7772-64BD-4DB6-EA014447CD01}"/>
              </a:ext>
            </a:extLst>
          </p:cNvPr>
          <p:cNvSpPr txBox="1"/>
          <p:nvPr/>
        </p:nvSpPr>
        <p:spPr>
          <a:xfrm>
            <a:off x="338666" y="1911866"/>
            <a:ext cx="5055810" cy="82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Velocità commerciale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20 km/h </a:t>
            </a:r>
          </a:p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Tempo di viaggio a bordo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21 min.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1D3384B1-1179-4BFE-06B5-4D48827BF9B0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sul tram 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7CA1E805-A7C4-8A7D-4B1E-21A502856E5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38666" y="3247472"/>
            <a:ext cx="5294156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095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sellaDiTesto 7">
            <a:extLst>
              <a:ext uri="{FF2B5EF4-FFF2-40B4-BE49-F238E27FC236}">
                <a16:creationId xmlns:a16="http://schemas.microsoft.com/office/drawing/2014/main" id="{A3D834A9-D3A4-3F3F-C253-F331AC4AAE1C}"/>
              </a:ext>
            </a:extLst>
          </p:cNvPr>
          <p:cNvSpPr txBox="1"/>
          <p:nvPr/>
        </p:nvSpPr>
        <p:spPr>
          <a:xfrm>
            <a:off x="264502" y="921492"/>
            <a:ext cx="5528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Scenario </a:t>
            </a: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 con sede a sbalzo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C2EB662E-5FD0-86BA-FC45-5C5E17E2DC2C}"/>
              </a:ext>
            </a:extLst>
          </p:cNvPr>
          <p:cNvSpPr txBox="1"/>
          <p:nvPr/>
        </p:nvSpPr>
        <p:spPr>
          <a:xfrm>
            <a:off x="323768" y="1368510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16</a:t>
            </a:r>
            <a:r>
              <a:rPr kumimoji="0" lang="it-IT" sz="2000" b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2400" b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fermate</a:t>
            </a:r>
            <a:endParaRPr kumimoji="0" lang="it-IT" sz="2000" b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3A4EF7B6-6865-B4B1-0A45-7EAF2165744D}"/>
              </a:ext>
            </a:extLst>
          </p:cNvPr>
          <p:cNvSpPr txBox="1"/>
          <p:nvPr/>
        </p:nvSpPr>
        <p:spPr>
          <a:xfrm>
            <a:off x="323768" y="1891730"/>
            <a:ext cx="5698067" cy="82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Velocità commerciale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22,8 km/h </a:t>
            </a:r>
          </a:p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Tempo di viaggio a bordo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18,5 min.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A7E5423A-CBC4-AE98-95D6-637F20187F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74" t="6757" r="-2" b="1"/>
          <a:stretch>
            <a:fillRect/>
          </a:stretch>
        </p:blipFill>
        <p:spPr>
          <a:xfrm>
            <a:off x="5926666" y="1077685"/>
            <a:ext cx="6155921" cy="5650391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BC953690-8816-1BF0-D653-5F2D20E8C1C3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sul tram 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D6F5F8C6-49E6-A897-EC19-3308E2F11BA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38400" y="3247200"/>
            <a:ext cx="5295600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79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E0153-2DD6-2FDE-2FBD-EDFD2B39A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sellaDiTesto 7">
            <a:extLst>
              <a:ext uri="{FF2B5EF4-FFF2-40B4-BE49-F238E27FC236}">
                <a16:creationId xmlns:a16="http://schemas.microsoft.com/office/drawing/2014/main" id="{8DB8EA87-F726-ABDD-967F-D44BD0BCC6BE}"/>
              </a:ext>
            </a:extLst>
          </p:cNvPr>
          <p:cNvSpPr txBox="1"/>
          <p:nvPr/>
        </p:nvSpPr>
        <p:spPr>
          <a:xfrm>
            <a:off x="338668" y="924041"/>
            <a:ext cx="5528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Scenario </a:t>
            </a: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 con sede a sbalzo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0E87059B-78C2-B09E-2D2D-71F4575C312A}"/>
              </a:ext>
            </a:extLst>
          </p:cNvPr>
          <p:cNvSpPr txBox="1"/>
          <p:nvPr/>
        </p:nvSpPr>
        <p:spPr>
          <a:xfrm>
            <a:off x="397934" y="1371059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13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fermate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8B67BF6-1C63-C5CC-C7BF-B56517C404E1}"/>
              </a:ext>
            </a:extLst>
          </p:cNvPr>
          <p:cNvSpPr txBox="1"/>
          <p:nvPr/>
        </p:nvSpPr>
        <p:spPr>
          <a:xfrm>
            <a:off x="397934" y="1894279"/>
            <a:ext cx="5295296" cy="82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Velocità commerciale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25,6 km/h </a:t>
            </a:r>
          </a:p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Tempo di viaggio a bordo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16,4 min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C882D88-0A7D-12ED-983B-2F4BDD2957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05" t="6962" r="11768"/>
          <a:stretch>
            <a:fillRect/>
          </a:stretch>
        </p:blipFill>
        <p:spPr>
          <a:xfrm>
            <a:off x="5926666" y="1077685"/>
            <a:ext cx="6138333" cy="569393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EA7EF55-D81F-0820-F3FD-3B09221920D8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sul tram 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45465B2-F872-DE51-1114-15CB571B3A42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38400" y="3247200"/>
            <a:ext cx="5295600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750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5D3D2-5B47-16AD-2AB8-DF28DC245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sellaDiTesto 7">
            <a:extLst>
              <a:ext uri="{FF2B5EF4-FFF2-40B4-BE49-F238E27FC236}">
                <a16:creationId xmlns:a16="http://schemas.microsoft.com/office/drawing/2014/main" id="{50A83654-7288-E331-F628-DA96ED96A74E}"/>
              </a:ext>
            </a:extLst>
          </p:cNvPr>
          <p:cNvSpPr txBox="1"/>
          <p:nvPr/>
        </p:nvSpPr>
        <p:spPr>
          <a:xfrm>
            <a:off x="338668" y="924041"/>
            <a:ext cx="5528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Scenario </a:t>
            </a: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 con sede a sbalzo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4E36B76-CD0A-252A-EEF7-3D27A3AD12CF}"/>
              </a:ext>
            </a:extLst>
          </p:cNvPr>
          <p:cNvSpPr txBox="1"/>
          <p:nvPr/>
        </p:nvSpPr>
        <p:spPr>
          <a:xfrm>
            <a:off x="397934" y="1371059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10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fermate</a:t>
            </a:r>
            <a:endParaRPr kumimoji="0" lang="it-IT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676C9393-3409-FAA6-BE89-0AFFC9CE0BEC}"/>
              </a:ext>
            </a:extLst>
          </p:cNvPr>
          <p:cNvSpPr txBox="1"/>
          <p:nvPr/>
        </p:nvSpPr>
        <p:spPr>
          <a:xfrm>
            <a:off x="397934" y="2065867"/>
            <a:ext cx="5284410" cy="82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Velocità commerciale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29,3 km/h </a:t>
            </a:r>
          </a:p>
          <a:p>
            <a:pPr marL="0" marR="0" lvl="0" indent="0" algn="l" defTabSz="914400" rtl="0" eaLnBrk="1" fontAlgn="auto" latinLnBrk="0" hangingPunct="1">
              <a:lnSpc>
                <a:spcPts val="2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Tempo di viaggio a bordo</a:t>
            </a:r>
            <a:r>
              <a:rPr kumimoji="0" lang="it-IT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14,4 min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A2AE1502-90B8-0D14-3A53-6AFA2F3805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84" t="6849"/>
          <a:stretch>
            <a:fillRect/>
          </a:stretch>
        </p:blipFill>
        <p:spPr>
          <a:xfrm>
            <a:off x="5867399" y="1094183"/>
            <a:ext cx="6173411" cy="5677438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BF7667A8-11D6-E3BD-6B43-5BF4307B7955}"/>
              </a:ext>
            </a:extLst>
          </p:cNvPr>
          <p:cNvSpPr txBox="1"/>
          <p:nvPr/>
        </p:nvSpPr>
        <p:spPr>
          <a:xfrm>
            <a:off x="264502" y="173954"/>
            <a:ext cx="11646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Approfondimento sul tram </a:t>
            </a:r>
            <a:endParaRPr kumimoji="0" lang="it-IT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5D644728-0DCD-70B8-969E-DA3B4477CD46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38400" y="3247200"/>
            <a:ext cx="5295600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270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8BD74A91-AA31-B4D0-7B79-A1C8F0CC9908}"/>
              </a:ext>
            </a:extLst>
          </p:cNvPr>
          <p:cNvSpPr txBox="1"/>
          <p:nvPr/>
        </p:nvSpPr>
        <p:spPr>
          <a:xfrm>
            <a:off x="206828" y="189080"/>
            <a:ext cx="115531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C00000"/>
                </a:solidFill>
              </a:rPr>
              <a:t>Scenari con aumento di carreggiata a sbalzo sul Bisagno </a:t>
            </a:r>
            <a:br>
              <a:rPr lang="it-IT" sz="2800" b="1" dirty="0">
                <a:solidFill>
                  <a:srgbClr val="C00000"/>
                </a:solidFill>
              </a:rPr>
            </a:br>
            <a:r>
              <a:rPr lang="it-IT" sz="2800" b="1" dirty="0">
                <a:solidFill>
                  <a:srgbClr val="C00000"/>
                </a:solidFill>
              </a:rPr>
              <a:t>Confronto Tempi e velocità</a:t>
            </a:r>
          </a:p>
        </p:txBody>
      </p:sp>
      <p:graphicFrame>
        <p:nvGraphicFramePr>
          <p:cNvPr id="5" name="Tabella 4">
            <a:extLst>
              <a:ext uri="{FF2B5EF4-FFF2-40B4-BE49-F238E27FC236}">
                <a16:creationId xmlns:a16="http://schemas.microsoft.com/office/drawing/2014/main" id="{AE68120D-C5D5-F6D0-F53F-CE4A6510F67D}"/>
              </a:ext>
            </a:extLst>
          </p:cNvPr>
          <p:cNvGraphicFramePr>
            <a:graphicFrameLocks noGrp="1"/>
          </p:cNvGraphicFramePr>
          <p:nvPr/>
        </p:nvGraphicFramePr>
        <p:xfrm>
          <a:off x="1273130" y="1277445"/>
          <a:ext cx="9569039" cy="425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2626">
                  <a:extLst>
                    <a:ext uri="{9D8B030D-6E8A-4147-A177-3AD203B41FA5}">
                      <a16:colId xmlns:a16="http://schemas.microsoft.com/office/drawing/2014/main" val="3527559433"/>
                    </a:ext>
                  </a:extLst>
                </a:gridCol>
                <a:gridCol w="1993859">
                  <a:extLst>
                    <a:ext uri="{9D8B030D-6E8A-4147-A177-3AD203B41FA5}">
                      <a16:colId xmlns:a16="http://schemas.microsoft.com/office/drawing/2014/main" val="3370046765"/>
                    </a:ext>
                  </a:extLst>
                </a:gridCol>
                <a:gridCol w="2286277">
                  <a:extLst>
                    <a:ext uri="{9D8B030D-6E8A-4147-A177-3AD203B41FA5}">
                      <a16:colId xmlns:a16="http://schemas.microsoft.com/office/drawing/2014/main" val="4013783213"/>
                    </a:ext>
                  </a:extLst>
                </a:gridCol>
                <a:gridCol w="2286277">
                  <a:extLst>
                    <a:ext uri="{9D8B030D-6E8A-4147-A177-3AD203B41FA5}">
                      <a16:colId xmlns:a16="http://schemas.microsoft.com/office/drawing/2014/main" val="9282269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Sistema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Velocità commerciale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Tempo di viaggio </a:t>
                      </a:r>
                      <a:br>
                        <a:rPr lang="it-IT" dirty="0">
                          <a:solidFill>
                            <a:schemeClr val="tx1"/>
                          </a:solidFill>
                        </a:rPr>
                      </a:br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a bordo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800" b="1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Tempo medio totale</a:t>
                      </a:r>
                      <a:br>
                        <a:rPr lang="it-IT" sz="1800" b="1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it-IT" sz="1800" b="1" kern="1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Molassana-Brignole </a:t>
                      </a:r>
                      <a:endParaRPr lang="it-IT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9546339"/>
                  </a:ext>
                </a:extLst>
              </a:tr>
              <a:tr h="640619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Skymetro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33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11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23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301"/>
                  </a:ext>
                </a:extLst>
              </a:tr>
              <a:tr h="639893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Funivia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21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18 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25 min.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1733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Tram (sede promiscua)</a:t>
                      </a:r>
                    </a:p>
                    <a:p>
                      <a:pPr algn="ctr"/>
                      <a:r>
                        <a:rPr lang="it-IT" sz="1600" b="1" i="1" dirty="0">
                          <a:solidFill>
                            <a:schemeClr val="tx1"/>
                          </a:solidFill>
                        </a:rPr>
                        <a:t>20 fermate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17.5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33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920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Tram (sede a sbalzo)</a:t>
                      </a:r>
                    </a:p>
                    <a:p>
                      <a:pPr algn="ctr"/>
                      <a:r>
                        <a:rPr lang="it-IT" sz="1600" b="1" i="1" dirty="0">
                          <a:solidFill>
                            <a:schemeClr val="tx1"/>
                          </a:solidFill>
                        </a:rPr>
                        <a:t>20 fermate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20,0 km/h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21,0 min.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28,0 min.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14182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sz="1600" b="1" i="1" dirty="0">
                          <a:solidFill>
                            <a:schemeClr val="tx1"/>
                          </a:solidFill>
                        </a:rPr>
                        <a:t>16 fermate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22,8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18,4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26,4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3470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sz="1600" b="1" i="1" dirty="0">
                          <a:solidFill>
                            <a:schemeClr val="tx1"/>
                          </a:solidFill>
                        </a:rPr>
                        <a:t>13 fermate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25,7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16,4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25,4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48796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it-IT" sz="1600" b="1" i="1" dirty="0">
                          <a:solidFill>
                            <a:schemeClr val="tx1"/>
                          </a:solidFill>
                        </a:rPr>
                        <a:t>10 fermate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29,3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14,4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rgbClr val="C00000"/>
                          </a:solidFill>
                        </a:rPr>
                        <a:t>23,4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2850118"/>
                  </a:ext>
                </a:extLst>
              </a:tr>
            </a:tbl>
          </a:graphicData>
        </a:graphic>
      </p:graphicFrame>
      <p:sp>
        <p:nvSpPr>
          <p:cNvPr id="2" name="Rectangle: Rounded Corners 12">
            <a:extLst>
              <a:ext uri="{FF2B5EF4-FFF2-40B4-BE49-F238E27FC236}">
                <a16:creationId xmlns:a16="http://schemas.microsoft.com/office/drawing/2014/main" id="{66620C73-3BE7-9750-809F-EB3EBED4BF6D}"/>
              </a:ext>
            </a:extLst>
          </p:cNvPr>
          <p:cNvSpPr/>
          <p:nvPr/>
        </p:nvSpPr>
        <p:spPr>
          <a:xfrm>
            <a:off x="1273130" y="5685784"/>
            <a:ext cx="9569039" cy="78719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Con la corsia a sbalzo il tram aumenta la </a:t>
            </a:r>
            <a:r>
              <a:rPr lang="it-IT" b="1" dirty="0">
                <a:solidFill>
                  <a:srgbClr val="C00000"/>
                </a:solidFill>
                <a:sym typeface="Wingdings" panose="05000000000000000000" pitchFamily="2" charset="2"/>
              </a:rPr>
              <a:t>velocità commerciale </a:t>
            </a:r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del </a:t>
            </a:r>
            <a:r>
              <a:rPr lang="it-IT" b="1" dirty="0">
                <a:solidFill>
                  <a:srgbClr val="C00000"/>
                </a:solidFill>
                <a:sym typeface="Wingdings" panose="05000000000000000000" pitchFamily="2" charset="2"/>
              </a:rPr>
              <a:t>14%</a:t>
            </a:r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 (scenario a 20 fermate – massima capillarità) fino al </a:t>
            </a:r>
            <a:r>
              <a:rPr lang="it-IT" b="1" dirty="0">
                <a:solidFill>
                  <a:srgbClr val="C00000"/>
                </a:solidFill>
                <a:sym typeface="Wingdings" panose="05000000000000000000" pitchFamily="2" charset="2"/>
              </a:rPr>
              <a:t>65%</a:t>
            </a:r>
            <a:r>
              <a:rPr lang="it-IT" b="1" dirty="0">
                <a:solidFill>
                  <a:schemeClr val="tx1"/>
                </a:solidFill>
                <a:sym typeface="Wingdings" panose="05000000000000000000" pitchFamily="2" charset="2"/>
              </a:rPr>
              <a:t> (scenario a 10 fermate) offrendo tempi di viaggio paragonabili a quelli della funivia e dello </a:t>
            </a:r>
            <a:r>
              <a:rPr lang="it-IT" b="1" dirty="0" err="1">
                <a:solidFill>
                  <a:schemeClr val="tx1"/>
                </a:solidFill>
                <a:sym typeface="Wingdings" panose="05000000000000000000" pitchFamily="2" charset="2"/>
              </a:rPr>
              <a:t>skymetro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003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tangolo con angoli arrotondati 4">
            <a:extLst>
              <a:ext uri="{FF2B5EF4-FFF2-40B4-BE49-F238E27FC236}">
                <a16:creationId xmlns:a16="http://schemas.microsoft.com/office/drawing/2014/main" id="{3BAA46D0-126E-B0C2-6119-D48A445BD644}"/>
              </a:ext>
            </a:extLst>
          </p:cNvPr>
          <p:cNvSpPr/>
          <p:nvPr/>
        </p:nvSpPr>
        <p:spPr>
          <a:xfrm>
            <a:off x="8613648" y="2750820"/>
            <a:ext cx="3374571" cy="225334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F2CC53F-92EA-413A-C9B5-268662603BD8}"/>
              </a:ext>
            </a:extLst>
          </p:cNvPr>
          <p:cNvSpPr txBox="1"/>
          <p:nvPr/>
        </p:nvSpPr>
        <p:spPr>
          <a:xfrm>
            <a:off x="206829" y="1225120"/>
            <a:ext cx="3970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Tram</a:t>
            </a:r>
            <a:endParaRPr kumimoji="0" lang="it-IT" sz="1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7" name="Tabella 6">
            <a:extLst>
              <a:ext uri="{FF2B5EF4-FFF2-40B4-BE49-F238E27FC236}">
                <a16:creationId xmlns:a16="http://schemas.microsoft.com/office/drawing/2014/main" id="{57AC1DEF-54A2-DCAE-375A-1C4DD96D6A76}"/>
              </a:ext>
            </a:extLst>
          </p:cNvPr>
          <p:cNvGraphicFramePr>
            <a:graphicFrameLocks noGrp="1"/>
          </p:cNvGraphicFramePr>
          <p:nvPr/>
        </p:nvGraphicFramePr>
        <p:xfrm>
          <a:off x="203781" y="3815443"/>
          <a:ext cx="8175171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3972">
                  <a:extLst>
                    <a:ext uri="{9D8B030D-6E8A-4147-A177-3AD203B41FA5}">
                      <a16:colId xmlns:a16="http://schemas.microsoft.com/office/drawing/2014/main" val="3527559433"/>
                    </a:ext>
                  </a:extLst>
                </a:gridCol>
                <a:gridCol w="1665515">
                  <a:extLst>
                    <a:ext uri="{9D8B030D-6E8A-4147-A177-3AD203B41FA5}">
                      <a16:colId xmlns:a16="http://schemas.microsoft.com/office/drawing/2014/main" val="3370046765"/>
                    </a:ext>
                  </a:extLst>
                </a:gridCol>
                <a:gridCol w="1611085">
                  <a:extLst>
                    <a:ext uri="{9D8B030D-6E8A-4147-A177-3AD203B41FA5}">
                      <a16:colId xmlns:a16="http://schemas.microsoft.com/office/drawing/2014/main" val="456916649"/>
                    </a:ext>
                  </a:extLst>
                </a:gridCol>
                <a:gridCol w="1752018">
                  <a:extLst>
                    <a:ext uri="{9D8B030D-6E8A-4147-A177-3AD203B41FA5}">
                      <a16:colId xmlns:a16="http://schemas.microsoft.com/office/drawing/2014/main" val="388106733"/>
                    </a:ext>
                  </a:extLst>
                </a:gridCol>
                <a:gridCol w="2032581">
                  <a:extLst>
                    <a:ext uri="{9D8B030D-6E8A-4147-A177-3AD203B41FA5}">
                      <a16:colId xmlns:a16="http://schemas.microsoft.com/office/drawing/2014/main" val="1368805832"/>
                    </a:ext>
                  </a:extLst>
                </a:gridCol>
              </a:tblGrid>
              <a:tr h="653462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Numero fermate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Velocità commerciale </a:t>
                      </a:r>
                    </a:p>
                    <a:p>
                      <a:pPr algn="ctr"/>
                      <a:r>
                        <a:rPr lang="it-IT" i="1" dirty="0">
                          <a:solidFill>
                            <a:srgbClr val="FFC000"/>
                          </a:solidFill>
                        </a:rPr>
                        <a:t>Tram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Velocità commerciale </a:t>
                      </a:r>
                    </a:p>
                    <a:p>
                      <a:pPr algn="ctr"/>
                      <a:r>
                        <a:rPr lang="it-IT" i="1" dirty="0">
                          <a:solidFill>
                            <a:srgbClr val="00B050"/>
                          </a:solidFill>
                        </a:rPr>
                        <a:t>BRT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Tempo di viaggio a bordo</a:t>
                      </a:r>
                    </a:p>
                    <a:p>
                      <a:pPr algn="ctr"/>
                      <a:r>
                        <a:rPr lang="it-IT" i="1" dirty="0">
                          <a:solidFill>
                            <a:srgbClr val="FFC000"/>
                          </a:solidFill>
                        </a:rPr>
                        <a:t>Tram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Tempo </a:t>
                      </a:r>
                      <a:br>
                        <a:rPr lang="it-IT" dirty="0">
                          <a:solidFill>
                            <a:schemeClr val="tx1"/>
                          </a:solidFill>
                        </a:rPr>
                      </a:br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di viaggio a bordo</a:t>
                      </a:r>
                    </a:p>
                    <a:p>
                      <a:pPr algn="ctr"/>
                      <a:r>
                        <a:rPr lang="it-IT" i="1" dirty="0">
                          <a:solidFill>
                            <a:srgbClr val="00B050"/>
                          </a:solidFill>
                        </a:rPr>
                        <a:t>BRT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9546339"/>
                  </a:ext>
                </a:extLst>
              </a:tr>
              <a:tr h="265015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20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20 km/h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21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21 min.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577162"/>
                  </a:ext>
                </a:extLst>
              </a:tr>
              <a:tr h="265015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22,8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22,8 km/h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18,4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18,5 min.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301"/>
                  </a:ext>
                </a:extLst>
              </a:tr>
              <a:tr h="265015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25,7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25,4 km/h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16,4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16,6 min.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173326"/>
                  </a:ext>
                </a:extLst>
              </a:tr>
              <a:tr h="265015">
                <a:tc>
                  <a:txBody>
                    <a:bodyPr/>
                    <a:lstStyle/>
                    <a:p>
                      <a:pPr algn="ctr"/>
                      <a:r>
                        <a:rPr lang="it-IT" b="1" dirty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it-IT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29,3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28,8 km/h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14,4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dirty="0">
                          <a:solidFill>
                            <a:schemeClr val="tx1"/>
                          </a:solidFill>
                        </a:rPr>
                        <a:t>14,6 min.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920986"/>
                  </a:ext>
                </a:extLst>
              </a:tr>
            </a:tbl>
          </a:graphicData>
        </a:graphic>
      </p:graphicFrame>
      <p:sp>
        <p:nvSpPr>
          <p:cNvPr id="2" name="CasellaDiTesto 1">
            <a:extLst>
              <a:ext uri="{FF2B5EF4-FFF2-40B4-BE49-F238E27FC236}">
                <a16:creationId xmlns:a16="http://schemas.microsoft.com/office/drawing/2014/main" id="{F6D89B1B-C4E6-AADB-CEBB-32E691459052}"/>
              </a:ext>
            </a:extLst>
          </p:cNvPr>
          <p:cNvSpPr txBox="1"/>
          <p:nvPr/>
        </p:nvSpPr>
        <p:spPr>
          <a:xfrm>
            <a:off x="206828" y="189080"/>
            <a:ext cx="115531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Scenari con aumento di carreggiata a sbalzo sul Bisagno </a:t>
            </a:r>
            <a:b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it-IT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Confronto Tempi e velocità</a:t>
            </a:r>
          </a:p>
        </p:txBody>
      </p:sp>
      <p:sp>
        <p:nvSpPr>
          <p:cNvPr id="3" name="Rectangle: Rounded Corners 12">
            <a:extLst>
              <a:ext uri="{FF2B5EF4-FFF2-40B4-BE49-F238E27FC236}">
                <a16:creationId xmlns:a16="http://schemas.microsoft.com/office/drawing/2014/main" id="{1844DB7D-9C97-2986-8900-1314AD4D5D82}"/>
              </a:ext>
            </a:extLst>
          </p:cNvPr>
          <p:cNvSpPr/>
          <p:nvPr/>
        </p:nvSpPr>
        <p:spPr>
          <a:xfrm>
            <a:off x="8613648" y="3096986"/>
            <a:ext cx="3374571" cy="151311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sym typeface="Wingdings" panose="05000000000000000000" pitchFamily="2" charset="2"/>
              </a:rPr>
              <a:t>Le prestazioni del tram e del BRT sono equivalenti negli scenari in cui si ipotizza la realizzazione della corsia riservata attraverso allargamento di carreggiata  a sbalzo Val Bisagno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0AAB33E8-FAE1-AC69-8922-1C76EFF3D68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50372" y="1617710"/>
            <a:ext cx="3970954" cy="2004792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A7DA26EC-E04D-3361-F52E-E71A6E2E9B93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417271" y="1617710"/>
            <a:ext cx="3970800" cy="2005200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197EFBC-F891-C5FB-8C7B-8B6C4F16158F}"/>
              </a:ext>
            </a:extLst>
          </p:cNvPr>
          <p:cNvSpPr txBox="1"/>
          <p:nvPr/>
        </p:nvSpPr>
        <p:spPr>
          <a:xfrm>
            <a:off x="3997915" y="1225120"/>
            <a:ext cx="3970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BRT</a:t>
            </a:r>
            <a:endParaRPr kumimoji="0" lang="it-IT" sz="1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379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B0650-BBA3-64C6-DFA9-5ADC91D22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40">
            <a:extLst>
              <a:ext uri="{FF2B5EF4-FFF2-40B4-BE49-F238E27FC236}">
                <a16:creationId xmlns:a16="http://schemas.microsoft.com/office/drawing/2014/main" id="{6CBF713A-45EA-1B27-FBE0-F91828D7F946}"/>
              </a:ext>
            </a:extLst>
          </p:cNvPr>
          <p:cNvSpPr txBox="1"/>
          <p:nvPr/>
        </p:nvSpPr>
        <p:spPr>
          <a:xfrm>
            <a:off x="424543" y="1248189"/>
            <a:ext cx="5300255" cy="527817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Passi necessari per un approfondimento sull’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impatto del vento sull’esercizio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in condizioni di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sicurezza percepita e comfort per i passeggeri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della funivia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Rilievo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del vento in Val Bisagno: Istallazione di anemometri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Costruzione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modello a meso-scala di simulazione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degli effetti dell’orografia locale nella propagazione del vento sul territorio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Validazione dei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valori soglia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 rallentamento e interruzione dell’esercizio, anche in funzione della soluzione tecnologica adottata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Analisi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probabilistica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del superamento dei valori voglia e stima del numero atteso di giorni di interruzione del servizio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5A85B08-8FCE-EE60-D3C1-03C6CAF63A05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L’impatto del vento sull’esercizio della funivia</a:t>
            </a:r>
            <a:endParaRPr kumimoji="0" lang="it-IT" sz="49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  <p:sp>
        <p:nvSpPr>
          <p:cNvPr id="2" name="TextBox 40">
            <a:extLst>
              <a:ext uri="{FF2B5EF4-FFF2-40B4-BE49-F238E27FC236}">
                <a16:creationId xmlns:a16="http://schemas.microsoft.com/office/drawing/2014/main" id="{0CCE5BAD-ED75-6F0F-1F50-A55814F31DAA}"/>
              </a:ext>
            </a:extLst>
          </p:cNvPr>
          <p:cNvSpPr txBox="1"/>
          <p:nvPr/>
        </p:nvSpPr>
        <p:spPr>
          <a:xfrm>
            <a:off x="6955970" y="1543331"/>
            <a:ext cx="4724400" cy="487661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Rilievi a Molassana non disponibili sul sito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ARPAL (Agenzia Regionale per la Protezione Ambiente Ligure)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Approfondimenti necessari per il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Progetto di fattibilità tecnico-economica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(avendo individuato la soluzione tecnologica più idonea e conveniente)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valori soglia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individuati per l’arresto dell’esercizio sono più cautelativi di quelli adottati per la funivia C1 di Parigi e validati rispetto a diversi contesti e soluzioni tecnologiche possibili</a:t>
            </a:r>
          </a:p>
        </p:txBody>
      </p:sp>
      <p:sp>
        <p:nvSpPr>
          <p:cNvPr id="9" name="Freccia a destra 8">
            <a:extLst>
              <a:ext uri="{FF2B5EF4-FFF2-40B4-BE49-F238E27FC236}">
                <a16:creationId xmlns:a16="http://schemas.microsoft.com/office/drawing/2014/main" id="{EA156188-16C1-C73C-2BF9-B1828061C683}"/>
              </a:ext>
            </a:extLst>
          </p:cNvPr>
          <p:cNvSpPr/>
          <p:nvPr/>
        </p:nvSpPr>
        <p:spPr>
          <a:xfrm>
            <a:off x="5921556" y="2528394"/>
            <a:ext cx="837656" cy="2906487"/>
          </a:xfrm>
          <a:prstGeom prst="rightArrow">
            <a:avLst>
              <a:gd name="adj1" fmla="val 50000"/>
              <a:gd name="adj2" fmla="val 68310"/>
            </a:avLst>
          </a:pr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1517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97BB7-5514-4F33-C02A-230A8A957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D5E2D2A-E951-AA64-9267-74F2ED021D11}"/>
              </a:ext>
            </a:extLst>
          </p:cNvPr>
          <p:cNvSpPr txBox="1">
            <a:spLocks/>
          </p:cNvSpPr>
          <p:nvPr/>
        </p:nvSpPr>
        <p:spPr>
          <a:xfrm>
            <a:off x="0" y="-60407"/>
            <a:ext cx="12192000" cy="73636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L’impatto del vento sull’esercizio della funivia</a:t>
            </a:r>
            <a:endParaRPr kumimoji="0" lang="it-IT" sz="4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  <p:sp>
        <p:nvSpPr>
          <p:cNvPr id="9" name="Freccia a destra 8">
            <a:extLst>
              <a:ext uri="{FF2B5EF4-FFF2-40B4-BE49-F238E27FC236}">
                <a16:creationId xmlns:a16="http://schemas.microsoft.com/office/drawing/2014/main" id="{0AC75A25-93C9-0F70-3B19-1B3465DFD4F2}"/>
              </a:ext>
            </a:extLst>
          </p:cNvPr>
          <p:cNvSpPr/>
          <p:nvPr/>
        </p:nvSpPr>
        <p:spPr>
          <a:xfrm>
            <a:off x="5938545" y="2160333"/>
            <a:ext cx="837656" cy="2906487"/>
          </a:xfrm>
          <a:prstGeom prst="rightArrow">
            <a:avLst>
              <a:gd name="adj1" fmla="val 50000"/>
              <a:gd name="adj2" fmla="val 68310"/>
            </a:avLst>
          </a:prstGeom>
          <a:solidFill>
            <a:srgbClr val="DCE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5" name="Table 10">
            <a:extLst>
              <a:ext uri="{FF2B5EF4-FFF2-40B4-BE49-F238E27FC236}">
                <a16:creationId xmlns:a16="http://schemas.microsoft.com/office/drawing/2014/main" id="{679E2CAB-26DE-88FA-B931-A1EAF5A3EE35}"/>
              </a:ext>
            </a:extLst>
          </p:cNvPr>
          <p:cNvGraphicFramePr>
            <a:graphicFrameLocks noGrp="1"/>
          </p:cNvGraphicFramePr>
          <p:nvPr/>
        </p:nvGraphicFramePr>
        <p:xfrm>
          <a:off x="7243586" y="597756"/>
          <a:ext cx="4404128" cy="6031643"/>
        </p:xfrm>
        <a:graphic>
          <a:graphicData uri="http://schemas.openxmlformats.org/drawingml/2006/table">
            <a:tbl>
              <a:tblPr/>
              <a:tblGrid>
                <a:gridCol w="3614553">
                  <a:extLst>
                    <a:ext uri="{9D8B030D-6E8A-4147-A177-3AD203B41FA5}">
                      <a16:colId xmlns:a16="http://schemas.microsoft.com/office/drawing/2014/main" val="2381123435"/>
                    </a:ext>
                  </a:extLst>
                </a:gridCol>
                <a:gridCol w="789575">
                  <a:extLst>
                    <a:ext uri="{9D8B030D-6E8A-4147-A177-3AD203B41FA5}">
                      <a16:colId xmlns:a16="http://schemas.microsoft.com/office/drawing/2014/main" val="32257687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Stazione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Dati </a:t>
                      </a:r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vento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000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905358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BOLZANETO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8097022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BORGO INCROCIATI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0734136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u="none" strike="noStrike" dirty="0">
                          <a:solidFill>
                            <a:srgbClr val="41C36B"/>
                          </a:solidFill>
                          <a:effectLst/>
                          <a:latin typeface="+mn-lt"/>
                        </a:rPr>
                        <a:t>GENOVA - CASTELLACCIO (Genova)</a:t>
                      </a:r>
                      <a:endParaRPr lang="en-GB" sz="1200" b="1" i="0" u="none" strike="noStrike" dirty="0">
                        <a:solidFill>
                          <a:srgbClr val="41C36B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41C36B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5872769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u="none" strike="noStrike" dirty="0">
                          <a:solidFill>
                            <a:srgbClr val="41C36B"/>
                          </a:solidFill>
                          <a:effectLst/>
                          <a:latin typeface="+mn-lt"/>
                        </a:rPr>
                        <a:t>GENOVA - CENTRO FUNZIONALE (Genova)</a:t>
                      </a:r>
                      <a:endParaRPr lang="en-GB" sz="1200" b="1" i="0" u="none" strike="noStrike" dirty="0">
                        <a:solidFill>
                          <a:srgbClr val="41C36B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41C36B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657913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400" b="1" u="none" strike="noStrike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GENOVA - CERTOSA (Genova)</a:t>
                      </a:r>
                      <a:endParaRPr lang="en-GB" sz="1400" b="1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5125211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DIPARTIMENTO DI FISICA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6182793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FEREGGIANO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1465223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FIRPO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249814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FIUMARA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1477220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>
                          <a:effectLst/>
                          <a:latin typeface="+mn-lt"/>
                        </a:rPr>
                        <a:t>GENOVA - GAVETTE (Genova)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4555877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>
                          <a:effectLst/>
                          <a:latin typeface="+mn-lt"/>
                        </a:rPr>
                        <a:t>GENOVA - GEIRATO (Genova)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3091186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GRANARA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8260660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MOLASSANA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169169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PEGLI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2632703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>
                          <a:effectLst/>
                          <a:latin typeface="+mn-lt"/>
                        </a:rPr>
                        <a:t>GENOVA - PONTEDECIMO (Genova)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8434338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GENOVA - PORTO ANTICO (Genova)</a:t>
                      </a:r>
                      <a:endParaRPr lang="en-GB" sz="1200" b="1" i="0" u="none" strike="noStrike" dirty="0">
                        <a:solidFill>
                          <a:srgbClr val="00B05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0009104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PRATO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9269660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GENOVA - PUNTA VAGNO (Genova)</a:t>
                      </a:r>
                      <a:endParaRPr lang="en-GB" sz="1200" b="1" i="0" u="none" strike="noStrike" dirty="0">
                        <a:solidFill>
                          <a:srgbClr val="00B05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8619975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QUEZZI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0742839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RIVAROLO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5473926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>
                          <a:effectLst/>
                          <a:latin typeface="+mn-lt"/>
                        </a:rPr>
                        <a:t>GENOVA - ROSATA (Genova)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3822281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b="1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GENOVA - S.ILARIO (Genova)</a:t>
                      </a:r>
                      <a:endParaRPr lang="en-GB" sz="1200" b="1" i="0" u="none" strike="noStrike" dirty="0">
                        <a:solidFill>
                          <a:srgbClr val="00B05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1" i="0" u="none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OK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5727293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>
                          <a:effectLst/>
                          <a:latin typeface="+mn-lt"/>
                        </a:rPr>
                        <a:t>GENOVA - STURLA (Genova)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7549555"/>
                  </a:ext>
                </a:extLst>
              </a:tr>
              <a:tr h="243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l" fontAlgn="b">
                        <a:buNone/>
                      </a:pPr>
                      <a:r>
                        <a:rPr lang="en-GB" sz="1200" u="none" strike="noStrike" dirty="0">
                          <a:effectLst/>
                          <a:latin typeface="+mn-lt"/>
                        </a:rPr>
                        <a:t>GENOVA - UNIVERSITA' (Genova)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Manrope"/>
                        </a:defRPr>
                      </a:lvl9pPr>
                    </a:lstStyle>
                    <a:p>
                      <a:pPr algn="ctr" fontAlgn="b">
                        <a:buNone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NO</a:t>
                      </a:r>
                    </a:p>
                  </a:txBody>
                  <a:tcPr marL="2675" marR="2675" marT="2675" marB="0" anchor="ctr"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0374111"/>
                  </a:ext>
                </a:extLst>
              </a:tr>
            </a:tbl>
          </a:graphicData>
        </a:graphic>
      </p:graphicFrame>
      <p:sp>
        <p:nvSpPr>
          <p:cNvPr id="8" name="CasellaDiTesto 7">
            <a:extLst>
              <a:ext uri="{FF2B5EF4-FFF2-40B4-BE49-F238E27FC236}">
                <a16:creationId xmlns:a16="http://schemas.microsoft.com/office/drawing/2014/main" id="{869D4726-B66D-AA55-A7A6-86B2FF6ADDBB}"/>
              </a:ext>
            </a:extLst>
          </p:cNvPr>
          <p:cNvSpPr txBox="1"/>
          <p:nvPr/>
        </p:nvSpPr>
        <p:spPr>
          <a:xfrm>
            <a:off x="7146472" y="6564389"/>
            <a:ext cx="45012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Fonte: ARPAL</a:t>
            </a:r>
          </a:p>
        </p:txBody>
      </p:sp>
      <p:sp>
        <p:nvSpPr>
          <p:cNvPr id="2" name="TextBox 40">
            <a:extLst>
              <a:ext uri="{FF2B5EF4-FFF2-40B4-BE49-F238E27FC236}">
                <a16:creationId xmlns:a16="http://schemas.microsoft.com/office/drawing/2014/main" id="{7E9AA242-96C7-4829-FE3D-75719F332686}"/>
              </a:ext>
            </a:extLst>
          </p:cNvPr>
          <p:cNvSpPr txBox="1"/>
          <p:nvPr/>
        </p:nvSpPr>
        <p:spPr>
          <a:xfrm>
            <a:off x="424543" y="1248189"/>
            <a:ext cx="5300255" cy="527817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Passi necessari per un approfondimento sull’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impatto del vento sull’esercizio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in condizioni di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sicurezza percepita e comfort per i passeggeri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della funivia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Rilievo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del vento in Val Bisagno: Istallazione di anemometri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Costruzione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modello a meso-scala di simulazione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degli effetti dell’orografia locale nella propagazione del vento sul territorio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Validazione dei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valori soglia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 rallentamento e interruzione dell’esercizio, anche in funzione della soluzione tecnologica adottata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Analisi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probabilistica 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del superamento dei valori voglia e stima del numero atteso di giorni di interruzione del servizio</a:t>
            </a:r>
          </a:p>
        </p:txBody>
      </p:sp>
    </p:spTree>
    <p:extLst>
      <p:ext uri="{BB962C8B-B14F-4D97-AF65-F5344CB8AC3E}">
        <p14:creationId xmlns:p14="http://schemas.microsoft.com/office/powerpoint/2010/main" val="1347103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9DB24-C2FC-6B31-435A-6F0B1D1C9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40">
            <a:extLst>
              <a:ext uri="{FF2B5EF4-FFF2-40B4-BE49-F238E27FC236}">
                <a16:creationId xmlns:a16="http://schemas.microsoft.com/office/drawing/2014/main" id="{A84FF0CF-6CC3-E35D-49B3-07061480EEFC}"/>
              </a:ext>
            </a:extLst>
          </p:cNvPr>
          <p:cNvSpPr txBox="1"/>
          <p:nvPr/>
        </p:nvSpPr>
        <p:spPr>
          <a:xfrm>
            <a:off x="284116" y="1378817"/>
            <a:ext cx="4793493" cy="407492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Soglia velocità massima del vento considerata: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70 km/h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L’analisi dei </a:t>
            </a: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dati anemometrici</a:t>
            </a:r>
            <a:b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</a:b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(2019 – 2025) di stazioni di rilevamento in contesti vallivi simili (nella città di Genova) indica che il superamento della soglia di 70 km/h</a:t>
            </a:r>
            <a:b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</a:b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è un evento raro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Con i dati a disposizione, si stimano</a:t>
            </a:r>
            <a:b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</a:br>
            <a:r>
              <a:rPr kumimoji="0" lang="it-IT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1-2 giornate all’anno di chiusura della funivia a causa di vento forte</a:t>
            </a:r>
          </a:p>
        </p:txBody>
      </p:sp>
      <p:pic>
        <p:nvPicPr>
          <p:cNvPr id="3" name="Immagine 3">
            <a:extLst>
              <a:ext uri="{FF2B5EF4-FFF2-40B4-BE49-F238E27FC236}">
                <a16:creationId xmlns:a16="http://schemas.microsoft.com/office/drawing/2014/main" id="{D3C36C8F-9367-373A-A2FC-36B0C0EFD2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727" y="1218397"/>
            <a:ext cx="5532755" cy="258064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0D549D-9872-2BE6-B030-BFA9680804E8}"/>
              </a:ext>
            </a:extLst>
          </p:cNvPr>
          <p:cNvSpPr txBox="1"/>
          <p:nvPr/>
        </p:nvSpPr>
        <p:spPr>
          <a:xfrm>
            <a:off x="5077610" y="3863329"/>
            <a:ext cx="651776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+mn-cs"/>
              </a:rPr>
              <a:t>Istogramma dei venti prevalenti: media (sx), raffica (dx) – Stazione di rilevamento Genova Certosa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DDB629-F644-787C-917C-AAD9047751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2756"/>
          <a:stretch>
            <a:fillRect/>
          </a:stretch>
        </p:blipFill>
        <p:spPr>
          <a:xfrm>
            <a:off x="6933891" y="4237357"/>
            <a:ext cx="2976425" cy="22355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30297A-1A6C-9994-CC71-452AB99907B4}"/>
              </a:ext>
            </a:extLst>
          </p:cNvPr>
          <p:cNvSpPr txBox="1"/>
          <p:nvPr/>
        </p:nvSpPr>
        <p:spPr>
          <a:xfrm>
            <a:off x="4894103" y="6472873"/>
            <a:ext cx="705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+mn-cs"/>
              </a:rPr>
              <a:t>Distribuzione cumulata (sx) e frequenze (dx) del vento massimo nell’ora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7C2DEB1-990C-C9AA-9CDA-0301C5C63978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Esempio: stazione di rilevamento Genova Certosa</a:t>
            </a:r>
          </a:p>
        </p:txBody>
      </p:sp>
    </p:spTree>
    <p:extLst>
      <p:ext uri="{BB962C8B-B14F-4D97-AF65-F5344CB8AC3E}">
        <p14:creationId xmlns:p14="http://schemas.microsoft.com/office/powerpoint/2010/main" val="188721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211801-888E-732A-9988-226DF50C2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36C695E-5127-500A-7641-B2BAB232E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7" y="1062943"/>
            <a:ext cx="10793185" cy="5272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it-IT" sz="2200" b="1" dirty="0">
                <a:solidFill>
                  <a:srgbClr val="FF0000"/>
                </a:solidFill>
              </a:rPr>
              <a:t>12 Maggio 2026</a:t>
            </a:r>
          </a:p>
          <a:p>
            <a:pPr marL="0" indent="0">
              <a:buNone/>
            </a:pPr>
            <a:r>
              <a:rPr lang="it-IT" sz="2200" dirty="0"/>
              <a:t>1- </a:t>
            </a:r>
            <a:r>
              <a:rPr lang="it-IT" sz="2200" b="1" dirty="0"/>
              <a:t>approccio generale dello studio</a:t>
            </a:r>
            <a:r>
              <a:rPr lang="it-IT" sz="2200" dirty="0"/>
              <a:t>: dati e modelli di previsione dei flussi, scenario programmatico e scenari di valutazione (BRT, Tram, Funivia), previsioni di domanda e flussi, prestazioni e costi delle soluzioni analizzate</a:t>
            </a:r>
            <a:endParaRPr lang="it-IT" sz="2200" i="1" dirty="0"/>
          </a:p>
          <a:p>
            <a:pPr marL="0" indent="0">
              <a:buNone/>
            </a:pPr>
            <a:r>
              <a:rPr lang="it-IT" sz="2200" dirty="0"/>
              <a:t>2- </a:t>
            </a:r>
            <a:r>
              <a:rPr lang="it-IT" sz="2200" b="1" dirty="0"/>
              <a:t>approfondimenti sugli scenari Tram</a:t>
            </a:r>
            <a:r>
              <a:rPr lang="it-IT" sz="2200" dirty="0"/>
              <a:t>: analisi prestazioni in vari scenari di esercizio</a:t>
            </a:r>
            <a:br>
              <a:rPr lang="it-IT" sz="2200" dirty="0"/>
            </a:br>
            <a:endParaRPr lang="it-IT" sz="2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it-IT" sz="2200" b="1" dirty="0">
                <a:solidFill>
                  <a:srgbClr val="FF0000"/>
                </a:solidFill>
              </a:rPr>
              <a:t>27 Maggio 2026</a:t>
            </a:r>
          </a:p>
          <a:p>
            <a:pPr marL="0" indent="0">
              <a:buNone/>
            </a:pPr>
            <a:r>
              <a:rPr lang="it-IT" sz="2200" dirty="0"/>
              <a:t>3 - </a:t>
            </a:r>
            <a:r>
              <a:rPr lang="it-IT" sz="2200" b="1" dirty="0"/>
              <a:t>approfondimento su tracciato funivia</a:t>
            </a:r>
            <a:r>
              <a:rPr lang="it-IT" sz="2200" dirty="0"/>
              <a:t>: tracciato e ipotesi di estensione, profili plano-altimetrici, fermate , impatti e prestazioni </a:t>
            </a:r>
          </a:p>
          <a:p>
            <a:pPr marL="0" indent="0">
              <a:buNone/>
            </a:pPr>
            <a:endParaRPr lang="it-IT" sz="2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it-IT" sz="2200" b="1" dirty="0">
                <a:solidFill>
                  <a:srgbClr val="FF0000"/>
                </a:solidFill>
              </a:rPr>
              <a:t>Da calendarizzare</a:t>
            </a:r>
          </a:p>
          <a:p>
            <a:pPr marL="0" indent="0">
              <a:buNone/>
            </a:pPr>
            <a:r>
              <a:rPr lang="it-IT" sz="2200" dirty="0"/>
              <a:t>4- </a:t>
            </a:r>
            <a:r>
              <a:rPr lang="it-IT" sz="2200" b="1" dirty="0"/>
              <a:t>approfondimenti su vento: </a:t>
            </a:r>
            <a:r>
              <a:rPr lang="it-IT" sz="2200" dirty="0"/>
              <a:t>dati, modelli di propagazione, </a:t>
            </a:r>
            <a:r>
              <a:rPr lang="it-IT" sz="2200" dirty="0" err="1"/>
              <a:t>assumption</a:t>
            </a:r>
            <a:r>
              <a:rPr lang="it-IT" sz="2200" dirty="0"/>
              <a:t> e impatti sull’esercizio, passi successivi</a:t>
            </a:r>
            <a:endParaRPr lang="it-IT" sz="2200" i="1" dirty="0"/>
          </a:p>
          <a:p>
            <a:pPr marL="457200" indent="-457200">
              <a:buAutoNum type="alphaLcParenR"/>
            </a:pPr>
            <a:endParaRPr lang="it-IT" sz="2200" dirty="0"/>
          </a:p>
        </p:txBody>
      </p:sp>
      <p:sp>
        <p:nvSpPr>
          <p:cNvPr id="4" name="Titolo 1">
            <a:extLst>
              <a:ext uri="{FF2B5EF4-FFF2-40B4-BE49-F238E27FC236}">
                <a16:creationId xmlns:a16="http://schemas.microsoft.com/office/drawing/2014/main" id="{BD47007C-6E67-B069-2580-AB15ECCDB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385" y="272141"/>
            <a:ext cx="10515600" cy="671058"/>
          </a:xfrm>
        </p:spPr>
        <p:txBody>
          <a:bodyPr>
            <a:normAutofit/>
          </a:bodyPr>
          <a:lstStyle/>
          <a:p>
            <a:pPr algn="ctr"/>
            <a:r>
              <a:rPr lang="it-IT" sz="4000" b="1" dirty="0"/>
              <a:t>Incontri con i tecnici designati dai Comitati</a:t>
            </a:r>
            <a:endParaRPr lang="it-IT" sz="4000" dirty="0"/>
          </a:p>
        </p:txBody>
      </p:sp>
    </p:spTree>
    <p:extLst>
      <p:ext uri="{BB962C8B-B14F-4D97-AF65-F5344CB8AC3E}">
        <p14:creationId xmlns:p14="http://schemas.microsoft.com/office/powerpoint/2010/main" val="219705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AA757E-661F-0892-F7FD-2E0A86C13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0">
            <a:extLst>
              <a:ext uri="{FF2B5EF4-FFF2-40B4-BE49-F238E27FC236}">
                <a16:creationId xmlns:a16="http://schemas.microsoft.com/office/drawing/2014/main" id="{7707BFA2-D17D-D64F-CE7A-5C4257DCF83E}"/>
              </a:ext>
            </a:extLst>
          </p:cNvPr>
          <p:cNvSpPr txBox="1"/>
          <p:nvPr/>
        </p:nvSpPr>
        <p:spPr>
          <a:xfrm>
            <a:off x="284117" y="938448"/>
            <a:ext cx="11624348" cy="54841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just">
              <a:spcAft>
                <a:spcPts val="1200"/>
              </a:spcAft>
            </a:pPr>
            <a:r>
              <a:rPr lang="it-IT" sz="2400" dirty="0"/>
              <a:t>Alla luce delle analisi condotte, la funivia rappresenta una soluzione, che si integra bene nello scenario programmatico della mobilità di Genova; la capacità offerta è proporzionata ai flussi di mobilità nella Val Bisagno. Essa si distingue per:</a:t>
            </a:r>
            <a:endParaRPr lang="en-GB" sz="2400" dirty="0"/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400" dirty="0"/>
              <a:t>integrazione efficace con il sistema di trasporto esistente;</a:t>
            </a:r>
            <a:endParaRPr lang="en-GB" sz="2400" dirty="0"/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400" dirty="0"/>
              <a:t>prestazioni elevate e affidabilità operativa;</a:t>
            </a:r>
            <a:endParaRPr lang="en-GB" sz="2400" dirty="0"/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400" dirty="0"/>
              <a:t>coerenza con i livelli di domanda e scalabilità nel tempo;</a:t>
            </a:r>
            <a:endParaRPr lang="en-GB" sz="2400" dirty="0"/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it-IT" sz="2400" dirty="0"/>
              <a:t>minore impatto infrastrutturale rispetto alle alternative su sede stradale.</a:t>
            </a:r>
            <a:endParaRPr lang="en-GB" sz="2400" dirty="0"/>
          </a:p>
          <a:p>
            <a:pPr algn="ctr"/>
            <a:endParaRPr lang="it-IT" sz="2400" b="1" dirty="0"/>
          </a:p>
          <a:p>
            <a:pPr algn="ctr"/>
            <a:r>
              <a:rPr lang="it-IT" sz="2400" b="1" dirty="0"/>
              <a:t>Tali elementi la rendono una soluzione equilibrata e adatta a rispondere alle esigenze di mobilità della Val Bisagno, giustificando l’avvio delle successive fasi progettuali, ovvero il </a:t>
            </a:r>
            <a:r>
              <a:rPr lang="it-IT" sz="2400" b="1" dirty="0">
                <a:solidFill>
                  <a:srgbClr val="C00000"/>
                </a:solidFill>
              </a:rPr>
              <a:t>Documento di Fattibilità delle Alternative Progettuali </a:t>
            </a:r>
            <a:r>
              <a:rPr lang="it-IT" sz="2400" b="1" dirty="0"/>
              <a:t>(DOCFAP) e il </a:t>
            </a:r>
            <a:r>
              <a:rPr lang="it-IT" sz="2400" b="1" dirty="0">
                <a:solidFill>
                  <a:srgbClr val="C00000"/>
                </a:solidFill>
              </a:rPr>
              <a:t>Progetto di Fattibilità Tecnico-Economica </a:t>
            </a:r>
            <a:r>
              <a:rPr lang="it-IT" sz="2400" b="1" dirty="0"/>
              <a:t>(PFTE).</a:t>
            </a:r>
            <a:endParaRPr lang="en-GB" sz="24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8ADF56C-D550-54F5-654C-4199E6551D1E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it-IT" sz="4900" b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Conclusioni</a:t>
            </a:r>
          </a:p>
        </p:txBody>
      </p:sp>
    </p:spTree>
    <p:extLst>
      <p:ext uri="{BB962C8B-B14F-4D97-AF65-F5344CB8AC3E}">
        <p14:creationId xmlns:p14="http://schemas.microsoft.com/office/powerpoint/2010/main" val="17681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ED59F6C-EFAC-7BA7-8585-3BF5D17BA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B72E3D5-7101-0E07-4653-1F4D1700F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48" b="1412"/>
          <a:stretch>
            <a:fillRect/>
          </a:stretch>
        </p:blipFill>
        <p:spPr>
          <a:xfrm>
            <a:off x="2358392" y="1162689"/>
            <a:ext cx="7525837" cy="529463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2CED6F6-3998-9A09-CA46-F06035D1D410}"/>
              </a:ext>
            </a:extLst>
          </p:cNvPr>
          <p:cNvSpPr/>
          <p:nvPr/>
        </p:nvSpPr>
        <p:spPr>
          <a:xfrm>
            <a:off x="8741232" y="4704396"/>
            <a:ext cx="2503712" cy="1719943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A185BC-9306-AFCA-BE2E-9911275DA8A2}"/>
              </a:ext>
            </a:extLst>
          </p:cNvPr>
          <p:cNvSpPr/>
          <p:nvPr/>
        </p:nvSpPr>
        <p:spPr>
          <a:xfrm>
            <a:off x="8875736" y="4870804"/>
            <a:ext cx="216000" cy="108000"/>
          </a:xfrm>
          <a:prstGeom prst="rect">
            <a:avLst/>
          </a:prstGeom>
          <a:solidFill>
            <a:srgbClr val="5F5F5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8F6F6D-C096-537E-82BB-A844771752F6}"/>
              </a:ext>
            </a:extLst>
          </p:cNvPr>
          <p:cNvSpPr txBox="1"/>
          <p:nvPr/>
        </p:nvSpPr>
        <p:spPr>
          <a:xfrm>
            <a:off x="9111347" y="5459090"/>
            <a:ext cx="17199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Vincoli Architettonici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3946B4-47F5-05CE-9088-EB6DB7D6F8B7}"/>
              </a:ext>
            </a:extLst>
          </p:cNvPr>
          <p:cNvSpPr/>
          <p:nvPr/>
        </p:nvSpPr>
        <p:spPr>
          <a:xfrm>
            <a:off x="8875734" y="5055865"/>
            <a:ext cx="216000" cy="108000"/>
          </a:xfrm>
          <a:prstGeom prst="rect">
            <a:avLst/>
          </a:prstGeom>
          <a:solidFill>
            <a:srgbClr val="6AB8F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D83259-89D4-C945-A4FA-5C81C7988045}"/>
              </a:ext>
            </a:extLst>
          </p:cNvPr>
          <p:cNvSpPr txBox="1"/>
          <p:nvPr/>
        </p:nvSpPr>
        <p:spPr>
          <a:xfrm>
            <a:off x="9091734" y="4784745"/>
            <a:ext cx="203346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Alveo Bisagno (tombato)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672BFE7-AF43-5781-5D6E-D4F2EBAAE048}"/>
              </a:ext>
            </a:extLst>
          </p:cNvPr>
          <p:cNvSpPr txBox="1"/>
          <p:nvPr/>
        </p:nvSpPr>
        <p:spPr>
          <a:xfrm>
            <a:off x="9091734" y="4960478"/>
            <a:ext cx="22620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Alveo Bisagno (non tombato)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2478742-67C8-C53D-279B-4845347C1944}"/>
              </a:ext>
            </a:extLst>
          </p:cNvPr>
          <p:cNvSpPr txBox="1"/>
          <p:nvPr/>
        </p:nvSpPr>
        <p:spPr>
          <a:xfrm>
            <a:off x="9116788" y="576169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Rischi geologici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0AB85E2-614B-6EB2-7771-73D0C6CD303F}"/>
              </a:ext>
            </a:extLst>
          </p:cNvPr>
          <p:cNvSpPr/>
          <p:nvPr/>
        </p:nvSpPr>
        <p:spPr>
          <a:xfrm>
            <a:off x="8875734" y="5544835"/>
            <a:ext cx="216000" cy="108000"/>
          </a:xfrm>
          <a:prstGeom prst="rect">
            <a:avLst/>
          </a:prstGeom>
          <a:solidFill>
            <a:srgbClr val="48B44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763B7D8-262C-9322-AE59-1872A687B43F}"/>
              </a:ext>
            </a:extLst>
          </p:cNvPr>
          <p:cNvSpPr/>
          <p:nvPr/>
        </p:nvSpPr>
        <p:spPr>
          <a:xfrm>
            <a:off x="8875734" y="5849781"/>
            <a:ext cx="216000" cy="108000"/>
          </a:xfrm>
          <a:prstGeom prst="rect">
            <a:avLst/>
          </a:prstGeom>
          <a:solidFill>
            <a:srgbClr val="B582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C10BAC5-9747-5459-C9CD-2A9BA7B86960}"/>
              </a:ext>
            </a:extLst>
          </p:cNvPr>
          <p:cNvSpPr/>
          <p:nvPr/>
        </p:nvSpPr>
        <p:spPr>
          <a:xfrm>
            <a:off x="8875734" y="5230037"/>
            <a:ext cx="216000" cy="108000"/>
          </a:xfrm>
          <a:prstGeom prst="rect">
            <a:avLst/>
          </a:prstGeom>
          <a:solidFill>
            <a:srgbClr val="D2F79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C488292-64B2-B7D8-2EE5-A8B39D41834D}"/>
              </a:ext>
            </a:extLst>
          </p:cNvPr>
          <p:cNvSpPr txBox="1"/>
          <p:nvPr/>
        </p:nvSpPr>
        <p:spPr>
          <a:xfrm>
            <a:off x="9102620" y="5134650"/>
            <a:ext cx="203346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Alveo Bisagno (naturale)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B2D6746-AB97-496F-B5F5-7DFCFB63EEAD}"/>
              </a:ext>
            </a:extLst>
          </p:cNvPr>
          <p:cNvSpPr txBox="1"/>
          <p:nvPr/>
        </p:nvSpPr>
        <p:spPr>
          <a:xfrm>
            <a:off x="9116788" y="609915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Asse funivia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CDFB91-09F7-3DB0-9B78-9B458EAA347B}"/>
              </a:ext>
            </a:extLst>
          </p:cNvPr>
          <p:cNvCxnSpPr/>
          <p:nvPr/>
        </p:nvCxnSpPr>
        <p:spPr>
          <a:xfrm>
            <a:off x="8875734" y="6242408"/>
            <a:ext cx="252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e 17">
            <a:extLst>
              <a:ext uri="{FF2B5EF4-FFF2-40B4-BE49-F238E27FC236}">
                <a16:creationId xmlns:a16="http://schemas.microsoft.com/office/drawing/2014/main" id="{B1448D8B-96C9-34ED-81B9-895A711CC61B}"/>
              </a:ext>
            </a:extLst>
          </p:cNvPr>
          <p:cNvSpPr/>
          <p:nvPr/>
        </p:nvSpPr>
        <p:spPr>
          <a:xfrm>
            <a:off x="4834600" y="5333641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CasellaDiTesto 27">
            <a:extLst>
              <a:ext uri="{FF2B5EF4-FFF2-40B4-BE49-F238E27FC236}">
                <a16:creationId xmlns:a16="http://schemas.microsoft.com/office/drawing/2014/main" id="{94A50196-68BF-253D-46DE-9405BADE8B86}"/>
              </a:ext>
            </a:extLst>
          </p:cNvPr>
          <p:cNvSpPr txBox="1"/>
          <p:nvPr/>
        </p:nvSpPr>
        <p:spPr>
          <a:xfrm>
            <a:off x="3533542" y="5091675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Brignole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9FFAF8-2DD6-DC5B-9446-69B4DEE0C429}"/>
              </a:ext>
            </a:extLst>
          </p:cNvPr>
          <p:cNvCxnSpPr>
            <a:cxnSpLocks/>
            <a:stCxn id="13" idx="3"/>
            <a:endCxn id="12" idx="1"/>
          </p:cNvCxnSpPr>
          <p:nvPr/>
        </p:nvCxnSpPr>
        <p:spPr>
          <a:xfrm>
            <a:off x="4649542" y="5253258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e 17">
            <a:extLst>
              <a:ext uri="{FF2B5EF4-FFF2-40B4-BE49-F238E27FC236}">
                <a16:creationId xmlns:a16="http://schemas.microsoft.com/office/drawing/2014/main" id="{E4B2C5F7-47FC-83BC-E2D6-21EB4B149C3A}"/>
              </a:ext>
            </a:extLst>
          </p:cNvPr>
          <p:cNvSpPr/>
          <p:nvPr/>
        </p:nvSpPr>
        <p:spPr>
          <a:xfrm>
            <a:off x="4747057" y="3953299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CasellaDiTesto 27">
            <a:extLst>
              <a:ext uri="{FF2B5EF4-FFF2-40B4-BE49-F238E27FC236}">
                <a16:creationId xmlns:a16="http://schemas.microsoft.com/office/drawing/2014/main" id="{9150752E-A82C-39F6-E895-4420FE742E85}"/>
              </a:ext>
            </a:extLst>
          </p:cNvPr>
          <p:cNvSpPr txBox="1"/>
          <p:nvPr/>
        </p:nvSpPr>
        <p:spPr>
          <a:xfrm>
            <a:off x="3585699" y="3711333"/>
            <a:ext cx="972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B2B0E3-D58D-6801-4BEF-51E18CFE5678}"/>
              </a:ext>
            </a:extLst>
          </p:cNvPr>
          <p:cNvCxnSpPr>
            <a:cxnSpLocks/>
            <a:stCxn id="16" idx="3"/>
            <a:endCxn id="15" idx="1"/>
          </p:cNvCxnSpPr>
          <p:nvPr/>
        </p:nvCxnSpPr>
        <p:spPr>
          <a:xfrm>
            <a:off x="4557699" y="3872916"/>
            <a:ext cx="2093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vale 17">
            <a:extLst>
              <a:ext uri="{FF2B5EF4-FFF2-40B4-BE49-F238E27FC236}">
                <a16:creationId xmlns:a16="http://schemas.microsoft.com/office/drawing/2014/main" id="{6BD98F28-F5E6-B79C-E747-0C0D47588789}"/>
              </a:ext>
            </a:extLst>
          </p:cNvPr>
          <p:cNvSpPr/>
          <p:nvPr/>
        </p:nvSpPr>
        <p:spPr>
          <a:xfrm>
            <a:off x="6344296" y="2151442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CasellaDiTesto 27">
            <a:extLst>
              <a:ext uri="{FF2B5EF4-FFF2-40B4-BE49-F238E27FC236}">
                <a16:creationId xmlns:a16="http://schemas.microsoft.com/office/drawing/2014/main" id="{63DC80D4-4F5F-2E79-EBB0-DA7E37D53B12}"/>
              </a:ext>
            </a:extLst>
          </p:cNvPr>
          <p:cNvSpPr txBox="1"/>
          <p:nvPr/>
        </p:nvSpPr>
        <p:spPr>
          <a:xfrm>
            <a:off x="5043238" y="1909476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Molassana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382692C-B496-9E45-EF0D-C56A43D345FE}"/>
              </a:ext>
            </a:extLst>
          </p:cNvPr>
          <p:cNvCxnSpPr>
            <a:cxnSpLocks/>
            <a:stCxn id="20" idx="3"/>
            <a:endCxn id="19" idx="1"/>
          </p:cNvCxnSpPr>
          <p:nvPr/>
        </p:nvCxnSpPr>
        <p:spPr>
          <a:xfrm>
            <a:off x="6159238" y="2071059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62ED58F7-3544-7D2E-6148-02F89F7286B1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4607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A8CE394-588B-7B83-DF40-2AA07F6DF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238B66C7-AFE0-15A4-161D-76FADDACB9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0" b="1887"/>
          <a:stretch>
            <a:fillRect/>
          </a:stretch>
        </p:blipFill>
        <p:spPr>
          <a:xfrm>
            <a:off x="2381694" y="1127034"/>
            <a:ext cx="7412324" cy="5330292"/>
          </a:xfrm>
          <a:prstGeom prst="rect">
            <a:avLst/>
          </a:prstGeom>
        </p:spPr>
      </p:pic>
      <p:grpSp>
        <p:nvGrpSpPr>
          <p:cNvPr id="57" name="Group 56">
            <a:extLst>
              <a:ext uri="{FF2B5EF4-FFF2-40B4-BE49-F238E27FC236}">
                <a16:creationId xmlns:a16="http://schemas.microsoft.com/office/drawing/2014/main" id="{AFE0BB2B-3F3D-DB8B-0961-D58B3267B54B}"/>
              </a:ext>
            </a:extLst>
          </p:cNvPr>
          <p:cNvGrpSpPr/>
          <p:nvPr/>
        </p:nvGrpSpPr>
        <p:grpSpPr>
          <a:xfrm>
            <a:off x="8741232" y="4725658"/>
            <a:ext cx="2764972" cy="1719943"/>
            <a:chOff x="8741232" y="4767942"/>
            <a:chExt cx="2764972" cy="1719943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15F0DE2-60FB-34CA-3519-2615046CE00D}"/>
                </a:ext>
              </a:extLst>
            </p:cNvPr>
            <p:cNvSpPr/>
            <p:nvPr/>
          </p:nvSpPr>
          <p:spPr>
            <a:xfrm>
              <a:off x="8741232" y="4767942"/>
              <a:ext cx="2503712" cy="1719943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B61B092-4083-70B0-473A-8B286A13B9AF}"/>
                </a:ext>
              </a:extLst>
            </p:cNvPr>
            <p:cNvSpPr/>
            <p:nvPr/>
          </p:nvSpPr>
          <p:spPr>
            <a:xfrm>
              <a:off x="8875736" y="4934350"/>
              <a:ext cx="216000" cy="108000"/>
            </a:xfrm>
            <a:prstGeom prst="rect">
              <a:avLst/>
            </a:prstGeom>
            <a:solidFill>
              <a:srgbClr val="5F5F5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4178A2F-1F5C-836A-D56F-7A7425DF33D2}"/>
                </a:ext>
              </a:extLst>
            </p:cNvPr>
            <p:cNvSpPr txBox="1"/>
            <p:nvPr/>
          </p:nvSpPr>
          <p:spPr>
            <a:xfrm>
              <a:off x="9111347" y="5522636"/>
              <a:ext cx="1719943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Vincoli Architettonici</a:t>
              </a:r>
              <a:endParaRPr kumimoji="0" lang="en-GB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1F95C2B-75A7-BC96-5EAD-AB86127A5B17}"/>
                </a:ext>
              </a:extLst>
            </p:cNvPr>
            <p:cNvSpPr/>
            <p:nvPr/>
          </p:nvSpPr>
          <p:spPr>
            <a:xfrm>
              <a:off x="8875734" y="5119411"/>
              <a:ext cx="216000" cy="108000"/>
            </a:xfrm>
            <a:prstGeom prst="rect">
              <a:avLst/>
            </a:prstGeom>
            <a:solidFill>
              <a:srgbClr val="6AB8F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8F0FF535-E234-4C28-0DD7-0780B616CEF5}"/>
                </a:ext>
              </a:extLst>
            </p:cNvPr>
            <p:cNvSpPr txBox="1"/>
            <p:nvPr/>
          </p:nvSpPr>
          <p:spPr>
            <a:xfrm>
              <a:off x="9091734" y="4848291"/>
              <a:ext cx="2033469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Alveo Bisagno (tombato)</a:t>
              </a:r>
              <a:endPara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C22B38-3ACC-DBD0-3B4E-0C1EF1D8E0F5}"/>
                </a:ext>
              </a:extLst>
            </p:cNvPr>
            <p:cNvSpPr txBox="1"/>
            <p:nvPr/>
          </p:nvSpPr>
          <p:spPr>
            <a:xfrm>
              <a:off x="9091734" y="5024024"/>
              <a:ext cx="2262066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Alveo Bisagno (non tombato)</a:t>
              </a:r>
              <a:endPara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274FAAE-23D8-D315-9932-09667ECFB649}"/>
                </a:ext>
              </a:extLst>
            </p:cNvPr>
            <p:cNvSpPr txBox="1"/>
            <p:nvPr/>
          </p:nvSpPr>
          <p:spPr>
            <a:xfrm>
              <a:off x="9116788" y="5825241"/>
              <a:ext cx="2389416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Rischi geologici</a:t>
              </a:r>
              <a:endParaRPr kumimoji="0" lang="en-GB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91A7FAA-E1C7-864E-5D43-B27DBA4E9A6D}"/>
                </a:ext>
              </a:extLst>
            </p:cNvPr>
            <p:cNvSpPr/>
            <p:nvPr/>
          </p:nvSpPr>
          <p:spPr>
            <a:xfrm>
              <a:off x="8875734" y="5608381"/>
              <a:ext cx="216000" cy="108000"/>
            </a:xfrm>
            <a:prstGeom prst="rect">
              <a:avLst/>
            </a:prstGeom>
            <a:solidFill>
              <a:srgbClr val="48B44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6BBC093E-0E5C-0DD9-312F-2127A429C4B0}"/>
                </a:ext>
              </a:extLst>
            </p:cNvPr>
            <p:cNvSpPr/>
            <p:nvPr/>
          </p:nvSpPr>
          <p:spPr>
            <a:xfrm>
              <a:off x="8875734" y="5913327"/>
              <a:ext cx="216000" cy="108000"/>
            </a:xfrm>
            <a:prstGeom prst="rect">
              <a:avLst/>
            </a:prstGeom>
            <a:solidFill>
              <a:srgbClr val="B5824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692F03CF-C004-FAD3-5F19-C7350184BB8E}"/>
                </a:ext>
              </a:extLst>
            </p:cNvPr>
            <p:cNvSpPr/>
            <p:nvPr/>
          </p:nvSpPr>
          <p:spPr>
            <a:xfrm>
              <a:off x="8875734" y="5293583"/>
              <a:ext cx="216000" cy="108000"/>
            </a:xfrm>
            <a:prstGeom prst="rect">
              <a:avLst/>
            </a:prstGeom>
            <a:solidFill>
              <a:srgbClr val="D2F79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96BBD625-5A76-C317-2A36-DF1B1F90AACD}"/>
                </a:ext>
              </a:extLst>
            </p:cNvPr>
            <p:cNvSpPr txBox="1"/>
            <p:nvPr/>
          </p:nvSpPr>
          <p:spPr>
            <a:xfrm>
              <a:off x="9102620" y="5198196"/>
              <a:ext cx="2033469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Alveo Bisagno (naturale)</a:t>
              </a:r>
              <a:endPara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38DC1D1A-9618-D46A-D2C5-57D3C912A846}"/>
                </a:ext>
              </a:extLst>
            </p:cNvPr>
            <p:cNvSpPr txBox="1"/>
            <p:nvPr/>
          </p:nvSpPr>
          <p:spPr>
            <a:xfrm>
              <a:off x="9116788" y="6162701"/>
              <a:ext cx="2389416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Poppins" panose="00000500000000000000" pitchFamily="2" charset="0"/>
                </a:rPr>
                <a:t>Posizionamento Sostegni</a:t>
              </a:r>
              <a:endParaRPr kumimoji="0" lang="en-GB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A7ADA79D-6B5A-4347-30CC-579DF42E9C6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929304" y="6257658"/>
              <a:ext cx="97971" cy="97971"/>
            </a:xfrm>
            <a:prstGeom prst="ellipse">
              <a:avLst/>
            </a:prstGeom>
            <a:solidFill>
              <a:srgbClr val="FF001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5" name="Ovale 17">
            <a:extLst>
              <a:ext uri="{FF2B5EF4-FFF2-40B4-BE49-F238E27FC236}">
                <a16:creationId xmlns:a16="http://schemas.microsoft.com/office/drawing/2014/main" id="{FBDD4D32-503D-54F9-F3D5-1BA09534DA7F}"/>
              </a:ext>
            </a:extLst>
          </p:cNvPr>
          <p:cNvSpPr/>
          <p:nvPr/>
        </p:nvSpPr>
        <p:spPr>
          <a:xfrm>
            <a:off x="4834600" y="5354903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6" name="CasellaDiTesto 27">
            <a:extLst>
              <a:ext uri="{FF2B5EF4-FFF2-40B4-BE49-F238E27FC236}">
                <a16:creationId xmlns:a16="http://schemas.microsoft.com/office/drawing/2014/main" id="{8162394E-698B-9EC0-86DB-BA705BF3FBDE}"/>
              </a:ext>
            </a:extLst>
          </p:cNvPr>
          <p:cNvSpPr txBox="1"/>
          <p:nvPr/>
        </p:nvSpPr>
        <p:spPr>
          <a:xfrm>
            <a:off x="3533542" y="5112937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Brignole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D824F1C0-05A5-817C-538A-A60E91165C41}"/>
              </a:ext>
            </a:extLst>
          </p:cNvPr>
          <p:cNvCxnSpPr>
            <a:cxnSpLocks/>
            <a:stCxn id="46" idx="3"/>
            <a:endCxn id="45" idx="1"/>
          </p:cNvCxnSpPr>
          <p:nvPr/>
        </p:nvCxnSpPr>
        <p:spPr>
          <a:xfrm>
            <a:off x="4649542" y="5274520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Ovale 17">
            <a:extLst>
              <a:ext uri="{FF2B5EF4-FFF2-40B4-BE49-F238E27FC236}">
                <a16:creationId xmlns:a16="http://schemas.microsoft.com/office/drawing/2014/main" id="{A155882B-E03E-6859-C103-75948BAFE5CE}"/>
              </a:ext>
            </a:extLst>
          </p:cNvPr>
          <p:cNvSpPr/>
          <p:nvPr/>
        </p:nvSpPr>
        <p:spPr>
          <a:xfrm>
            <a:off x="4747057" y="3974561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9" name="CasellaDiTesto 27">
            <a:extLst>
              <a:ext uri="{FF2B5EF4-FFF2-40B4-BE49-F238E27FC236}">
                <a16:creationId xmlns:a16="http://schemas.microsoft.com/office/drawing/2014/main" id="{0FF2C4AC-7120-A333-3011-C6BF74CBF91A}"/>
              </a:ext>
            </a:extLst>
          </p:cNvPr>
          <p:cNvSpPr txBox="1"/>
          <p:nvPr/>
        </p:nvSpPr>
        <p:spPr>
          <a:xfrm>
            <a:off x="3585699" y="3732595"/>
            <a:ext cx="972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00EF951C-C70D-257D-5389-A978D2A9872B}"/>
              </a:ext>
            </a:extLst>
          </p:cNvPr>
          <p:cNvCxnSpPr>
            <a:cxnSpLocks/>
            <a:stCxn id="49" idx="3"/>
            <a:endCxn id="48" idx="1"/>
          </p:cNvCxnSpPr>
          <p:nvPr/>
        </p:nvCxnSpPr>
        <p:spPr>
          <a:xfrm>
            <a:off x="4557699" y="3894178"/>
            <a:ext cx="2093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Ovale 17">
            <a:extLst>
              <a:ext uri="{FF2B5EF4-FFF2-40B4-BE49-F238E27FC236}">
                <a16:creationId xmlns:a16="http://schemas.microsoft.com/office/drawing/2014/main" id="{7F5BB352-87B5-5113-5636-05FAE34686CA}"/>
              </a:ext>
            </a:extLst>
          </p:cNvPr>
          <p:cNvSpPr/>
          <p:nvPr/>
        </p:nvSpPr>
        <p:spPr>
          <a:xfrm>
            <a:off x="6344296" y="2172704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2" name="CasellaDiTesto 27">
            <a:extLst>
              <a:ext uri="{FF2B5EF4-FFF2-40B4-BE49-F238E27FC236}">
                <a16:creationId xmlns:a16="http://schemas.microsoft.com/office/drawing/2014/main" id="{F57B72E1-3752-F9E8-D524-02DB52C0740B}"/>
              </a:ext>
            </a:extLst>
          </p:cNvPr>
          <p:cNvSpPr txBox="1"/>
          <p:nvPr/>
        </p:nvSpPr>
        <p:spPr>
          <a:xfrm>
            <a:off x="5043238" y="1930738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Molassana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DE4AB148-75CC-B88C-6D9F-C7999A72F5CF}"/>
              </a:ext>
            </a:extLst>
          </p:cNvPr>
          <p:cNvCxnSpPr>
            <a:cxnSpLocks/>
            <a:stCxn id="52" idx="3"/>
            <a:endCxn id="51" idx="1"/>
          </p:cNvCxnSpPr>
          <p:nvPr/>
        </p:nvCxnSpPr>
        <p:spPr>
          <a:xfrm>
            <a:off x="6159238" y="2092321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7760073A-A019-7939-4843-691CFFD24475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(ii)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8116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6740D6-489D-E578-AC5F-05A88E7F8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42" y="1705635"/>
            <a:ext cx="5391914" cy="47244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02BE35-3072-A1D2-DB95-F98E983A26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51" r="9383"/>
          <a:stretch>
            <a:fillRect/>
          </a:stretch>
        </p:blipFill>
        <p:spPr>
          <a:xfrm>
            <a:off x="6225371" y="1705635"/>
            <a:ext cx="5611189" cy="4724414"/>
          </a:xfrm>
          <a:prstGeom prst="rect">
            <a:avLst/>
          </a:prstGeom>
        </p:spPr>
      </p:pic>
      <p:sp>
        <p:nvSpPr>
          <p:cNvPr id="8" name="CasellaDiTesto 27">
            <a:extLst>
              <a:ext uri="{FF2B5EF4-FFF2-40B4-BE49-F238E27FC236}">
                <a16:creationId xmlns:a16="http://schemas.microsoft.com/office/drawing/2014/main" id="{0B762AD3-4402-422E-8FD4-05DDD454984E}"/>
              </a:ext>
            </a:extLst>
          </p:cNvPr>
          <p:cNvSpPr txBox="1"/>
          <p:nvPr/>
        </p:nvSpPr>
        <p:spPr>
          <a:xfrm>
            <a:off x="2188028" y="1291990"/>
            <a:ext cx="2373086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Brignole - Sardegna</a:t>
            </a:r>
          </a:p>
        </p:txBody>
      </p:sp>
      <p:sp>
        <p:nvSpPr>
          <p:cNvPr id="9" name="CasellaDiTesto 27">
            <a:extLst>
              <a:ext uri="{FF2B5EF4-FFF2-40B4-BE49-F238E27FC236}">
                <a16:creationId xmlns:a16="http://schemas.microsoft.com/office/drawing/2014/main" id="{749D306F-1878-5F45-D06D-857A2868E19D}"/>
              </a:ext>
            </a:extLst>
          </p:cNvPr>
          <p:cNvSpPr txBox="1"/>
          <p:nvPr/>
        </p:nvSpPr>
        <p:spPr>
          <a:xfrm>
            <a:off x="7968342" y="1291990"/>
            <a:ext cx="2373086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Sardegna - Marassi</a:t>
            </a:r>
          </a:p>
        </p:txBody>
      </p:sp>
      <p:sp>
        <p:nvSpPr>
          <p:cNvPr id="10" name="Ovale 17">
            <a:extLst>
              <a:ext uri="{FF2B5EF4-FFF2-40B4-BE49-F238E27FC236}">
                <a16:creationId xmlns:a16="http://schemas.microsoft.com/office/drawing/2014/main" id="{91C3E18E-C161-B34D-D206-0BAF023E9378}"/>
              </a:ext>
            </a:extLst>
          </p:cNvPr>
          <p:cNvSpPr/>
          <p:nvPr/>
        </p:nvSpPr>
        <p:spPr>
          <a:xfrm>
            <a:off x="1917229" y="5486306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CasellaDiTesto 27">
            <a:extLst>
              <a:ext uri="{FF2B5EF4-FFF2-40B4-BE49-F238E27FC236}">
                <a16:creationId xmlns:a16="http://schemas.microsoft.com/office/drawing/2014/main" id="{0B35BE10-03FA-4A42-09A1-0F1D79A9A2B9}"/>
              </a:ext>
            </a:extLst>
          </p:cNvPr>
          <p:cNvSpPr txBox="1"/>
          <p:nvPr/>
        </p:nvSpPr>
        <p:spPr>
          <a:xfrm>
            <a:off x="616171" y="5244340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Brignole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5250AA-F4A9-EAB9-44F8-E3C115BCC675}"/>
              </a:ext>
            </a:extLst>
          </p:cNvPr>
          <p:cNvCxnSpPr>
            <a:cxnSpLocks/>
            <a:stCxn id="11" idx="3"/>
            <a:endCxn id="10" idx="1"/>
          </p:cNvCxnSpPr>
          <p:nvPr/>
        </p:nvCxnSpPr>
        <p:spPr>
          <a:xfrm>
            <a:off x="1732171" y="5405923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e 17">
            <a:extLst>
              <a:ext uri="{FF2B5EF4-FFF2-40B4-BE49-F238E27FC236}">
                <a16:creationId xmlns:a16="http://schemas.microsoft.com/office/drawing/2014/main" id="{1981C9A6-EC12-9FAE-BDF3-5976031A3D09}"/>
              </a:ext>
            </a:extLst>
          </p:cNvPr>
          <p:cNvSpPr/>
          <p:nvPr/>
        </p:nvSpPr>
        <p:spPr>
          <a:xfrm>
            <a:off x="3691601" y="2677791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CasellaDiTesto 27">
            <a:extLst>
              <a:ext uri="{FF2B5EF4-FFF2-40B4-BE49-F238E27FC236}">
                <a16:creationId xmlns:a16="http://schemas.microsoft.com/office/drawing/2014/main" id="{48C4C808-C88F-E382-D581-86516062032D}"/>
              </a:ext>
            </a:extLst>
          </p:cNvPr>
          <p:cNvSpPr txBox="1"/>
          <p:nvPr/>
        </p:nvSpPr>
        <p:spPr>
          <a:xfrm>
            <a:off x="4110486" y="2370510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Sardegna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F4FBDD-7C98-F1FD-2896-FA6B147D1D11}"/>
              </a:ext>
            </a:extLst>
          </p:cNvPr>
          <p:cNvCxnSpPr>
            <a:cxnSpLocks/>
            <a:stCxn id="14" idx="1"/>
            <a:endCxn id="13" idx="6"/>
          </p:cNvCxnSpPr>
          <p:nvPr/>
        </p:nvCxnSpPr>
        <p:spPr>
          <a:xfrm flipH="1">
            <a:off x="3828176" y="2532093"/>
            <a:ext cx="282310" cy="21134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vale 17">
            <a:extLst>
              <a:ext uri="{FF2B5EF4-FFF2-40B4-BE49-F238E27FC236}">
                <a16:creationId xmlns:a16="http://schemas.microsoft.com/office/drawing/2014/main" id="{A9C483D7-1AE2-4E5B-2AB0-1895271A6A46}"/>
              </a:ext>
            </a:extLst>
          </p:cNvPr>
          <p:cNvSpPr/>
          <p:nvPr/>
        </p:nvSpPr>
        <p:spPr>
          <a:xfrm>
            <a:off x="10252999" y="5752402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CasellaDiTesto 27">
            <a:extLst>
              <a:ext uri="{FF2B5EF4-FFF2-40B4-BE49-F238E27FC236}">
                <a16:creationId xmlns:a16="http://schemas.microsoft.com/office/drawing/2014/main" id="{A863B879-75C9-6DB7-1932-DF174340E668}"/>
              </a:ext>
            </a:extLst>
          </p:cNvPr>
          <p:cNvSpPr txBox="1"/>
          <p:nvPr/>
        </p:nvSpPr>
        <p:spPr>
          <a:xfrm>
            <a:off x="10671884" y="5445121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Sardegna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5052FDB-55F6-41F4-D754-5AA98FEF1652}"/>
              </a:ext>
            </a:extLst>
          </p:cNvPr>
          <p:cNvCxnSpPr>
            <a:cxnSpLocks/>
            <a:stCxn id="20" idx="1"/>
            <a:endCxn id="19" idx="6"/>
          </p:cNvCxnSpPr>
          <p:nvPr/>
        </p:nvCxnSpPr>
        <p:spPr>
          <a:xfrm flipH="1">
            <a:off x="10389574" y="5606704"/>
            <a:ext cx="282310" cy="21134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e 17">
            <a:extLst>
              <a:ext uri="{FF2B5EF4-FFF2-40B4-BE49-F238E27FC236}">
                <a16:creationId xmlns:a16="http://schemas.microsoft.com/office/drawing/2014/main" id="{DFBED484-FEAB-B164-920C-602064AA35F1}"/>
              </a:ext>
            </a:extLst>
          </p:cNvPr>
          <p:cNvSpPr/>
          <p:nvPr/>
        </p:nvSpPr>
        <p:spPr>
          <a:xfrm>
            <a:off x="8139288" y="2699563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CasellaDiTesto 27">
            <a:extLst>
              <a:ext uri="{FF2B5EF4-FFF2-40B4-BE49-F238E27FC236}">
                <a16:creationId xmlns:a16="http://schemas.microsoft.com/office/drawing/2014/main" id="{3F59F426-47B9-DF81-DBB7-D047AF9440E6}"/>
              </a:ext>
            </a:extLst>
          </p:cNvPr>
          <p:cNvSpPr txBox="1"/>
          <p:nvPr/>
        </p:nvSpPr>
        <p:spPr>
          <a:xfrm>
            <a:off x="8558173" y="2392282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Marassi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E104282-31DC-7A1E-38CE-9D66BDEA7D40}"/>
              </a:ext>
            </a:extLst>
          </p:cNvPr>
          <p:cNvCxnSpPr>
            <a:cxnSpLocks/>
            <a:stCxn id="23" idx="1"/>
            <a:endCxn id="22" idx="6"/>
          </p:cNvCxnSpPr>
          <p:nvPr/>
        </p:nvCxnSpPr>
        <p:spPr>
          <a:xfrm flipH="1">
            <a:off x="8275863" y="2553865"/>
            <a:ext cx="282310" cy="21134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21B040C6-6BBC-BE3C-DE4B-CA5E922E359B}"/>
              </a:ext>
            </a:extLst>
          </p:cNvPr>
          <p:cNvSpPr/>
          <p:nvPr/>
        </p:nvSpPr>
        <p:spPr>
          <a:xfrm>
            <a:off x="4926828" y="6148381"/>
            <a:ext cx="2503712" cy="60533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FB4637A-89D2-495C-428E-663F2B6AF76B}"/>
              </a:ext>
            </a:extLst>
          </p:cNvPr>
          <p:cNvSpPr txBox="1"/>
          <p:nvPr/>
        </p:nvSpPr>
        <p:spPr>
          <a:xfrm>
            <a:off x="5302384" y="6428534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Asse funivia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9D75769-B07B-C995-54E7-2DDDCDDD02BB}"/>
              </a:ext>
            </a:extLst>
          </p:cNvPr>
          <p:cNvCxnSpPr/>
          <p:nvPr/>
        </p:nvCxnSpPr>
        <p:spPr>
          <a:xfrm>
            <a:off x="5061330" y="6571787"/>
            <a:ext cx="252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2A7BF258-F859-BA95-7B9A-D540F9F128FE}"/>
              </a:ext>
            </a:extLst>
          </p:cNvPr>
          <p:cNvSpPr txBox="1"/>
          <p:nvPr/>
        </p:nvSpPr>
        <p:spPr>
          <a:xfrm>
            <a:off x="5313330" y="622091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Posizionamento Sostegni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6F2B16D-DCB0-ABD1-EBE1-889034955896}"/>
              </a:ext>
            </a:extLst>
          </p:cNvPr>
          <p:cNvSpPr>
            <a:spLocks noChangeAspect="1"/>
          </p:cNvSpPr>
          <p:nvPr/>
        </p:nvSpPr>
        <p:spPr>
          <a:xfrm>
            <a:off x="5125846" y="6304986"/>
            <a:ext cx="97971" cy="97971"/>
          </a:xfrm>
          <a:prstGeom prst="ellipse">
            <a:avLst/>
          </a:prstGeom>
          <a:solidFill>
            <a:srgbClr val="FF0015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C26CD7-3B1A-2542-AD6A-567318846252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(iii)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7749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1B28ED1-6D57-25D8-DDEF-CE3F37A78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414C47-591E-83E1-E70F-19CBF4F2F9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56"/>
          <a:stretch>
            <a:fillRect/>
          </a:stretch>
        </p:blipFill>
        <p:spPr>
          <a:xfrm>
            <a:off x="521942" y="1673738"/>
            <a:ext cx="5391914" cy="47244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E4585A-DFF0-2911-5686-90B31584B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645" y="1661774"/>
            <a:ext cx="5284639" cy="4736377"/>
          </a:xfrm>
          <a:prstGeom prst="rect">
            <a:avLst/>
          </a:prstGeom>
        </p:spPr>
      </p:pic>
      <p:sp>
        <p:nvSpPr>
          <p:cNvPr id="8" name="CasellaDiTesto 27">
            <a:extLst>
              <a:ext uri="{FF2B5EF4-FFF2-40B4-BE49-F238E27FC236}">
                <a16:creationId xmlns:a16="http://schemas.microsoft.com/office/drawing/2014/main" id="{746A305F-C676-2332-76A0-EC19BE4FE05B}"/>
              </a:ext>
            </a:extLst>
          </p:cNvPr>
          <p:cNvSpPr txBox="1"/>
          <p:nvPr/>
        </p:nvSpPr>
        <p:spPr>
          <a:xfrm>
            <a:off x="2188027" y="1260092"/>
            <a:ext cx="2873829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Marassi – Bobbio </a:t>
            </a:r>
            <a:r>
              <a:rPr kumimoji="0" lang="it-IT" sz="11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(opzione a)</a:t>
            </a:r>
            <a:endParaRPr kumimoji="0" lang="it-IT" sz="15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CasellaDiTesto 27">
            <a:extLst>
              <a:ext uri="{FF2B5EF4-FFF2-40B4-BE49-F238E27FC236}">
                <a16:creationId xmlns:a16="http://schemas.microsoft.com/office/drawing/2014/main" id="{E9EF8965-A6BA-B183-122D-D2C990AE4E58}"/>
              </a:ext>
            </a:extLst>
          </p:cNvPr>
          <p:cNvSpPr txBox="1"/>
          <p:nvPr/>
        </p:nvSpPr>
        <p:spPr>
          <a:xfrm>
            <a:off x="7968342" y="1260092"/>
            <a:ext cx="3069772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Bobbio </a:t>
            </a:r>
            <a:r>
              <a:rPr kumimoji="0" lang="it-IT" sz="11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(opzione a)</a:t>
            </a:r>
            <a:r>
              <a:rPr kumimoji="0" lang="it-IT" sz="1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 Staglieno</a:t>
            </a:r>
          </a:p>
        </p:txBody>
      </p:sp>
      <p:sp>
        <p:nvSpPr>
          <p:cNvPr id="10" name="Ovale 17">
            <a:extLst>
              <a:ext uri="{FF2B5EF4-FFF2-40B4-BE49-F238E27FC236}">
                <a16:creationId xmlns:a16="http://schemas.microsoft.com/office/drawing/2014/main" id="{40C3782D-1CDC-7952-6242-6D896FBBD601}"/>
              </a:ext>
            </a:extLst>
          </p:cNvPr>
          <p:cNvSpPr/>
          <p:nvPr/>
        </p:nvSpPr>
        <p:spPr>
          <a:xfrm>
            <a:off x="2946803" y="5378208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CasellaDiTesto 27">
            <a:extLst>
              <a:ext uri="{FF2B5EF4-FFF2-40B4-BE49-F238E27FC236}">
                <a16:creationId xmlns:a16="http://schemas.microsoft.com/office/drawing/2014/main" id="{C52DA391-E085-6056-DBAF-306C3E27D8CF}"/>
              </a:ext>
            </a:extLst>
          </p:cNvPr>
          <p:cNvSpPr txBox="1"/>
          <p:nvPr/>
        </p:nvSpPr>
        <p:spPr>
          <a:xfrm>
            <a:off x="3365688" y="5070927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Marassi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29D7AE-B8C1-5C09-61AF-EE6450C7C3FA}"/>
              </a:ext>
            </a:extLst>
          </p:cNvPr>
          <p:cNvCxnSpPr>
            <a:cxnSpLocks/>
            <a:stCxn id="11" idx="1"/>
            <a:endCxn id="10" idx="6"/>
          </p:cNvCxnSpPr>
          <p:nvPr/>
        </p:nvCxnSpPr>
        <p:spPr>
          <a:xfrm flipH="1">
            <a:off x="3083378" y="5232510"/>
            <a:ext cx="282310" cy="21134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e 17">
            <a:extLst>
              <a:ext uri="{FF2B5EF4-FFF2-40B4-BE49-F238E27FC236}">
                <a16:creationId xmlns:a16="http://schemas.microsoft.com/office/drawing/2014/main" id="{A32F8F95-937C-E2E7-FB32-E71653645782}"/>
              </a:ext>
            </a:extLst>
          </p:cNvPr>
          <p:cNvSpPr/>
          <p:nvPr/>
        </p:nvSpPr>
        <p:spPr>
          <a:xfrm>
            <a:off x="2145829" y="1937476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CasellaDiTesto 27">
            <a:extLst>
              <a:ext uri="{FF2B5EF4-FFF2-40B4-BE49-F238E27FC236}">
                <a16:creationId xmlns:a16="http://schemas.microsoft.com/office/drawing/2014/main" id="{A9C46E04-26AF-5FF1-E0FA-D3E96BD9EBF4}"/>
              </a:ext>
            </a:extLst>
          </p:cNvPr>
          <p:cNvSpPr txBox="1"/>
          <p:nvPr/>
        </p:nvSpPr>
        <p:spPr>
          <a:xfrm>
            <a:off x="844771" y="1695510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Bobbio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AB922C9-C27A-309A-F622-EFFC78BADB4D}"/>
              </a:ext>
            </a:extLst>
          </p:cNvPr>
          <p:cNvCxnSpPr>
            <a:cxnSpLocks/>
            <a:stCxn id="14" idx="3"/>
            <a:endCxn id="13" idx="1"/>
          </p:cNvCxnSpPr>
          <p:nvPr/>
        </p:nvCxnSpPr>
        <p:spPr>
          <a:xfrm>
            <a:off x="1960771" y="1857093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e 17">
            <a:extLst>
              <a:ext uri="{FF2B5EF4-FFF2-40B4-BE49-F238E27FC236}">
                <a16:creationId xmlns:a16="http://schemas.microsoft.com/office/drawing/2014/main" id="{56314C9C-C9EF-376E-1E12-D61B4002F111}"/>
              </a:ext>
            </a:extLst>
          </p:cNvPr>
          <p:cNvSpPr/>
          <p:nvPr/>
        </p:nvSpPr>
        <p:spPr>
          <a:xfrm>
            <a:off x="8754944" y="4833076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CasellaDiTesto 27">
            <a:extLst>
              <a:ext uri="{FF2B5EF4-FFF2-40B4-BE49-F238E27FC236}">
                <a16:creationId xmlns:a16="http://schemas.microsoft.com/office/drawing/2014/main" id="{489A878D-BD90-6AFD-D753-E05C6E250C92}"/>
              </a:ext>
            </a:extLst>
          </p:cNvPr>
          <p:cNvSpPr txBox="1"/>
          <p:nvPr/>
        </p:nvSpPr>
        <p:spPr>
          <a:xfrm>
            <a:off x="7453886" y="4591110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Bobbio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E7BE14-3629-BF13-8876-765BADC7FF2E}"/>
              </a:ext>
            </a:extLst>
          </p:cNvPr>
          <p:cNvCxnSpPr>
            <a:cxnSpLocks/>
            <a:stCxn id="17" idx="3"/>
            <a:endCxn id="16" idx="1"/>
          </p:cNvCxnSpPr>
          <p:nvPr/>
        </p:nvCxnSpPr>
        <p:spPr>
          <a:xfrm>
            <a:off x="8569886" y="4752693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vale 17">
            <a:extLst>
              <a:ext uri="{FF2B5EF4-FFF2-40B4-BE49-F238E27FC236}">
                <a16:creationId xmlns:a16="http://schemas.microsoft.com/office/drawing/2014/main" id="{BFBD2E75-B85A-B7BB-2775-3173E68D6D61}"/>
              </a:ext>
            </a:extLst>
          </p:cNvPr>
          <p:cNvSpPr/>
          <p:nvPr/>
        </p:nvSpPr>
        <p:spPr>
          <a:xfrm>
            <a:off x="9334716" y="2888331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CasellaDiTesto 27">
            <a:extLst>
              <a:ext uri="{FF2B5EF4-FFF2-40B4-BE49-F238E27FC236}">
                <a16:creationId xmlns:a16="http://schemas.microsoft.com/office/drawing/2014/main" id="{DF2D6A74-7AAA-E157-486E-4DBE454690D2}"/>
              </a:ext>
            </a:extLst>
          </p:cNvPr>
          <p:cNvSpPr txBox="1"/>
          <p:nvPr/>
        </p:nvSpPr>
        <p:spPr>
          <a:xfrm>
            <a:off x="8033658" y="2646365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8E07099-8B79-C48A-8181-DC7213D56556}"/>
              </a:ext>
            </a:extLst>
          </p:cNvPr>
          <p:cNvCxnSpPr>
            <a:cxnSpLocks/>
            <a:stCxn id="20" idx="3"/>
            <a:endCxn id="19" idx="1"/>
          </p:cNvCxnSpPr>
          <p:nvPr/>
        </p:nvCxnSpPr>
        <p:spPr>
          <a:xfrm>
            <a:off x="9149658" y="2807948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6051CA8C-F173-05D1-6190-1CE52F52A84F}"/>
              </a:ext>
            </a:extLst>
          </p:cNvPr>
          <p:cNvSpPr/>
          <p:nvPr/>
        </p:nvSpPr>
        <p:spPr>
          <a:xfrm>
            <a:off x="4926828" y="6148381"/>
            <a:ext cx="2503712" cy="60533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C6F5C5-1AAE-A5EC-F3B4-05E1F28F74F1}"/>
              </a:ext>
            </a:extLst>
          </p:cNvPr>
          <p:cNvSpPr txBox="1"/>
          <p:nvPr/>
        </p:nvSpPr>
        <p:spPr>
          <a:xfrm>
            <a:off x="5302384" y="6428534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Asse funivia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FD9440A-62D6-B4A9-3F84-17188AAC28C1}"/>
              </a:ext>
            </a:extLst>
          </p:cNvPr>
          <p:cNvCxnSpPr/>
          <p:nvPr/>
        </p:nvCxnSpPr>
        <p:spPr>
          <a:xfrm>
            <a:off x="5061330" y="6571787"/>
            <a:ext cx="252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03ECB77F-6B51-893E-2D8F-0A9DA313C83E}"/>
              </a:ext>
            </a:extLst>
          </p:cNvPr>
          <p:cNvSpPr txBox="1"/>
          <p:nvPr/>
        </p:nvSpPr>
        <p:spPr>
          <a:xfrm>
            <a:off x="5313330" y="622091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Posizionamento Sostegni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16B3F9-0121-A914-8CF0-DA91AD4D91A8}"/>
              </a:ext>
            </a:extLst>
          </p:cNvPr>
          <p:cNvSpPr>
            <a:spLocks noChangeAspect="1"/>
          </p:cNvSpPr>
          <p:nvPr/>
        </p:nvSpPr>
        <p:spPr>
          <a:xfrm>
            <a:off x="5125846" y="6304986"/>
            <a:ext cx="97971" cy="97971"/>
          </a:xfrm>
          <a:prstGeom prst="ellipse">
            <a:avLst/>
          </a:prstGeom>
          <a:solidFill>
            <a:srgbClr val="FF0015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5EC849D-E29B-5DF7-B9A1-92CB810C24FB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(iv)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85675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74B7C59D-0D90-E067-37C3-F13E35075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4CE6F22-D6B8-84FC-C517-2E4F494622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8645" y="1661770"/>
            <a:ext cx="5284638" cy="4797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25D4A85-49B9-E0C5-DC4D-C03A21768E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681"/>
          <a:stretch>
            <a:fillRect/>
          </a:stretch>
        </p:blipFill>
        <p:spPr>
          <a:xfrm>
            <a:off x="518716" y="1661770"/>
            <a:ext cx="5484572" cy="4724413"/>
          </a:xfrm>
          <a:prstGeom prst="rect">
            <a:avLst/>
          </a:prstGeom>
        </p:spPr>
      </p:pic>
      <p:sp>
        <p:nvSpPr>
          <p:cNvPr id="5" name="Ovale 17">
            <a:extLst>
              <a:ext uri="{FF2B5EF4-FFF2-40B4-BE49-F238E27FC236}">
                <a16:creationId xmlns:a16="http://schemas.microsoft.com/office/drawing/2014/main" id="{FA2ED293-8BC5-635A-A5F2-B79184AFF268}"/>
              </a:ext>
            </a:extLst>
          </p:cNvPr>
          <p:cNvSpPr/>
          <p:nvPr/>
        </p:nvSpPr>
        <p:spPr>
          <a:xfrm>
            <a:off x="1028916" y="4227270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CasellaDiTesto 27">
            <a:extLst>
              <a:ext uri="{FF2B5EF4-FFF2-40B4-BE49-F238E27FC236}">
                <a16:creationId xmlns:a16="http://schemas.microsoft.com/office/drawing/2014/main" id="{5714ED64-AFAD-9A65-C6DA-56FC0329717C}"/>
              </a:ext>
            </a:extLst>
          </p:cNvPr>
          <p:cNvSpPr txBox="1"/>
          <p:nvPr/>
        </p:nvSpPr>
        <p:spPr>
          <a:xfrm>
            <a:off x="1959429" y="4507820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CB8062-BCEE-EA11-0275-3E3E68572FE1}"/>
              </a:ext>
            </a:extLst>
          </p:cNvPr>
          <p:cNvCxnSpPr>
            <a:cxnSpLocks/>
            <a:stCxn id="7" idx="1"/>
            <a:endCxn id="5" idx="5"/>
          </p:cNvCxnSpPr>
          <p:nvPr/>
        </p:nvCxnSpPr>
        <p:spPr>
          <a:xfrm flipH="1" flipV="1">
            <a:off x="1145490" y="4339328"/>
            <a:ext cx="813939" cy="330075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vale 17">
            <a:extLst>
              <a:ext uri="{FF2B5EF4-FFF2-40B4-BE49-F238E27FC236}">
                <a16:creationId xmlns:a16="http://schemas.microsoft.com/office/drawing/2014/main" id="{09A44227-3BE9-648B-2517-F201204690CA}"/>
              </a:ext>
            </a:extLst>
          </p:cNvPr>
          <p:cNvSpPr/>
          <p:nvPr/>
        </p:nvSpPr>
        <p:spPr>
          <a:xfrm>
            <a:off x="5437631" y="2833899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CasellaDiTesto 27">
            <a:extLst>
              <a:ext uri="{FF2B5EF4-FFF2-40B4-BE49-F238E27FC236}">
                <a16:creationId xmlns:a16="http://schemas.microsoft.com/office/drawing/2014/main" id="{70B3F8E2-2E11-7DAA-764C-84AA070F8ABC}"/>
              </a:ext>
            </a:extLst>
          </p:cNvPr>
          <p:cNvSpPr txBox="1"/>
          <p:nvPr/>
        </p:nvSpPr>
        <p:spPr>
          <a:xfrm>
            <a:off x="4060373" y="2145619"/>
            <a:ext cx="1404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Volpara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DE0D2E-E6DC-8885-CCB6-850016652344}"/>
              </a:ext>
            </a:extLst>
          </p:cNvPr>
          <p:cNvCxnSpPr>
            <a:cxnSpLocks/>
            <a:stCxn id="18" idx="2"/>
            <a:endCxn id="17" idx="1"/>
          </p:cNvCxnSpPr>
          <p:nvPr/>
        </p:nvCxnSpPr>
        <p:spPr>
          <a:xfrm>
            <a:off x="4762373" y="2468784"/>
            <a:ext cx="695259" cy="384341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vale 17">
            <a:extLst>
              <a:ext uri="{FF2B5EF4-FFF2-40B4-BE49-F238E27FC236}">
                <a16:creationId xmlns:a16="http://schemas.microsoft.com/office/drawing/2014/main" id="{E626E823-0CB9-8E31-FCB0-62822D250DAB}"/>
              </a:ext>
            </a:extLst>
          </p:cNvPr>
          <p:cNvSpPr/>
          <p:nvPr/>
        </p:nvSpPr>
        <p:spPr>
          <a:xfrm>
            <a:off x="8182832" y="6022420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5" name="CasellaDiTesto 27">
            <a:extLst>
              <a:ext uri="{FF2B5EF4-FFF2-40B4-BE49-F238E27FC236}">
                <a16:creationId xmlns:a16="http://schemas.microsoft.com/office/drawing/2014/main" id="{A1291F7D-6FEC-8B47-39BC-857E5EE41C95}"/>
              </a:ext>
            </a:extLst>
          </p:cNvPr>
          <p:cNvSpPr txBox="1"/>
          <p:nvPr/>
        </p:nvSpPr>
        <p:spPr>
          <a:xfrm>
            <a:off x="8601717" y="5715139"/>
            <a:ext cx="1116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Volpara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7CC6033-E531-4DD4-9BDE-842AF86A5C24}"/>
              </a:ext>
            </a:extLst>
          </p:cNvPr>
          <p:cNvCxnSpPr>
            <a:cxnSpLocks/>
            <a:stCxn id="25" idx="1"/>
            <a:endCxn id="24" idx="6"/>
          </p:cNvCxnSpPr>
          <p:nvPr/>
        </p:nvCxnSpPr>
        <p:spPr>
          <a:xfrm flipH="1">
            <a:off x="8319407" y="5876722"/>
            <a:ext cx="282310" cy="21134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e 17">
            <a:extLst>
              <a:ext uri="{FF2B5EF4-FFF2-40B4-BE49-F238E27FC236}">
                <a16:creationId xmlns:a16="http://schemas.microsoft.com/office/drawing/2014/main" id="{6BDDA32A-5C71-F6E1-07E2-59BD659384D2}"/>
              </a:ext>
            </a:extLst>
          </p:cNvPr>
          <p:cNvSpPr/>
          <p:nvPr/>
        </p:nvSpPr>
        <p:spPr>
          <a:xfrm>
            <a:off x="9966085" y="2328094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9FE3A6AC-0792-C9A6-9149-144C7C8E114A}"/>
              </a:ext>
            </a:extLst>
          </p:cNvPr>
          <p:cNvSpPr txBox="1"/>
          <p:nvPr/>
        </p:nvSpPr>
        <p:spPr>
          <a:xfrm>
            <a:off x="8395462" y="2086128"/>
            <a:ext cx="1385565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Guglielmetti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58506F7-BD58-4761-425E-B236A0161A92}"/>
              </a:ext>
            </a:extLst>
          </p:cNvPr>
          <p:cNvCxnSpPr>
            <a:cxnSpLocks/>
            <a:stCxn id="28" idx="3"/>
            <a:endCxn id="27" idx="1"/>
          </p:cNvCxnSpPr>
          <p:nvPr/>
        </p:nvCxnSpPr>
        <p:spPr>
          <a:xfrm>
            <a:off x="9781027" y="2247711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CasellaDiTesto 27">
            <a:extLst>
              <a:ext uri="{FF2B5EF4-FFF2-40B4-BE49-F238E27FC236}">
                <a16:creationId xmlns:a16="http://schemas.microsoft.com/office/drawing/2014/main" id="{691EA2EF-6639-1418-3C7C-79C5D126311F}"/>
              </a:ext>
            </a:extLst>
          </p:cNvPr>
          <p:cNvSpPr txBox="1"/>
          <p:nvPr/>
        </p:nvSpPr>
        <p:spPr>
          <a:xfrm>
            <a:off x="1165491" y="1260088"/>
            <a:ext cx="427214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Staglieno – Volpara </a:t>
            </a:r>
            <a:r>
              <a:rPr kumimoji="0" lang="it-IT" sz="11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(nodo di deviazione)</a:t>
            </a:r>
            <a:endParaRPr kumimoji="0" lang="it-IT" sz="15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2" name="CasellaDiTesto 27">
            <a:extLst>
              <a:ext uri="{FF2B5EF4-FFF2-40B4-BE49-F238E27FC236}">
                <a16:creationId xmlns:a16="http://schemas.microsoft.com/office/drawing/2014/main" id="{4A1CA7F9-AACC-BFCF-E53C-21F029454A5D}"/>
              </a:ext>
            </a:extLst>
          </p:cNvPr>
          <p:cNvSpPr txBox="1"/>
          <p:nvPr/>
        </p:nvSpPr>
        <p:spPr>
          <a:xfrm>
            <a:off x="7023647" y="1308410"/>
            <a:ext cx="427214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Volpara </a:t>
            </a:r>
            <a:r>
              <a:rPr kumimoji="0" lang="it-IT" sz="1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(nodo di deviazione)</a:t>
            </a:r>
            <a:r>
              <a:rPr kumimoji="0" lang="it-IT" sz="1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 Guglielmetti</a:t>
            </a:r>
            <a:endParaRPr kumimoji="0" lang="it-IT" sz="15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F3F1A5C-4ECA-837E-CA87-5F430D641408}"/>
              </a:ext>
            </a:extLst>
          </p:cNvPr>
          <p:cNvSpPr/>
          <p:nvPr/>
        </p:nvSpPr>
        <p:spPr>
          <a:xfrm>
            <a:off x="4926828" y="6148381"/>
            <a:ext cx="2503712" cy="60533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9F43BAE-6CA5-1E3B-EB92-E1BC07C2F6B1}"/>
              </a:ext>
            </a:extLst>
          </p:cNvPr>
          <p:cNvSpPr txBox="1"/>
          <p:nvPr/>
        </p:nvSpPr>
        <p:spPr>
          <a:xfrm>
            <a:off x="5302384" y="6428534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Asse funivia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93811B9-1109-AEFA-0CDA-C1AA5AF3D083}"/>
              </a:ext>
            </a:extLst>
          </p:cNvPr>
          <p:cNvCxnSpPr/>
          <p:nvPr/>
        </p:nvCxnSpPr>
        <p:spPr>
          <a:xfrm>
            <a:off x="5061330" y="6571787"/>
            <a:ext cx="252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503C6862-5A68-965D-A6F6-731AB4D4CEB4}"/>
              </a:ext>
            </a:extLst>
          </p:cNvPr>
          <p:cNvSpPr txBox="1"/>
          <p:nvPr/>
        </p:nvSpPr>
        <p:spPr>
          <a:xfrm>
            <a:off x="5313330" y="622091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Posizionamento Sostegni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C90FC085-26A3-AF1B-1F2D-31ABD115DC6A}"/>
              </a:ext>
            </a:extLst>
          </p:cNvPr>
          <p:cNvSpPr>
            <a:spLocks noChangeAspect="1"/>
          </p:cNvSpPr>
          <p:nvPr/>
        </p:nvSpPr>
        <p:spPr>
          <a:xfrm>
            <a:off x="5125846" y="6304986"/>
            <a:ext cx="97971" cy="97971"/>
          </a:xfrm>
          <a:prstGeom prst="ellipse">
            <a:avLst/>
          </a:prstGeom>
          <a:solidFill>
            <a:srgbClr val="FF0015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BCACD14-9856-8B56-814E-D6602AD81118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(v)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7978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120131B-0723-6B6D-3649-B12A79940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DF0C8E57-D87A-FF5D-76D0-338FAAC45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8645" y="1406578"/>
            <a:ext cx="5284638" cy="4797152"/>
          </a:xfrm>
          <a:prstGeom prst="rect">
            <a:avLst/>
          </a:prstGeom>
        </p:spPr>
      </p:pic>
      <p:sp>
        <p:nvSpPr>
          <p:cNvPr id="31" name="CasellaDiTesto 27">
            <a:extLst>
              <a:ext uri="{FF2B5EF4-FFF2-40B4-BE49-F238E27FC236}">
                <a16:creationId xmlns:a16="http://schemas.microsoft.com/office/drawing/2014/main" id="{D2C57123-7AC9-F509-71A1-96F74E2FE560}"/>
              </a:ext>
            </a:extLst>
          </p:cNvPr>
          <p:cNvSpPr txBox="1"/>
          <p:nvPr/>
        </p:nvSpPr>
        <p:spPr>
          <a:xfrm>
            <a:off x="1165491" y="1004896"/>
            <a:ext cx="427214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Guglielmetti – Sciorba</a:t>
            </a:r>
            <a:endParaRPr kumimoji="0" lang="it-IT" sz="15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2" name="CasellaDiTesto 27">
            <a:extLst>
              <a:ext uri="{FF2B5EF4-FFF2-40B4-BE49-F238E27FC236}">
                <a16:creationId xmlns:a16="http://schemas.microsoft.com/office/drawing/2014/main" id="{59B79A7D-0422-2A0E-4714-E368889715C5}"/>
              </a:ext>
            </a:extLst>
          </p:cNvPr>
          <p:cNvSpPr txBox="1"/>
          <p:nvPr/>
        </p:nvSpPr>
        <p:spPr>
          <a:xfrm>
            <a:off x="7023647" y="1053218"/>
            <a:ext cx="427214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Tratta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Sciorba</a:t>
            </a:r>
            <a:r>
              <a:rPr kumimoji="0" lang="it-IT" sz="1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it-IT" sz="1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 Molassana</a:t>
            </a:r>
            <a:endParaRPr kumimoji="0" lang="it-IT" sz="15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BF5469-EDDD-DB04-FC19-C79C965C1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543" y="1406577"/>
            <a:ext cx="5054770" cy="47469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4DD6A0-F27C-F50A-EDD8-1CBE92D44D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629" t="833" r="5682"/>
          <a:stretch>
            <a:fillRect/>
          </a:stretch>
        </p:blipFill>
        <p:spPr>
          <a:xfrm>
            <a:off x="6096000" y="1416625"/>
            <a:ext cx="5577284" cy="4787104"/>
          </a:xfrm>
          <a:prstGeom prst="rect">
            <a:avLst/>
          </a:prstGeom>
        </p:spPr>
      </p:pic>
      <p:sp>
        <p:nvSpPr>
          <p:cNvPr id="10" name="Ovale 17">
            <a:extLst>
              <a:ext uri="{FF2B5EF4-FFF2-40B4-BE49-F238E27FC236}">
                <a16:creationId xmlns:a16="http://schemas.microsoft.com/office/drawing/2014/main" id="{1A7368C7-B40C-8FB2-197D-7A6E15F380AE}"/>
              </a:ext>
            </a:extLst>
          </p:cNvPr>
          <p:cNvSpPr/>
          <p:nvPr/>
        </p:nvSpPr>
        <p:spPr>
          <a:xfrm>
            <a:off x="2487599" y="5621645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CasellaDiTesto 27">
            <a:extLst>
              <a:ext uri="{FF2B5EF4-FFF2-40B4-BE49-F238E27FC236}">
                <a16:creationId xmlns:a16="http://schemas.microsoft.com/office/drawing/2014/main" id="{24744F8B-1CBE-C115-BA6C-BB227F2F9405}"/>
              </a:ext>
            </a:extLst>
          </p:cNvPr>
          <p:cNvSpPr txBox="1"/>
          <p:nvPr/>
        </p:nvSpPr>
        <p:spPr>
          <a:xfrm>
            <a:off x="916976" y="5379679"/>
            <a:ext cx="1385565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Guglielmetti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D053D1-502B-3EC5-B801-5C4353558C1B}"/>
              </a:ext>
            </a:extLst>
          </p:cNvPr>
          <p:cNvCxnSpPr>
            <a:cxnSpLocks/>
            <a:stCxn id="11" idx="3"/>
            <a:endCxn id="10" idx="1"/>
          </p:cNvCxnSpPr>
          <p:nvPr/>
        </p:nvCxnSpPr>
        <p:spPr>
          <a:xfrm>
            <a:off x="2302541" y="5541262"/>
            <a:ext cx="205059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e 17">
            <a:extLst>
              <a:ext uri="{FF2B5EF4-FFF2-40B4-BE49-F238E27FC236}">
                <a16:creationId xmlns:a16="http://schemas.microsoft.com/office/drawing/2014/main" id="{4EB00980-7DF5-AF8A-A91B-6DFDB04BAAAE}"/>
              </a:ext>
            </a:extLst>
          </p:cNvPr>
          <p:cNvSpPr/>
          <p:nvPr/>
        </p:nvSpPr>
        <p:spPr>
          <a:xfrm>
            <a:off x="3365439" y="2432131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CasellaDiTesto 27">
            <a:extLst>
              <a:ext uri="{FF2B5EF4-FFF2-40B4-BE49-F238E27FC236}">
                <a16:creationId xmlns:a16="http://schemas.microsoft.com/office/drawing/2014/main" id="{3A36BF91-FD0F-A18F-87A3-A7BF120E73A5}"/>
              </a:ext>
            </a:extLst>
          </p:cNvPr>
          <p:cNvSpPr txBox="1"/>
          <p:nvPr/>
        </p:nvSpPr>
        <p:spPr>
          <a:xfrm>
            <a:off x="2295558" y="2190165"/>
            <a:ext cx="900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Sciorba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742F562-0826-B776-D200-A1025D3839CA}"/>
              </a:ext>
            </a:extLst>
          </p:cNvPr>
          <p:cNvCxnSpPr>
            <a:cxnSpLocks/>
            <a:stCxn id="14" idx="3"/>
            <a:endCxn id="13" idx="1"/>
          </p:cNvCxnSpPr>
          <p:nvPr/>
        </p:nvCxnSpPr>
        <p:spPr>
          <a:xfrm>
            <a:off x="3195558" y="2351748"/>
            <a:ext cx="189882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e 17">
            <a:extLst>
              <a:ext uri="{FF2B5EF4-FFF2-40B4-BE49-F238E27FC236}">
                <a16:creationId xmlns:a16="http://schemas.microsoft.com/office/drawing/2014/main" id="{F4D0D061-A2B8-0CA6-F065-F954CA5FCDDA}"/>
              </a:ext>
            </a:extLst>
          </p:cNvPr>
          <p:cNvSpPr/>
          <p:nvPr/>
        </p:nvSpPr>
        <p:spPr>
          <a:xfrm>
            <a:off x="6671067" y="5986024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CasellaDiTesto 27">
            <a:extLst>
              <a:ext uri="{FF2B5EF4-FFF2-40B4-BE49-F238E27FC236}">
                <a16:creationId xmlns:a16="http://schemas.microsoft.com/office/drawing/2014/main" id="{9F26E935-A2CB-E648-8F25-341040193238}"/>
              </a:ext>
            </a:extLst>
          </p:cNvPr>
          <p:cNvSpPr txBox="1"/>
          <p:nvPr/>
        </p:nvSpPr>
        <p:spPr>
          <a:xfrm>
            <a:off x="5601186" y="5744058"/>
            <a:ext cx="900000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Sciorba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5B8F35D-63D5-3EF0-A650-59B8EEFA0B98}"/>
              </a:ext>
            </a:extLst>
          </p:cNvPr>
          <p:cNvCxnSpPr>
            <a:cxnSpLocks/>
            <a:stCxn id="20" idx="3"/>
            <a:endCxn id="16" idx="1"/>
          </p:cNvCxnSpPr>
          <p:nvPr/>
        </p:nvCxnSpPr>
        <p:spPr>
          <a:xfrm>
            <a:off x="6501186" y="5905641"/>
            <a:ext cx="189882" cy="9960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e 17">
            <a:extLst>
              <a:ext uri="{FF2B5EF4-FFF2-40B4-BE49-F238E27FC236}">
                <a16:creationId xmlns:a16="http://schemas.microsoft.com/office/drawing/2014/main" id="{A8955F89-F904-030B-D4AE-A1B3EF6BCE6E}"/>
              </a:ext>
            </a:extLst>
          </p:cNvPr>
          <p:cNvSpPr/>
          <p:nvPr/>
        </p:nvSpPr>
        <p:spPr>
          <a:xfrm>
            <a:off x="10889934" y="1416625"/>
            <a:ext cx="136575" cy="1312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0" name="CasellaDiTesto 27">
            <a:extLst>
              <a:ext uri="{FF2B5EF4-FFF2-40B4-BE49-F238E27FC236}">
                <a16:creationId xmlns:a16="http://schemas.microsoft.com/office/drawing/2014/main" id="{0BBF1B69-5AF4-5AE5-37A8-92D98E0FC416}"/>
              </a:ext>
            </a:extLst>
          </p:cNvPr>
          <p:cNvSpPr txBox="1"/>
          <p:nvPr/>
        </p:nvSpPr>
        <p:spPr>
          <a:xfrm>
            <a:off x="9025396" y="1457687"/>
            <a:ext cx="1385565" cy="32316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Molassana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7EE9455-06D6-8AB9-5734-DCF4E233276C}"/>
              </a:ext>
            </a:extLst>
          </p:cNvPr>
          <p:cNvCxnSpPr>
            <a:cxnSpLocks/>
            <a:stCxn id="30" idx="3"/>
            <a:endCxn id="22" idx="1"/>
          </p:cNvCxnSpPr>
          <p:nvPr/>
        </p:nvCxnSpPr>
        <p:spPr>
          <a:xfrm flipV="1">
            <a:off x="10410961" y="1435851"/>
            <a:ext cx="498974" cy="183419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F7F79A24-A179-2560-8B41-DCE00059D48D}"/>
              </a:ext>
            </a:extLst>
          </p:cNvPr>
          <p:cNvSpPr/>
          <p:nvPr/>
        </p:nvSpPr>
        <p:spPr>
          <a:xfrm>
            <a:off x="4926828" y="6148381"/>
            <a:ext cx="2503712" cy="60533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373C4A7-EE7F-FD39-21E3-D7E831A0FBD7}"/>
              </a:ext>
            </a:extLst>
          </p:cNvPr>
          <p:cNvSpPr txBox="1"/>
          <p:nvPr/>
        </p:nvSpPr>
        <p:spPr>
          <a:xfrm>
            <a:off x="5302384" y="6428534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Asse funivia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1AF4C16-BC8C-31D2-A9FF-A7B6D01BA201}"/>
              </a:ext>
            </a:extLst>
          </p:cNvPr>
          <p:cNvCxnSpPr/>
          <p:nvPr/>
        </p:nvCxnSpPr>
        <p:spPr>
          <a:xfrm>
            <a:off x="5061330" y="6571787"/>
            <a:ext cx="252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EEAF492-6FEB-1DD6-B517-85B5A3EFC043}"/>
              </a:ext>
            </a:extLst>
          </p:cNvPr>
          <p:cNvSpPr txBox="1"/>
          <p:nvPr/>
        </p:nvSpPr>
        <p:spPr>
          <a:xfrm>
            <a:off x="5313330" y="6220915"/>
            <a:ext cx="23894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Poppins" panose="00000500000000000000" pitchFamily="2" charset="0"/>
              </a:rPr>
              <a:t>Posizionamento Sostegni</a:t>
            </a: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5F74678B-8131-5A6F-ECDA-2030B5071C16}"/>
              </a:ext>
            </a:extLst>
          </p:cNvPr>
          <p:cNvSpPr>
            <a:spLocks noChangeAspect="1"/>
          </p:cNvSpPr>
          <p:nvPr/>
        </p:nvSpPr>
        <p:spPr>
          <a:xfrm>
            <a:off x="5125846" y="6304986"/>
            <a:ext cx="97971" cy="97971"/>
          </a:xfrm>
          <a:prstGeom prst="ellipse">
            <a:avLst/>
          </a:prstGeom>
          <a:solidFill>
            <a:srgbClr val="FF0015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FD9A38D-CCF9-6E14-F2DE-74ACA9B574DD}"/>
              </a:ext>
            </a:extLst>
          </p:cNvPr>
          <p:cNvSpPr txBox="1">
            <a:spLocks/>
          </p:cNvSpPr>
          <p:nvPr/>
        </p:nvSpPr>
        <p:spPr>
          <a:xfrm>
            <a:off x="0" y="140628"/>
            <a:ext cx="12192000" cy="8094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4900" b="1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Appendice 2 – Posizionamento sostegni </a:t>
            </a:r>
            <a:r>
              <a:rPr kumimoji="0" lang="it-IT" sz="2500" b="0" i="0" u="none" strike="noStrike" kern="1200" cap="none" spc="0" normalizeH="0" baseline="0" noProof="0">
                <a:ln>
                  <a:noFill/>
                </a:ln>
                <a:solidFill>
                  <a:srgbClr val="102C53"/>
                </a:solidFill>
                <a:effectLst/>
                <a:uLnTx/>
                <a:uFillTx/>
                <a:latin typeface="Aptos" panose="02110004020202020204"/>
                <a:ea typeface="+mj-ea"/>
                <a:cs typeface="+mj-cs"/>
              </a:rPr>
              <a:t>(vi)</a:t>
            </a:r>
            <a:endParaRPr kumimoji="0" lang="it-IT" sz="25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62249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2277</TotalTime>
  <Words>4357</Words>
  <Application>Microsoft Office PowerPoint</Application>
  <PresentationFormat>Widescreen</PresentationFormat>
  <Paragraphs>757</Paragraphs>
  <Slides>56</Slides>
  <Notes>39</Notes>
  <HiddenSlides>6</HiddenSlides>
  <MMClips>0</MMClips>
  <ScaleCrop>false</ScaleCrop>
  <HeadingPairs>
    <vt:vector size="8" baseType="variant">
      <vt:variant>
        <vt:lpstr>Caratteri utilizzati</vt:lpstr>
      </vt:variant>
      <vt:variant>
        <vt:i4>8</vt:i4>
      </vt:variant>
      <vt:variant>
        <vt:lpstr>Tema</vt:lpstr>
      </vt:variant>
      <vt:variant>
        <vt:i4>1</vt:i4>
      </vt:variant>
      <vt:variant>
        <vt:lpstr>Server OLE incorporati</vt:lpstr>
      </vt:variant>
      <vt:variant>
        <vt:i4>1</vt:i4>
      </vt:variant>
      <vt:variant>
        <vt:lpstr>Titoli diapositive</vt:lpstr>
      </vt:variant>
      <vt:variant>
        <vt:i4>56</vt:i4>
      </vt:variant>
    </vt:vector>
  </HeadingPairs>
  <TitlesOfParts>
    <vt:vector size="66" baseType="lpstr">
      <vt:lpstr>Aptos</vt:lpstr>
      <vt:lpstr>Aptos Display</vt:lpstr>
      <vt:lpstr>Arial</vt:lpstr>
      <vt:lpstr>Calibri</vt:lpstr>
      <vt:lpstr>Open Sans</vt:lpstr>
      <vt:lpstr>Poppins</vt:lpstr>
      <vt:lpstr>Segoe UI Emoji</vt:lpstr>
      <vt:lpstr>Wingdings</vt:lpstr>
      <vt:lpstr>Tema di Office</vt:lpstr>
      <vt:lpstr>Document</vt:lpstr>
      <vt:lpstr>SOLUZIONI DI MOBILITÀ PER LA VAL BISAGNO (GENOVA)   Pierluigi Coppola Politecnico di Milano - DMEC</vt:lpstr>
      <vt:lpstr>Presentazione standard di PowerPoint</vt:lpstr>
      <vt:lpstr>Approccio metodologico dello Studio</vt:lpstr>
      <vt:lpstr>Analisi della domanda: Dati</vt:lpstr>
      <vt:lpstr>Modello di Simulazione</vt:lpstr>
      <vt:lpstr>Modello di Simulazione</vt:lpstr>
      <vt:lpstr>Analisi delle Alternative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accessibilità, intermodalità e opportunità di riqualificazione urbana</vt:lpstr>
      <vt:lpstr>Presentazione standard di PowerPoint</vt:lpstr>
      <vt:lpstr>accessibilità, intermodalità e opportunità di riqualificazione urbana</vt:lpstr>
      <vt:lpstr>accessibilità, intermodalità e opportunità di riqualificazione urbana</vt:lpstr>
      <vt:lpstr>Presentazione standard di PowerPoint</vt:lpstr>
      <vt:lpstr>accessibilità, intermodalità e opportunità di riqualificazione urbana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Estensioni  (Bobbio-Quezzi)</vt:lpstr>
      <vt:lpstr>Estensioni  (Staglieno-Righi)</vt:lpstr>
      <vt:lpstr>Estensioni  (Sciorba-S.Eusebio)</vt:lpstr>
      <vt:lpstr>Presentazione standard di PowerPoint</vt:lpstr>
      <vt:lpstr>Approfondimenti richiesti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Incontri con i tecnici designati dai Comitati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Luca Meola</dc:creator>
  <cp:lastModifiedBy>Pierluigi Coppola</cp:lastModifiedBy>
  <cp:revision>82</cp:revision>
  <dcterms:created xsi:type="dcterms:W3CDTF">2026-04-08T08:31:03Z</dcterms:created>
  <dcterms:modified xsi:type="dcterms:W3CDTF">2026-05-14T11:57:40Z</dcterms:modified>
</cp:coreProperties>
</file>