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1"/>
  </p:notesMasterIdLst>
  <p:sldIdLst>
    <p:sldId id="257" r:id="rId2"/>
    <p:sldId id="334" r:id="rId3"/>
    <p:sldId id="256" r:id="rId4"/>
    <p:sldId id="300" r:id="rId5"/>
    <p:sldId id="301" r:id="rId6"/>
    <p:sldId id="302" r:id="rId7"/>
    <p:sldId id="263" r:id="rId8"/>
    <p:sldId id="264" r:id="rId9"/>
    <p:sldId id="283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259" r:id="rId21"/>
    <p:sldId id="260" r:id="rId22"/>
    <p:sldId id="261" r:id="rId23"/>
    <p:sldId id="262" r:id="rId24"/>
    <p:sldId id="258" r:id="rId25"/>
    <p:sldId id="265" r:id="rId26"/>
    <p:sldId id="276" r:id="rId27"/>
    <p:sldId id="277" r:id="rId28"/>
    <p:sldId id="271" r:id="rId29"/>
    <p:sldId id="26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B2B2B2"/>
    <a:srgbClr val="FFFF99"/>
    <a:srgbClr val="FF6699"/>
    <a:srgbClr val="F48080"/>
    <a:srgbClr val="7EEAA2"/>
    <a:srgbClr val="930B83"/>
    <a:srgbClr val="FF9966"/>
    <a:srgbClr val="FF66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2" autoAdjust="0"/>
    <p:restoredTop sz="89591" autoAdjust="0"/>
  </p:normalViewPr>
  <p:slideViewPr>
    <p:cSldViewPr snapToGrid="0">
      <p:cViewPr varScale="1">
        <p:scale>
          <a:sx n="100" d="100"/>
          <a:sy n="100" d="100"/>
        </p:scale>
        <p:origin x="10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A1FFC-D859-45A1-8B0F-3E9FA12F0836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F8095-65F4-4410-A42A-EFC64BDE48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83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F8095-65F4-4410-A42A-EFC64BDE48B4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459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614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8346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81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663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638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46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749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8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93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471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A7BDA-C028-459B-ABCA-9CEB33D175B5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DBD09-AA39-4D87-9A3E-6848AB906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36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veecomemicuro.it/notizie/aggiornamenti/sangue" TargetMode="Externa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B0DF4-030C-4460-A301-8210AC3E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09" y="2112885"/>
            <a:ext cx="11419394" cy="2400018"/>
          </a:xfrm>
        </p:spPr>
        <p:txBody>
          <a:bodyPr>
            <a:noAutofit/>
          </a:bodyPr>
          <a:lstStyle/>
          <a:p>
            <a:pPr algn="ctr"/>
            <a:br>
              <a:rPr lang="it-IT" sz="4800" b="1" dirty="0">
                <a:latin typeface="Bahnschrift SemiBold Condensed" panose="020B0502040204020203" pitchFamily="34" charset="0"/>
              </a:rPr>
            </a:br>
            <a:br>
              <a:rPr lang="it-IT" sz="4800" b="1" dirty="0">
                <a:latin typeface="Bahnschrift SemiBold Condensed" panose="020B0502040204020203" pitchFamily="34" charset="0"/>
              </a:rPr>
            </a:br>
            <a:br>
              <a:rPr lang="it-IT" sz="4800" b="1" dirty="0">
                <a:latin typeface="Bahnschrift SemiBold Condensed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COMMISSIONI MENSA 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 MODULO FORMATIVO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EDUCAZIONE ALLA SALUTE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4B1D08E-7F07-45B5-991C-AA343BC8E06A}"/>
              </a:ext>
            </a:extLst>
          </p:cNvPr>
          <p:cNvSpPr txBox="1"/>
          <p:nvPr/>
        </p:nvSpPr>
        <p:spPr>
          <a:xfrm>
            <a:off x="3005505" y="1052410"/>
            <a:ext cx="6024406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dirty="0">
                <a:latin typeface="Bahnschrift SemiBold" panose="020B0502040204020203" pitchFamily="34" charset="0"/>
              </a:rPr>
              <a:t>Comune di Genova – Direzione Servizi Educativi</a:t>
            </a:r>
          </a:p>
          <a:p>
            <a:pPr algn="ctr"/>
            <a:r>
              <a:rPr lang="it-IT" sz="2000" dirty="0">
                <a:latin typeface="Bahnschrift SemiBold" panose="020B0502040204020203" pitchFamily="34" charset="0"/>
              </a:rPr>
              <a:t>Settore Organizzazione e Ristorazione Scolastica</a:t>
            </a:r>
          </a:p>
          <a:p>
            <a:pPr algn="ctr"/>
            <a:endParaRPr lang="it-IT" sz="1100" dirty="0">
              <a:latin typeface="Bahnschrift SemiBold" panose="020B0502040204020203" pitchFamily="34" charset="0"/>
            </a:endParaRPr>
          </a:p>
          <a:p>
            <a:pPr algn="ctr"/>
            <a:endParaRPr lang="it-IT" sz="1600" dirty="0">
              <a:latin typeface="Bahnschrift SemiBold" panose="020B0502040204020203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752FEB7-4C1B-42FC-8747-4799A521C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6834" y="216273"/>
            <a:ext cx="59055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47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5000"/>
    </mc:Choice>
    <mc:Fallback xmlns="">
      <p:transition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B1866E1C-FF97-460A-ACA9-6ADF4D2A0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2424" cy="710418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carboidrati 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7999" y="1920241"/>
            <a:ext cx="4023301" cy="26237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112C5087-303B-412D-A555-86A523D41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6620" y="1463040"/>
            <a:ext cx="6300132" cy="4740812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Definizione e Classificazione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I carboidrati, detti anche glucidi (dal greco "</a:t>
            </a:r>
            <a:r>
              <a:rPr lang="it-IT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glucos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"=dolce) sono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sostanze formate da carbonio ed acqua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. Hanno forma molecolare (CH</a:t>
            </a:r>
            <a:r>
              <a:rPr lang="it-IT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2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O)</a:t>
            </a: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n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e sono contenuti principalmente negli alimenti di origine vegetale.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Sono la fonte di energia principale del corpo, consentono di svolgere le normali attività come correre, saltare, camminare anche dormire.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Nella nostra alimentazione derivano dai cereali, i più utilizzati sono la pasta, riso, pane, patate, ma anche frutta e verdura. </a:t>
            </a:r>
          </a:p>
        </p:txBody>
      </p:sp>
    </p:spTree>
    <p:extLst>
      <p:ext uri="{BB962C8B-B14F-4D97-AF65-F5344CB8AC3E}">
        <p14:creationId xmlns:p14="http://schemas.microsoft.com/office/powerpoint/2010/main" val="29142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771"/>
    </mc:Choice>
    <mc:Fallback xmlns="">
      <p:transition spd="slow" advTm="857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1C1A44-AB9A-433A-9D7D-267C3874C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2424" cy="654148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Le proteine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F27803-DE88-48D3-8263-B64AA5A9F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78358"/>
            <a:ext cx="7371151" cy="4670407"/>
          </a:xfrm>
        </p:spPr>
        <p:txBody>
          <a:bodyPr>
            <a:no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In chimica, le proteine (o protidi) sono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macromolecole biologiche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costituite da catene di amminoacidi legati uno all'altro da un legame peptidico (ovvero un legame tra il gruppo amminico di un amminoacido e il gruppo carbossilico dell'altro amminoacido, creato attraverso una reazione di condensazione con perdita di una molecola d’acqua.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 proteine sono essenziali per il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buon funzionamento dell'organismo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e rivestono numerosi ruoli e proprietà.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</a:b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Per prima cosa possono essere considerate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i "mattoni" del corpo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: partecipano infatti allo sviluppo ed al mantenimento degli organi e dei muscoli (si trovano nelle cellule di questi ultimi e ne consentono la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contrazione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).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</a:br>
            <a:b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2763" y="2399451"/>
            <a:ext cx="3408108" cy="22718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3901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644"/>
    </mc:Choice>
    <mc:Fallback xmlns="">
      <p:transition spd="slow" advTm="756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4C32B5-832E-4EBB-8845-0056346A5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7114"/>
            <a:ext cx="10034538" cy="64711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Le proteine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E0C9DA-E052-47D8-BE97-C184A82D3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2514" y="1362269"/>
            <a:ext cx="10562253" cy="5348020"/>
          </a:xfrm>
        </p:spPr>
        <p:txBody>
          <a:bodyPr>
            <a:no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Governano, poi, il funzionamento dell'organismo: dal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sistema ormonale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(in cui svolgono funzione regolatrice) alla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trasmissione delle informazioni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e delle sostanze nei vasi sanguigni, dal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sistema immunitario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(sono fondamentali per contrastare il rischio di infezioni e malattie) al mantenimento temperatura interna. Gli enzimi hanno la funzione di accelerare le reazioni biologiche, funzionando da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catalizzatori.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).</a:t>
            </a:r>
            <a:endParaRPr lang="it-IT" sz="2400" b="1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</a:endParaRPr>
          </a:p>
          <a:p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 proteine nei cibi: dove si trovano? In quali alimenti?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 proteine sono presenti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in molti alimenti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, sia nei cibi di origine vegetale che di origine animale. Le proteine animali sono quelle contenute in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carne, pesce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, ma anche nei loro derivati, come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uova, formaggi e latticini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 proteine vegetali sono contenute principalmente nei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legumi.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8831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951"/>
    </mc:Choice>
    <mc:Fallback xmlns="">
      <p:transition spd="slow" advTm="6895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10949F-AE58-40DB-ADDA-861FE47CC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2424" cy="682283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grassi </a:t>
            </a:r>
          </a:p>
        </p:txBody>
      </p:sp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5644" y="2109652"/>
            <a:ext cx="3010456" cy="20091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9019E5-4D3D-406F-8EE6-D914E1256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031846"/>
            <a:ext cx="8388102" cy="5368954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grassi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sono sostanze costituite da una molecola di glicerina e da 3 molecole di acidi grassi (da qui il termine di trigliceride).</a:t>
            </a:r>
          </a:p>
          <a:p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 grassi si differenziano in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grassi saturi e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insaturi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: un grasso saturo ha legami singoli, mentre un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grasso insaturo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presenta almeno un legame doppio.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 grassi insaturi si suddividono in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monoinsaturi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(che hanno cioè un solo doppio legame tra tutti quelli presenti tra i vari atomi di carbonio che compongono la sua catena carboniosa) e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grassi polinsaturi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(che hanno invece più doppi legami). Ricordiamo che i grassi saturi non presentano alcun legame doppio.</a:t>
            </a:r>
            <a:endParaRPr lang="it-IT" sz="26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Sono una elevata fonte di energia e servono alla produzione di alcuni  ormoni, che permettono la regolare funzione corporea.</a:t>
            </a:r>
          </a:p>
          <a:p>
            <a:endParaRPr lang="it-IT" sz="2400" dirty="0"/>
          </a:p>
          <a:p>
            <a:endParaRPr lang="it-IT" sz="2400" dirty="0">
              <a:latin typeface="Bahnschrift Light SemiCondensed" panose="020B0502040204020203" pitchFamily="34" charset="0"/>
            </a:endParaRPr>
          </a:p>
          <a:p>
            <a:endParaRPr lang="it-IT" sz="2400" dirty="0">
              <a:latin typeface="Bahnschrift Ligh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58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325"/>
    </mc:Choice>
    <mc:Fallback xmlns="">
      <p:transition spd="slow" advTm="573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4E2FA1-2C8F-4423-936E-F7EB9CC48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2424" cy="531812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grassi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FE13B8-D6FC-4BB6-80B3-1A88B2D5B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17615" y="1177116"/>
            <a:ext cx="8556770" cy="5335398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Biologicamente, i grassi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saturi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sono considerati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maggiormente dannosi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per l’organismo di quelli insaturi, perché sono più difficili da metabolizzare e quindi tendono ad accumularsi nel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sangue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, provocando un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aumento del colesterolo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Altri grassi il cui consumo va limitato sono quelli che subiscono un processo di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idrogenazione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, detti acidi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grassi trans, come per esempio la margarina che si ottiene mediante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un processo detto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idrogenazione catalitica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di grassi insaturi.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L’idrogenazione serve anche a rendere alcuni alimenti più adatti per essere utilizzati dall’industria alimentare.</a:t>
            </a:r>
          </a:p>
          <a:p>
            <a:pPr>
              <a:spcBef>
                <a:spcPts val="0"/>
              </a:spcBef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</a:endParaRPr>
          </a:p>
          <a:p>
            <a:pPr>
              <a:spcBef>
                <a:spcPts val="0"/>
              </a:spcBef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È obbligatorio per il produttore indicare in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etichetta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se i grassi sono stati sottoposti a un processo di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idrogenazione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, tramite la presenza di frasi come: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“grassi vegetali idrogenati, soia, mais”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it-IT" sz="2400" dirty="0">
              <a:effectLst/>
              <a:latin typeface="Bahnschrift Light SemiCondensed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252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739"/>
    </mc:Choice>
    <mc:Fallback xmlns="">
      <p:transition spd="slow" advTm="45739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0D2E6-5E79-4B8B-82C5-6650C305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150767" cy="643631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grassi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D5F1BEA-8BF6-4B94-9EF9-74B25F213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7869" y="1362268"/>
            <a:ext cx="10711543" cy="4506719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Alimenti ricchi di grassi trans sono merendine e brioche, snack dolci, salatini, patatine fritte e alimenti da fast food,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preparati per minestre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e certi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dadi alimentari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.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</a:b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I grassi (che è consigliabile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assumere con moderazione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) sono: 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burro, 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margarina, 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strutto, 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lardo;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olio di palma, olio di cocco;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insaccati (pancetta di maiale, salsicce);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formaggi grassi (provolone, mascarpone, emmenthal);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fritture;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merendine e prodotti da forno industriali.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234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876"/>
    </mc:Choice>
    <mc:Fallback xmlns="">
      <p:transition spd="slow" advTm="52876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5B2F67-9E34-401C-8E05-8F57C762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153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grassi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F47447-4D34-4B01-9E0A-ED606E702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98290"/>
            <a:ext cx="8263855" cy="51367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Ci sono tuttavia degli alimenti che contengono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piccole quantità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di grassi saturi, e che possono essere assunti con più tranquillità: frutta, verdura,  cereali, pesci e carni magre, latte e yogurt.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it-IT" sz="2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I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grassi insaturi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invece, sono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importanti per l’organismo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e si trovano sia in alimenti di origine animale che vegetale. Alcuni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cibi ricchi di grassi insaturi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 </a:t>
            </a:r>
            <a:r>
              <a:rPr lang="it-IT" sz="2600" b="1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buoni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sono: </a:t>
            </a:r>
          </a:p>
          <a:p>
            <a:pPr>
              <a:spcBef>
                <a:spcPts val="0"/>
              </a:spcBef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Olive e olio di oliva; olio di colza e altri olii vegetali;</a:t>
            </a:r>
          </a:p>
          <a:p>
            <a:pPr>
              <a:spcBef>
                <a:spcPts val="0"/>
              </a:spcBef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Pesci ricchi di acidi grassi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omega-3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(grasso polinsaturo di origine animale) come il salmone, lo sgombro, le acciughe, il tonno; mentre i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crostacei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contengono maggiori quantità di c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olesterolo</a:t>
            </a:r>
          </a:p>
          <a:p>
            <a:pPr>
              <a:spcBef>
                <a:spcPts val="0"/>
              </a:spcBef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Alimenti ricchi di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omega-6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 (grasso polinsaturo di origine vegetale) come mais, soia, girasole;</a:t>
            </a:r>
          </a:p>
          <a:p>
            <a:pPr>
              <a:spcBef>
                <a:spcPts val="0"/>
              </a:spcBef>
            </a:pP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Semi e frutta secca (compreso il </a:t>
            </a:r>
            <a:r>
              <a:rPr lang="it-IT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burro di arachidi</a:t>
            </a:r>
            <a:r>
              <a:rPr lang="it-IT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).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6740" y="2072743"/>
            <a:ext cx="2804160" cy="18694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9009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002"/>
    </mc:Choice>
    <mc:Fallback xmlns="">
      <p:transition spd="slow" advTm="42002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9F6AD-A7B6-483F-83BE-1A97F5BC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I grassi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A9BA6C-7CB8-40CC-9CD7-88A3CAE8B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588968" cy="253665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it-IT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  <a:ea typeface="+mj-ea"/>
                <a:cs typeface="+mj-cs"/>
              </a:rPr>
              <a:t>E le uova? …</a:t>
            </a:r>
          </a:p>
          <a:p>
            <a:pPr marL="0" indent="0">
              <a:buNone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Light" panose="020B0502040204020203" pitchFamily="34" charset="0"/>
              </a:rPr>
              <a:t>Se da una parte il loro contenuto di colesterolo raggiunge quasi la soglia giornaliera massima suggerita, contrariamente a quanto si pensa,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Light" panose="020B0502040204020203" pitchFamily="34" charset="0"/>
              </a:rPr>
              <a:t>l’uovo è povero di grassi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Light" panose="020B0502040204020203" pitchFamily="34" charset="0"/>
              </a:rPr>
              <a:t>, e in particolare contiene per la maggior parte grassi insaturi, come l’acido oleico, buoni per l’organismo.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Light" panose="020B0502040204020203" pitchFamily="34" charset="0"/>
              </a:rPr>
            </a:b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84367" y="3284376"/>
            <a:ext cx="3562461" cy="2374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8644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25"/>
    </mc:Choice>
    <mc:Fallback xmlns="">
      <p:transition spd="slow" advTm="47125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58FDED-68B0-49DD-9C60-13623AFF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331442"/>
            <a:ext cx="6172200" cy="655983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L’importanza dei legumi 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349E3B-A7AF-491E-BCB1-D5112991A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645920"/>
            <a:ext cx="6172200" cy="4084320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Bahnschrift Light SemiCondensed" panose="020B0502040204020203" pitchFamily="34" charset="0"/>
              </a:rPr>
              <a:t>I legumi sono molto importanti nell’alimentazione e dovrebbero essere consumati 3/4 volte alla settimana, sono infatti fonte di fibre, proteine e sali minerali.</a:t>
            </a:r>
          </a:p>
          <a:p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Anche gli antichi greci e romani li utilizzavano molto per le loro qualità benefiche e per il fatto che si coltivano molto facilmente.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 più comuni sono: lenticchie, fagioli, ceci, piselli, fave. </a:t>
            </a:r>
          </a:p>
          <a:p>
            <a:endParaRPr lang="it-IT" sz="2800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2512" y="1820220"/>
            <a:ext cx="3960753" cy="30037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129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356"/>
    </mc:Choice>
    <mc:Fallback xmlns="">
      <p:transition spd="slow" advTm="293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EFC4DA-C156-4BCB-815B-A49707BB4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448908" cy="629478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Piatti a base di legumi 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D396677-6293-42AA-AD76-0C52306E7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086678"/>
            <a:ext cx="7323551" cy="4782310"/>
          </a:xfrm>
        </p:spPr>
        <p:txBody>
          <a:bodyPr>
            <a:normAutofit/>
          </a:bodyPr>
          <a:lstStyle/>
          <a:p>
            <a:endParaRPr lang="it-IT" sz="2800" dirty="0"/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Dai legumi si ricavano tantissime ricette sfiziose!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La famosa farinata ligure, è un piatto a base di legumi, ottenuta dalla farina di ceci.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Altri piatti gustosi sono ad esempio: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 l’hummus di ceci,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la vellutata di piselli,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le polpette di cannellini,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piatti della tradizione come pasta e fagioli o riso e lenticchie.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3299" y="1539552"/>
            <a:ext cx="3226676" cy="36470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5579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943"/>
    </mc:Choice>
    <mc:Fallback xmlns="">
      <p:transition spd="slow" advTm="239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B0DF4-030C-4460-A301-8210AC3E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0" y="1468474"/>
            <a:ext cx="11540690" cy="2724981"/>
          </a:xfrm>
        </p:spPr>
        <p:txBody>
          <a:bodyPr>
            <a:noAutofit/>
          </a:bodyPr>
          <a:lstStyle/>
          <a:p>
            <a:pPr algn="ctr"/>
            <a:br>
              <a:rPr lang="it-IT" sz="4800" b="1" dirty="0">
                <a:latin typeface="Bahnschrift SemiBold Condensed" panose="020B0502040204020203" pitchFamily="34" charset="0"/>
              </a:rPr>
            </a:br>
            <a:r>
              <a:rPr lang="it-IT" sz="5000" b="1" dirty="0">
                <a:solidFill>
                  <a:srgbClr val="92D050"/>
                </a:solidFill>
                <a:latin typeface="Bahnschrift SemiBold Condensed" panose="020B0502040204020203" pitchFamily="34" charset="0"/>
              </a:rPr>
              <a:t>A </a:t>
            </a:r>
            <a:r>
              <a:rPr lang="it-IT" sz="5000" b="1" dirty="0">
                <a:solidFill>
                  <a:srgbClr val="00B050"/>
                </a:solidFill>
                <a:latin typeface="Bahnschrift SemiBold Condensed" panose="020B0502040204020203" pitchFamily="34" charset="0"/>
              </a:rPr>
              <a:t>MANGIAR</a:t>
            </a:r>
            <a:r>
              <a:rPr lang="it-IT" sz="5000" b="1" dirty="0">
                <a:latin typeface="Bahnschrift SemiBold Condensed" panose="020B0502040204020203" pitchFamily="34" charset="0"/>
              </a:rPr>
              <a:t> </a:t>
            </a:r>
            <a:r>
              <a:rPr lang="it-IT" sz="5000" b="1" dirty="0">
                <a:solidFill>
                  <a:srgbClr val="00B0F0"/>
                </a:solidFill>
                <a:latin typeface="Bahnschrift SemiBold Condensed" panose="020B0502040204020203" pitchFamily="34" charset="0"/>
              </a:rPr>
              <a:t>SANO</a:t>
            </a:r>
            <a:r>
              <a:rPr lang="it-IT" sz="5000" b="1" dirty="0">
                <a:latin typeface="Bahnschrift SemiBold Condensed" panose="020B0502040204020203" pitchFamily="34" charset="0"/>
              </a:rPr>
              <a:t> </a:t>
            </a:r>
            <a:r>
              <a:rPr lang="it-IT" sz="5000" b="1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SI PUO’</a:t>
            </a:r>
            <a:r>
              <a:rPr lang="it-IT" sz="5000" b="1" dirty="0">
                <a:latin typeface="Bahnschrift SemiBold Condensed" panose="020B0502040204020203" pitchFamily="34" charset="0"/>
              </a:rPr>
              <a:t> </a:t>
            </a:r>
            <a:r>
              <a:rPr lang="it-IT" sz="5000" b="1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  <a:t>IMPARARE</a:t>
            </a:r>
            <a:r>
              <a:rPr lang="it-IT" sz="5000" b="1" dirty="0">
                <a:latin typeface="Bahnschrift SemiBold Condensed" panose="020B0502040204020203" pitchFamily="34" charset="0"/>
              </a:rPr>
              <a:t> </a:t>
            </a:r>
            <a:r>
              <a:rPr lang="it-IT" sz="5000" b="1" dirty="0">
                <a:solidFill>
                  <a:srgbClr val="7030A0"/>
                </a:solidFill>
                <a:latin typeface="Bahnschrift SemiBold Condensed" panose="020B0502040204020203" pitchFamily="34" charset="0"/>
              </a:rPr>
              <a:t>IN UN </a:t>
            </a:r>
            <a:r>
              <a:rPr lang="it-IT" sz="5000" b="1" dirty="0">
                <a:solidFill>
                  <a:srgbClr val="FF6699"/>
                </a:solidFill>
                <a:latin typeface="Bahnschrift SemiBold Condensed" panose="020B0502040204020203" pitchFamily="34" charset="0"/>
              </a:rPr>
              <a:t>SECONDO</a:t>
            </a:r>
            <a:r>
              <a:rPr lang="it-IT" sz="5000" b="1" dirty="0">
                <a:latin typeface="Bahnschrift SemiBold Condensed" panose="020B0502040204020203" pitchFamily="34" charset="0"/>
              </a:rPr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C2E0DE8-3121-4B9C-BE48-02DA46320C6D}"/>
              </a:ext>
            </a:extLst>
          </p:cNvPr>
          <p:cNvSpPr txBox="1"/>
          <p:nvPr/>
        </p:nvSpPr>
        <p:spPr>
          <a:xfrm>
            <a:off x="1310690" y="4402308"/>
            <a:ext cx="67896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>
              <a:latin typeface="Bahnschrift SemiBold" panose="020B0502040204020203" pitchFamily="34" charset="0"/>
            </a:endParaRPr>
          </a:p>
          <a:p>
            <a:endParaRPr lang="it-IT" sz="2000" dirty="0">
              <a:latin typeface="Bahnschrift SemiBold" panose="020B0502040204020203" pitchFamily="34" charset="0"/>
            </a:endParaRPr>
          </a:p>
          <a:p>
            <a:r>
              <a:rPr lang="it-IT" sz="2000" dirty="0">
                <a:latin typeface="Bahnschrift SemiBold" panose="020B0502040204020203" pitchFamily="34" charset="0"/>
              </a:rPr>
              <a:t>Progetto di educazione alla salute rivolto alle Commissioni Mensa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4B1D08E-7F07-45B5-991C-AA343BC8E06A}"/>
              </a:ext>
            </a:extLst>
          </p:cNvPr>
          <p:cNvSpPr txBox="1"/>
          <p:nvPr/>
        </p:nvSpPr>
        <p:spPr>
          <a:xfrm>
            <a:off x="3233216" y="1132253"/>
            <a:ext cx="5258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Bahnschrift SemiBold" panose="020B0502040204020203" pitchFamily="34" charset="0"/>
              </a:rPr>
              <a:t>Comune di Genova – Direzione Servizi Educativi</a:t>
            </a:r>
          </a:p>
          <a:p>
            <a:pPr algn="ctr"/>
            <a:r>
              <a:rPr lang="it-IT" dirty="0">
                <a:latin typeface="Bahnschrift SemiBold" panose="020B0502040204020203" pitchFamily="34" charset="0"/>
              </a:rPr>
              <a:t>Settore Organizzazione e Ristorazione Scolastica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752FEB7-4C1B-42FC-8747-4799A521C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6834" y="216273"/>
            <a:ext cx="59055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5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00"/>
    </mc:Choice>
    <mc:Fallback xmlns="">
      <p:transition spd="slow" advTm="44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89E63-B3DA-42F6-A4DB-33C8C96A1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411" y="52660"/>
            <a:ext cx="9839178" cy="1494534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4900" b="1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900" b="1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IL SALE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sale</a:t>
            </a:r>
            <a:r>
              <a:rPr lang="it-IT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: parola d’ordine non più di 5 g al giorno</a:t>
            </a:r>
            <a:br>
              <a:rPr lang="it-IT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Come fare?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B8E57D8-70BA-4593-8414-98CC25E9F64D}"/>
              </a:ext>
            </a:extLst>
          </p:cNvPr>
          <p:cNvSpPr txBox="1"/>
          <p:nvPr/>
        </p:nvSpPr>
        <p:spPr>
          <a:xfrm>
            <a:off x="2845589" y="2003793"/>
            <a:ext cx="4614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Elimina la saliera e non aggiungere i condimenti salati nei tuoi piatti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9007428-061D-4F56-8103-85258E117E2E}"/>
              </a:ext>
            </a:extLst>
          </p:cNvPr>
          <p:cNvSpPr txBox="1"/>
          <p:nvPr/>
        </p:nvSpPr>
        <p:spPr>
          <a:xfrm>
            <a:off x="3825664" y="3324859"/>
            <a:ext cx="3739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Aggiungi al posto del sale spezie ed erbe aromatiche 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3B1C5A0-6857-441C-A2AC-B7EB86CCC4F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16199" flipH="1">
            <a:off x="3237829" y="4036745"/>
            <a:ext cx="507593" cy="888288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113C9ECE-A58E-4286-A8CC-DC5189F43FF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39186" flipH="1">
            <a:off x="3269634" y="5374845"/>
            <a:ext cx="608182" cy="882765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A512E8A-169E-4298-93F7-92701E8A4D52}"/>
              </a:ext>
            </a:extLst>
          </p:cNvPr>
          <p:cNvSpPr txBox="1"/>
          <p:nvPr/>
        </p:nvSpPr>
        <p:spPr>
          <a:xfrm>
            <a:off x="6569476" y="4722920"/>
            <a:ext cx="3817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Leggi bene le etichette nutrizionali sulle confezioni.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Il sale è sempre indicato!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E’ consigliabile l’uso del sale iodato.</a:t>
            </a: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23C7F578-19C0-4495-8750-989B5D1B0CF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39186" flipH="1">
            <a:off x="3262333" y="5374845"/>
            <a:ext cx="608182" cy="882765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8A66D218-D5DC-4B97-8F08-227506AE75D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39186" flipH="1">
            <a:off x="2955652" y="2883476"/>
            <a:ext cx="608182" cy="88276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225" y="1764777"/>
            <a:ext cx="1929500" cy="12863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328" y="4155856"/>
            <a:ext cx="2140993" cy="14273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3513" y="4631618"/>
            <a:ext cx="1196821" cy="17878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0759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551"/>
    </mc:Choice>
    <mc:Fallback xmlns="">
      <p:transition spd="slow" advTm="695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D291E6-FF89-433E-B82D-C596AD37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006"/>
            <a:ext cx="10515600" cy="1325563"/>
          </a:xfrm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Sale: parola d’ordine non più di 5 g al giorno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Ma a quanto corrispondono 5 gr?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0F94E2E-542F-442B-A73F-74E0DBBE3AF2}"/>
              </a:ext>
            </a:extLst>
          </p:cNvPr>
          <p:cNvSpPr txBox="1"/>
          <p:nvPr/>
        </p:nvSpPr>
        <p:spPr>
          <a:xfrm>
            <a:off x="7939953" y="2224301"/>
            <a:ext cx="2347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5 g = 1 cucchiaino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EB821C9-ECA2-480E-9924-2310252EFFFF}"/>
              </a:ext>
            </a:extLst>
          </p:cNvPr>
          <p:cNvSpPr txBox="1"/>
          <p:nvPr/>
        </p:nvSpPr>
        <p:spPr>
          <a:xfrm>
            <a:off x="661181" y="2622671"/>
            <a:ext cx="7976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  <a:ea typeface="+mj-ea"/>
                <a:cs typeface="+mj-cs"/>
              </a:rPr>
              <a:t>Dove si trova il sale che consumi?</a:t>
            </a:r>
          </a:p>
        </p:txBody>
      </p:sp>
      <p:graphicFrame>
        <p:nvGraphicFramePr>
          <p:cNvPr id="12" name="Tabella 12">
            <a:extLst>
              <a:ext uri="{FF2B5EF4-FFF2-40B4-BE49-F238E27FC236}">
                <a16:creationId xmlns:a16="http://schemas.microsoft.com/office/drawing/2014/main" id="{9367ADEF-3366-4411-8E35-742D044947C7}"/>
              </a:ext>
            </a:extLst>
          </p:cNvPr>
          <p:cNvGraphicFramePr>
            <a:graphicFrameLocks noGrp="1"/>
          </p:cNvGraphicFramePr>
          <p:nvPr/>
        </p:nvGraphicFramePr>
        <p:xfrm>
          <a:off x="838899" y="3680497"/>
          <a:ext cx="9783381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0910">
                  <a:extLst>
                    <a:ext uri="{9D8B030D-6E8A-4147-A177-3AD203B41FA5}">
                      <a16:colId xmlns:a16="http://schemas.microsoft.com/office/drawing/2014/main" val="776498493"/>
                    </a:ext>
                  </a:extLst>
                </a:gridCol>
                <a:gridCol w="7752471">
                  <a:extLst>
                    <a:ext uri="{9D8B030D-6E8A-4147-A177-3AD203B41FA5}">
                      <a16:colId xmlns:a16="http://schemas.microsoft.com/office/drawing/2014/main" val="30620148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Più della metà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Nei prodotti trasformati, sia artigianali che industriali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8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Buona parte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Lo aggiungi durante la cottura o a tavola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8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Poco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Bahnschrift Light Semi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È contenuto naturalmente negli alimenti freschi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886832"/>
                  </a:ext>
                </a:extLst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5701" y="1088762"/>
            <a:ext cx="1690609" cy="11270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1466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47"/>
    </mc:Choice>
    <mc:Fallback xmlns="">
      <p:transition spd="slow" advTm="220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7EC9B31E-B03E-4541-9775-D680171DD4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52439" y="3431151"/>
            <a:ext cx="5623417" cy="2844403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EF3E6E2-97D3-445E-B6A3-05E3C420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044" y="32845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Sale: parola d’ordine non più di 5 g al giorno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Quali alimenti ne contengono di più?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BD393C4-5CD1-41D7-A983-7993351F2760}"/>
              </a:ext>
            </a:extLst>
          </p:cNvPr>
          <p:cNvSpPr txBox="1"/>
          <p:nvPr/>
        </p:nvSpPr>
        <p:spPr>
          <a:xfrm>
            <a:off x="633046" y="2592204"/>
            <a:ext cx="4546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Maggior contenuto di sale: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Insaccati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Formaggi 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</a:b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(soprattutto stagionati)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36DABD-2310-4CA5-B62D-007BAB328499}"/>
              </a:ext>
            </a:extLst>
          </p:cNvPr>
          <p:cNvSpPr txBox="1"/>
          <p:nvPr/>
        </p:nvSpPr>
        <p:spPr>
          <a:xfrm>
            <a:off x="6441178" y="3907469"/>
            <a:ext cx="46459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La principale fonte di sale nella dieta è il PANE</a:t>
            </a:r>
          </a:p>
          <a:p>
            <a:pPr algn="ctr"/>
            <a:endParaRPr lang="it-IT" dirty="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43615A5C-BEFE-4A6A-A543-2710EBF11452}"/>
              </a:ext>
            </a:extLst>
          </p:cNvPr>
          <p:cNvSpPr/>
          <p:nvPr/>
        </p:nvSpPr>
        <p:spPr>
          <a:xfrm>
            <a:off x="199519" y="1954832"/>
            <a:ext cx="5413490" cy="2844403"/>
          </a:xfrm>
          <a:prstGeom prst="ellipse">
            <a:avLst/>
          </a:prstGeom>
          <a:noFill/>
          <a:ln w="38100">
            <a:solidFill>
              <a:srgbClr val="FF6699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C6ED962-D03A-4C2A-B196-B10D283EB54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7413" y="2845424"/>
            <a:ext cx="1370605" cy="11413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4CB7ABD6-4272-4F22-A56F-C044E265AA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7902" y="4926017"/>
            <a:ext cx="1477860" cy="98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50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58"/>
    </mc:Choice>
    <mc:Fallback xmlns="">
      <p:transition spd="slow" advTm="188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5065F9-C1EE-4F27-B6FD-52ED7E8B0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47113"/>
            <a:ext cx="10345615" cy="1043573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5g di sale= 2,5g di sodio 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Perché il sodio è così importante?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352F76-B9C6-4E8D-B83F-C3DB6BDC7796}"/>
              </a:ext>
            </a:extLst>
          </p:cNvPr>
          <p:cNvSpPr txBox="1"/>
          <p:nvPr/>
        </p:nvSpPr>
        <p:spPr>
          <a:xfrm>
            <a:off x="482403" y="2246848"/>
            <a:ext cx="110572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Regola la pressione arteriosa e i liquidi corporei.</a:t>
            </a:r>
          </a:p>
          <a:p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Dieta </a:t>
            </a: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ipersodica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(ad elevato contenuto di sodio): determina un aumento del volume urinario e della secrezione di sodio, necessari a mantenere l’osmolarità plasmatica. </a:t>
            </a:r>
          </a:p>
          <a:p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Uno dei fattori fondamentali per la regolazione dell’escrezione di sodio è l’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angiotensina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, un potente peptide che stimola la vasocostrizione della arteriole, con conseguente aumento della pressione sanguigna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(ipertensione).</a:t>
            </a:r>
          </a:p>
          <a:p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Se il 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meccanismo ADH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- sete è funzionante, la tendenza all’aumento della concentrazione plasmatica di Na+ è compensata dall’aumentato riassorbimento ed ingestione di H2O           </a:t>
            </a:r>
          </a:p>
          <a:p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(quando si consumano alimenti particolarmente ricchi di sale si sente maggiormente il desiderio di bere).</a:t>
            </a:r>
          </a:p>
        </p:txBody>
      </p:sp>
    </p:spTree>
    <p:extLst>
      <p:ext uri="{BB962C8B-B14F-4D97-AF65-F5344CB8AC3E}">
        <p14:creationId xmlns:p14="http://schemas.microsoft.com/office/powerpoint/2010/main" val="156946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246"/>
    </mc:Choice>
    <mc:Fallback xmlns="">
      <p:transition spd="slow" advTm="37246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340DE73-68A5-4788-9F9E-400CF6FCAA7F}"/>
              </a:ext>
            </a:extLst>
          </p:cNvPr>
          <p:cNvSpPr txBox="1"/>
          <p:nvPr/>
        </p:nvSpPr>
        <p:spPr>
          <a:xfrm>
            <a:off x="640080" y="1690688"/>
            <a:ext cx="10515600" cy="323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La dieta Mediterranea green è una dieta ricca di alimenti a base vegetale, con duplice effetto: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Sostenibilità ambientale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Salute del singolo 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</a:b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(effetti protettivi cardiovascolari e metabolici)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2B16B59-2410-4E50-98A5-E1312EA8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365125"/>
            <a:ext cx="6781800" cy="1325563"/>
          </a:xfrm>
        </p:spPr>
        <p:txBody>
          <a:bodyPr/>
          <a:lstStyle/>
          <a:p>
            <a:r>
              <a:rPr lang="it-IT" b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Dieta Mediterranea </a:t>
            </a:r>
            <a:r>
              <a:rPr lang="it-IT" b="1" i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green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1100" y="2681932"/>
            <a:ext cx="2899872" cy="3233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2379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071"/>
    </mc:Choice>
    <mc:Fallback xmlns="">
      <p:transition spd="slow" advTm="5807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576EA1-1B45-4856-98E2-8938EDD26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5635"/>
            <a:ext cx="105156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Dieta Mediterranea </a:t>
            </a:r>
            <a:r>
              <a:rPr lang="it-IT" b="1" i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green</a:t>
            </a:r>
            <a:endParaRPr lang="it-IT" dirty="0">
              <a:latin typeface="Bahnschrift SemiBold" panose="020B0502040204020203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63A5084-5B57-4C06-898C-69DD4ADCCB3D}"/>
              </a:ext>
            </a:extLst>
          </p:cNvPr>
          <p:cNvSpPr txBox="1"/>
          <p:nvPr/>
        </p:nvSpPr>
        <p:spPr>
          <a:xfrm>
            <a:off x="2458273" y="927571"/>
            <a:ext cx="9875520" cy="1447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Effetti benefici e protettivi per le persone e per l’ambiente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1524A27-DE2A-4345-B070-8AD8E1CEF771}"/>
              </a:ext>
            </a:extLst>
          </p:cNvPr>
          <p:cNvSpPr txBox="1"/>
          <p:nvPr/>
        </p:nvSpPr>
        <p:spPr>
          <a:xfrm>
            <a:off x="283029" y="1480457"/>
            <a:ext cx="1162594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Impiego risorse naturali</a:t>
            </a:r>
            <a:r>
              <a:rPr lang="it-IT" sz="20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elevato consumo di cereali, frutta, verdura e legumi, la cui produzione richiede un impiego di risorse naturali (suolo, acqua) e di emissioni di gas serra meno intensivo rispetto ad un modello alimentare basato soprattutto sul consumo di carni e grassi animali.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Stagionalità</a:t>
            </a:r>
            <a:r>
              <a:rPr lang="it-IT" sz="20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consumo degli alimenti rispettando la stagionalità degli stessi. Questo si traduce in una riduzione delle coltivazioni in serra e dei relativi impatti ambientali, così come dell’approvvigionamento e dei costi di trasporto da paesi lontani.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Biodiversità</a:t>
            </a:r>
            <a:r>
              <a:rPr lang="it-IT" sz="20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rispetto del territorio e della biodiversità, attraverso semine diverse in ogni area e rotazione delle colture, al fine di garantire anche la sicurezza alimentare.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Frugalità</a:t>
            </a:r>
            <a:r>
              <a:rPr lang="it-IT" sz="20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porzioni moderate e consumo di alimenti integrali e freschi, poco trasformati. Sia le quantità consumate che le minori trasformazioni subite dagli alimenti contribuiscono a ridurre gli impatti ambientali dei comportamenti alimentari.</a:t>
            </a:r>
            <a:r>
              <a:rPr lang="it-IT" sz="20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804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833"/>
    </mc:Choice>
    <mc:Fallback xmlns="">
      <p:transition spd="slow" advTm="80833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47B489-3D5F-4D2A-867A-98257B973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61" y="203568"/>
            <a:ext cx="10204939" cy="1003909"/>
          </a:xfrm>
        </p:spPr>
        <p:txBody>
          <a:bodyPr/>
          <a:lstStyle/>
          <a:p>
            <a:r>
              <a:rPr lang="it-IT" b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Perché lo facciamo ?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60227CC-CB6D-4EF8-9637-7F276839B5C5}"/>
              </a:ext>
            </a:extLst>
          </p:cNvPr>
          <p:cNvSpPr txBox="1"/>
          <p:nvPr/>
        </p:nvSpPr>
        <p:spPr>
          <a:xfrm>
            <a:off x="767861" y="1318022"/>
            <a:ext cx="941128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Il progetto ha l’obiettivo di educare i bambini ad una alimentazione sana ed equilibrata volta alla salute, non solo pensando al presente ma anche e soprattutto al futuro. </a:t>
            </a:r>
          </a:p>
          <a:p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Questa alimentazione è ricca di: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Carboidrati complessi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Acidi grassi essenziali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Acidi grassi essenziali come EPA e DHA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Proteina di alto valore biologico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Acqua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Vitamine, idrosolubili e liposolubili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Fibre, solubili e insolubili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Sali minerali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250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535"/>
    </mc:Choice>
    <mc:Fallback xmlns="">
      <p:transition spd="slow" advTm="38535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BF5F15-A8CB-4ECB-A322-D75C0187C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02A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Alimentazione green: quali strategie?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B54E27E-B5A5-4BDC-81B4-5CFF549CA426}"/>
              </a:ext>
            </a:extLst>
          </p:cNvPr>
          <p:cNvSpPr txBox="1"/>
          <p:nvPr/>
        </p:nvSpPr>
        <p:spPr>
          <a:xfrm>
            <a:off x="183469" y="1120676"/>
            <a:ext cx="118250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È fondamentale il supporto delle famiglie e delle insegnanti, </a:t>
            </a:r>
            <a:b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</a:b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dando per prime l’esempio a casa e a scuola. </a:t>
            </a:r>
          </a:p>
          <a:p>
            <a:pPr algn="ctr"/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BD511A1-37FC-45BF-A083-F3FF7BFB82CF}"/>
              </a:ext>
            </a:extLst>
          </p:cNvPr>
          <p:cNvSpPr txBox="1"/>
          <p:nvPr/>
        </p:nvSpPr>
        <p:spPr>
          <a:xfrm>
            <a:off x="183468" y="3253593"/>
            <a:ext cx="69213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Come posso fare se il bambino ha una alimentazione molto lontana da quella descritta?</a:t>
            </a:r>
          </a:p>
          <a:p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Non preoccuparti, il gusto del bambino si adatta facilmente a nuovi sapori e con i giusti colori e forme del piatto, alimentarsi in modo corretto sarà un gioco!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3988" y="3000395"/>
            <a:ext cx="3364833" cy="21501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82184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233"/>
    </mc:Choice>
    <mc:Fallback xmlns="">
      <p:transition spd="slow" advTm="442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8435851-2B90-45F2-8BC5-3D0B267A7233}"/>
              </a:ext>
            </a:extLst>
          </p:cNvPr>
          <p:cNvSpPr txBox="1"/>
          <p:nvPr/>
        </p:nvSpPr>
        <p:spPr>
          <a:xfrm>
            <a:off x="797416" y="342066"/>
            <a:ext cx="5430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  <a:ea typeface="+mj-ea"/>
                <a:cs typeface="+mj-cs"/>
              </a:rPr>
              <a:t>Per concludere…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30FB3E3-53BA-4E53-940B-DB973784947A}"/>
              </a:ext>
            </a:extLst>
          </p:cNvPr>
          <p:cNvSpPr txBox="1"/>
          <p:nvPr/>
        </p:nvSpPr>
        <p:spPr>
          <a:xfrm>
            <a:off x="422031" y="1244409"/>
            <a:ext cx="106914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In tutti gli argomenti trattati emerge l’importanza e i benefici di una sana alimentazione ma, più in generale, di un corretto stile di vita.</a:t>
            </a:r>
          </a:p>
          <a:p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endParaRPr lang="it-IT" sz="2400" dirty="0">
              <a:latin typeface="Bahnschrift Light Semi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È quindi fondamentale una rete comunicativa famiglia-insegnanti per fare in modo che, il bambino abbia un ruolo centrale, al fine di costruire solide basi mirate al mantenimento o al raggiungimento di un buon stato di salute.</a:t>
            </a:r>
          </a:p>
        </p:txBody>
      </p:sp>
      <p:sp>
        <p:nvSpPr>
          <p:cNvPr id="7" name="Figura a mano libera: forma 6">
            <a:extLst>
              <a:ext uri="{FF2B5EF4-FFF2-40B4-BE49-F238E27FC236}">
                <a16:creationId xmlns:a16="http://schemas.microsoft.com/office/drawing/2014/main" id="{34EC7524-6A5B-402D-8934-C40EECD56FBA}"/>
              </a:ext>
            </a:extLst>
          </p:cNvPr>
          <p:cNvSpPr/>
          <p:nvPr/>
        </p:nvSpPr>
        <p:spPr>
          <a:xfrm rot="21077885">
            <a:off x="45974" y="4763713"/>
            <a:ext cx="8707933" cy="1270283"/>
          </a:xfrm>
          <a:custGeom>
            <a:avLst/>
            <a:gdLst>
              <a:gd name="connsiteX0" fmla="*/ 0 w 8623496"/>
              <a:gd name="connsiteY0" fmla="*/ 1716258 h 1819060"/>
              <a:gd name="connsiteX1" fmla="*/ 534573 w 8623496"/>
              <a:gd name="connsiteY1" fmla="*/ 1814732 h 1819060"/>
              <a:gd name="connsiteX2" fmla="*/ 1448973 w 8623496"/>
              <a:gd name="connsiteY2" fmla="*/ 1589649 h 1819060"/>
              <a:gd name="connsiteX3" fmla="*/ 2138290 w 8623496"/>
              <a:gd name="connsiteY3" fmla="*/ 956603 h 1819060"/>
              <a:gd name="connsiteX4" fmla="*/ 2321170 w 8623496"/>
              <a:gd name="connsiteY4" fmla="*/ 520504 h 1819060"/>
              <a:gd name="connsiteX5" fmla="*/ 2208628 w 8623496"/>
              <a:gd name="connsiteY5" fmla="*/ 267286 h 1819060"/>
              <a:gd name="connsiteX6" fmla="*/ 1856936 w 8623496"/>
              <a:gd name="connsiteY6" fmla="*/ 323557 h 1819060"/>
              <a:gd name="connsiteX7" fmla="*/ 1800665 w 8623496"/>
              <a:gd name="connsiteY7" fmla="*/ 618978 h 1819060"/>
              <a:gd name="connsiteX8" fmla="*/ 1899139 w 8623496"/>
              <a:gd name="connsiteY8" fmla="*/ 970670 h 1819060"/>
              <a:gd name="connsiteX9" fmla="*/ 2335237 w 8623496"/>
              <a:gd name="connsiteY9" fmla="*/ 1448972 h 1819060"/>
              <a:gd name="connsiteX10" fmla="*/ 2954216 w 8623496"/>
              <a:gd name="connsiteY10" fmla="*/ 1617784 h 1819060"/>
              <a:gd name="connsiteX11" fmla="*/ 3657600 w 8623496"/>
              <a:gd name="connsiteY11" fmla="*/ 1294227 h 1819060"/>
              <a:gd name="connsiteX12" fmla="*/ 3995225 w 8623496"/>
              <a:gd name="connsiteY12" fmla="*/ 984738 h 1819060"/>
              <a:gd name="connsiteX13" fmla="*/ 4262511 w 8623496"/>
              <a:gd name="connsiteY13" fmla="*/ 618978 h 1819060"/>
              <a:gd name="connsiteX14" fmla="*/ 4726745 w 8623496"/>
              <a:gd name="connsiteY14" fmla="*/ 464234 h 1819060"/>
              <a:gd name="connsiteX15" fmla="*/ 5134708 w 8623496"/>
              <a:gd name="connsiteY15" fmla="*/ 675249 h 1819060"/>
              <a:gd name="connsiteX16" fmla="*/ 5514536 w 8623496"/>
              <a:gd name="connsiteY16" fmla="*/ 1195754 h 1819060"/>
              <a:gd name="connsiteX17" fmla="*/ 5359791 w 8623496"/>
              <a:gd name="connsiteY17" fmla="*/ 1617784 h 1819060"/>
              <a:gd name="connsiteX18" fmla="*/ 4797083 w 8623496"/>
              <a:gd name="connsiteY18" fmla="*/ 1448972 h 1819060"/>
              <a:gd name="connsiteX19" fmla="*/ 4895557 w 8623496"/>
              <a:gd name="connsiteY19" fmla="*/ 970670 h 1819060"/>
              <a:gd name="connsiteX20" fmla="*/ 5683348 w 8623496"/>
              <a:gd name="connsiteY20" fmla="*/ 351692 h 1819060"/>
              <a:gd name="connsiteX21" fmla="*/ 6175717 w 8623496"/>
              <a:gd name="connsiteY21" fmla="*/ 168812 h 1819060"/>
              <a:gd name="connsiteX22" fmla="*/ 6766560 w 8623496"/>
              <a:gd name="connsiteY22" fmla="*/ 309489 h 1819060"/>
              <a:gd name="connsiteX23" fmla="*/ 7104185 w 8623496"/>
              <a:gd name="connsiteY23" fmla="*/ 590843 h 1819060"/>
              <a:gd name="connsiteX24" fmla="*/ 7455877 w 8623496"/>
              <a:gd name="connsiteY24" fmla="*/ 773723 h 1819060"/>
              <a:gd name="connsiteX25" fmla="*/ 8623496 w 8623496"/>
              <a:gd name="connsiteY25" fmla="*/ 0 h 1819060"/>
              <a:gd name="connsiteX26" fmla="*/ 8623496 w 8623496"/>
              <a:gd name="connsiteY26" fmla="*/ 0 h 1819060"/>
              <a:gd name="connsiteX27" fmla="*/ 8623496 w 8623496"/>
              <a:gd name="connsiteY27" fmla="*/ 0 h 181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23496" h="1819060">
                <a:moveTo>
                  <a:pt x="0" y="1716258"/>
                </a:moveTo>
                <a:cubicBezTo>
                  <a:pt x="146539" y="1776045"/>
                  <a:pt x="293078" y="1835833"/>
                  <a:pt x="534573" y="1814732"/>
                </a:cubicBezTo>
                <a:cubicBezTo>
                  <a:pt x="776068" y="1793631"/>
                  <a:pt x="1181687" y="1732670"/>
                  <a:pt x="1448973" y="1589649"/>
                </a:cubicBezTo>
                <a:cubicBezTo>
                  <a:pt x="1716259" y="1446628"/>
                  <a:pt x="1992924" y="1134794"/>
                  <a:pt x="2138290" y="956603"/>
                </a:cubicBezTo>
                <a:cubicBezTo>
                  <a:pt x="2283656" y="778412"/>
                  <a:pt x="2309447" y="635390"/>
                  <a:pt x="2321170" y="520504"/>
                </a:cubicBezTo>
                <a:cubicBezTo>
                  <a:pt x="2332893" y="405618"/>
                  <a:pt x="2286000" y="300110"/>
                  <a:pt x="2208628" y="267286"/>
                </a:cubicBezTo>
                <a:cubicBezTo>
                  <a:pt x="2131256" y="234462"/>
                  <a:pt x="1924930" y="264942"/>
                  <a:pt x="1856936" y="323557"/>
                </a:cubicBezTo>
                <a:cubicBezTo>
                  <a:pt x="1788942" y="382172"/>
                  <a:pt x="1793631" y="511126"/>
                  <a:pt x="1800665" y="618978"/>
                </a:cubicBezTo>
                <a:cubicBezTo>
                  <a:pt x="1807699" y="726830"/>
                  <a:pt x="1810044" y="832338"/>
                  <a:pt x="1899139" y="970670"/>
                </a:cubicBezTo>
                <a:cubicBezTo>
                  <a:pt x="1988234" y="1109002"/>
                  <a:pt x="2159391" y="1341120"/>
                  <a:pt x="2335237" y="1448972"/>
                </a:cubicBezTo>
                <a:cubicBezTo>
                  <a:pt x="2511083" y="1556824"/>
                  <a:pt x="2733822" y="1643575"/>
                  <a:pt x="2954216" y="1617784"/>
                </a:cubicBezTo>
                <a:cubicBezTo>
                  <a:pt x="3174610" y="1591993"/>
                  <a:pt x="3484099" y="1399735"/>
                  <a:pt x="3657600" y="1294227"/>
                </a:cubicBezTo>
                <a:cubicBezTo>
                  <a:pt x="3831101" y="1188719"/>
                  <a:pt x="3894406" y="1097280"/>
                  <a:pt x="3995225" y="984738"/>
                </a:cubicBezTo>
                <a:cubicBezTo>
                  <a:pt x="4096044" y="872196"/>
                  <a:pt x="4140591" y="705729"/>
                  <a:pt x="4262511" y="618978"/>
                </a:cubicBezTo>
                <a:cubicBezTo>
                  <a:pt x="4384431" y="532227"/>
                  <a:pt x="4581379" y="454856"/>
                  <a:pt x="4726745" y="464234"/>
                </a:cubicBezTo>
                <a:cubicBezTo>
                  <a:pt x="4872111" y="473612"/>
                  <a:pt x="5003410" y="553329"/>
                  <a:pt x="5134708" y="675249"/>
                </a:cubicBezTo>
                <a:cubicBezTo>
                  <a:pt x="5266006" y="797169"/>
                  <a:pt x="5477022" y="1038665"/>
                  <a:pt x="5514536" y="1195754"/>
                </a:cubicBezTo>
                <a:cubicBezTo>
                  <a:pt x="5552050" y="1352843"/>
                  <a:pt x="5479366" y="1575581"/>
                  <a:pt x="5359791" y="1617784"/>
                </a:cubicBezTo>
                <a:cubicBezTo>
                  <a:pt x="5240216" y="1659987"/>
                  <a:pt x="4874455" y="1556824"/>
                  <a:pt x="4797083" y="1448972"/>
                </a:cubicBezTo>
                <a:cubicBezTo>
                  <a:pt x="4719711" y="1341120"/>
                  <a:pt x="4747846" y="1153550"/>
                  <a:pt x="4895557" y="970670"/>
                </a:cubicBezTo>
                <a:cubicBezTo>
                  <a:pt x="5043268" y="787790"/>
                  <a:pt x="5469988" y="485335"/>
                  <a:pt x="5683348" y="351692"/>
                </a:cubicBezTo>
                <a:cubicBezTo>
                  <a:pt x="5896708" y="218049"/>
                  <a:pt x="5995182" y="175846"/>
                  <a:pt x="6175717" y="168812"/>
                </a:cubicBezTo>
                <a:cubicBezTo>
                  <a:pt x="6356252" y="161778"/>
                  <a:pt x="6611815" y="239151"/>
                  <a:pt x="6766560" y="309489"/>
                </a:cubicBezTo>
                <a:cubicBezTo>
                  <a:pt x="6921305" y="379827"/>
                  <a:pt x="6989299" y="513471"/>
                  <a:pt x="7104185" y="590843"/>
                </a:cubicBezTo>
                <a:cubicBezTo>
                  <a:pt x="7219071" y="668215"/>
                  <a:pt x="7202659" y="872197"/>
                  <a:pt x="7455877" y="773723"/>
                </a:cubicBezTo>
                <a:cubicBezTo>
                  <a:pt x="7709095" y="675249"/>
                  <a:pt x="8623496" y="0"/>
                  <a:pt x="8623496" y="0"/>
                </a:cubicBezTo>
                <a:lnTo>
                  <a:pt x="8623496" y="0"/>
                </a:lnTo>
                <a:lnTo>
                  <a:pt x="8623496" y="0"/>
                </a:lnTo>
              </a:path>
            </a:pathLst>
          </a:custGeom>
          <a:noFill/>
          <a:ln w="53975" cmpd="thinThick">
            <a:solidFill>
              <a:schemeClr val="tx1">
                <a:lumMod val="95000"/>
                <a:lumOff val="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D7D4291-B547-4C34-8C66-A8BF08A31A9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3654" y="4185519"/>
            <a:ext cx="3321979" cy="22149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7987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00"/>
    </mc:Choice>
    <mc:Fallback xmlns="">
      <p:transition spd="slow" advTm="2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1DB681-E74A-4F8A-8700-EE289594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4987" y="2086334"/>
            <a:ext cx="6368642" cy="2454569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5400" b="1" dirty="0">
                <a:latin typeface="Bahnschrift SemiBold Condensed" panose="020B0502040204020203" pitchFamily="34" charset="0"/>
              </a:rPr>
            </a:br>
            <a:br>
              <a:rPr lang="it-IT" sz="5400" b="1" dirty="0">
                <a:latin typeface="Bahnschrift SemiBold Condensed" panose="020B0502040204020203" pitchFamily="34" charset="0"/>
              </a:rPr>
            </a:br>
            <a:br>
              <a:rPr lang="it-IT" sz="5400" b="1" dirty="0">
                <a:latin typeface="Bahnschrift SemiBold Condensed" panose="020B0502040204020203" pitchFamily="34" charset="0"/>
              </a:rPr>
            </a:br>
            <a:r>
              <a:rPr lang="it-IT" sz="6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Grazie</a:t>
            </a:r>
            <a:r>
              <a:rPr lang="it-IT" sz="6000" b="1" dirty="0">
                <a:latin typeface="Bahnschrift SemiBold Condensed" panose="020B0502040204020203" pitchFamily="34" charset="0"/>
              </a:rPr>
              <a:t> </a:t>
            </a:r>
            <a:r>
              <a:rPr lang="it-IT" sz="6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dell’attenzione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92CF69D-6460-4633-89A9-F30BB728D0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039" y="2904821"/>
            <a:ext cx="2522442" cy="32721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62549294-8F0B-4918-B00A-C15A2BD44C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9155" y="845399"/>
            <a:ext cx="3722806" cy="24818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5866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A8D9EB-0DF7-4DCE-B3DE-A321EC78D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765" y="365125"/>
            <a:ext cx="11444704" cy="1325563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Dieta Mediterranea – </a:t>
            </a:r>
            <a:r>
              <a:rPr lang="it-IT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piramide alimentare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38CD5AC-0861-4FE3-8099-304FB4178369}"/>
              </a:ext>
            </a:extLst>
          </p:cNvPr>
          <p:cNvSpPr txBox="1"/>
          <p:nvPr/>
        </p:nvSpPr>
        <p:spPr>
          <a:xfrm>
            <a:off x="583516" y="1883048"/>
            <a:ext cx="420917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Dieta Mediterranea: </a:t>
            </a:r>
          </a:p>
          <a:p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tile di vita volto alla salute, non solo un semplice elenco di alimenti</a:t>
            </a:r>
          </a:p>
          <a:p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Light Semi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nsieme di pratiche e conoscenze che è stato definito dall’UNESCO come Patrimonio Culturale Immateriale dell’Umanità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Light Semi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A07E88B-1312-41BA-950E-588D20A61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23284" y="1477974"/>
            <a:ext cx="5543216" cy="501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0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664"/>
    </mc:Choice>
    <mc:Fallback xmlns="">
      <p:transition spd="slow" advTm="9966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343F0-C313-486C-83AF-BE5A89674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55" y="455613"/>
            <a:ext cx="7638472" cy="539750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piramide alimentare 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D91B4CDE-F1A7-4823-BE08-802298F552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6703" y="987425"/>
            <a:ext cx="6045169" cy="4873625"/>
          </a:xfr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EBAD272-D60D-47E0-80F2-8BB0B6CE4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0365" y="1004888"/>
            <a:ext cx="4943728" cy="4865687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Bahnschrift Light SemiCondensed" panose="020B0502040204020203" pitchFamily="34" charset="0"/>
              </a:rPr>
              <a:t>La piramide alimentare è un’utile strumento per capire la frequenza di consumo consigliata di alimenti.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379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91"/>
    </mc:Choice>
    <mc:Fallback xmlns="">
      <p:transition spd="slow" advTm="375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6E9E646-08C4-4986-8D6E-E1EFEB6F5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8248794" cy="766689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base della piramide alimentare </a:t>
            </a:r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B84B32C4-39BA-480E-88E2-B182724885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3188" y="2146976"/>
            <a:ext cx="6172200" cy="2554522"/>
          </a:xfrm>
        </p:spPr>
      </p:pic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110D79E-2E48-45F4-BA0B-0881EEE2E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53976"/>
            <a:ext cx="4984237" cy="4797083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Alla base c’è l’acqua da consumare tutti i giorni in abbondanza.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Frutta e verdura sono la vera base alimentare, si consiglia un consumo di 5 porzioni al giorno.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 cereali sono la principale fonte energetica quindi vanno consumati 3 volte al giorno soprattutto durante i pasti principali. </a:t>
            </a:r>
          </a:p>
        </p:txBody>
      </p:sp>
    </p:spTree>
    <p:extLst>
      <p:ext uri="{BB962C8B-B14F-4D97-AF65-F5344CB8AC3E}">
        <p14:creationId xmlns:p14="http://schemas.microsoft.com/office/powerpoint/2010/main" val="125107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847"/>
    </mc:Choice>
    <mc:Fallback xmlns="">
      <p:transition spd="slow" advTm="228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1B5CCC-3E18-411D-9474-2F23C6A32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8747557" cy="775855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vetta della piramide alimentare </a:t>
            </a:r>
          </a:p>
        </p:txBody>
      </p:sp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1FDEA579-42D0-4413-9640-4A56134BA6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6075" y="1095375"/>
            <a:ext cx="5686425" cy="4657725"/>
          </a:xfr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2F3B82-7FE1-4748-A600-75C655F79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37855"/>
            <a:ext cx="5256212" cy="4724399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Latte e yogurt possono essere consumati nella misura di 1 o 2 porzioni al giorno.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Invece le fonti di proteine vanno variate spesso, consumando carne e pesce circa 3/4 volte e non più di 4 uova a settimana.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Olio extravergine d’oliva tutti i giorni circa 2/3 cucchiai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Frutta secca 1 porzione da 30g al giorno</a:t>
            </a:r>
            <a:r>
              <a:rPr lang="it-IT" sz="2400" dirty="0">
                <a:latin typeface="Bahnschrift Light SemiCondensed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456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465"/>
    </mc:Choice>
    <mc:Fallback xmlns="">
      <p:transition spd="slow" advTm="2074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8FDDA2-D2F1-4A15-A55F-B3F8B581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215900"/>
            <a:ext cx="10515600" cy="1325563"/>
          </a:xfrm>
        </p:spPr>
        <p:txBody>
          <a:bodyPr/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Dieta Mediterranea – quali caratteristiche?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9BDBF99-2AC4-45A2-892C-E4DF780DBB78}"/>
              </a:ext>
            </a:extLst>
          </p:cNvPr>
          <p:cNvSpPr txBox="1"/>
          <p:nvPr/>
        </p:nvSpPr>
        <p:spPr>
          <a:xfrm>
            <a:off x="850900" y="1155492"/>
            <a:ext cx="106211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Prediligere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proteine di origine vegetale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a discapito di quelle di origine animale, preferire quindi legumi e pesce, sia grasso che magro, per la presenza di grassi «buoni» della serie omega-3 e omega-6. Limitare il consumo di carne rossa ed evitare gli insaccati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Ridurre i grassi saturi, prediligendo quelli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insaturi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(importante è leggere sempre le etichette)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Preferire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carboidrati complessi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a quelli semplici, in particolar modo limitare gli zuccheri raffinati presenti nei dolci e nelle bibite industriali. Questo è particolarmente importante nei bambini, il loro gusto si abituerà a sapori non genuini e molto dolci!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Consumare una adeguata quantità di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fibra alimentare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contenuta nella frutta, verdura, legumi e cereali integrali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Diminuire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il rischio di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ipercolesterolemia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(colesterolo alto)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Evitare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il consumo di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superalcolici</a:t>
            </a:r>
          </a:p>
        </p:txBody>
      </p:sp>
    </p:spTree>
    <p:extLst>
      <p:ext uri="{BB962C8B-B14F-4D97-AF65-F5344CB8AC3E}">
        <p14:creationId xmlns:p14="http://schemas.microsoft.com/office/powerpoint/2010/main" val="269974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564"/>
    </mc:Choice>
    <mc:Fallback xmlns="">
      <p:transition spd="slow" advTm="9556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109CB0-C96F-4EDD-9CE6-9114CF3F0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169"/>
            <a:ext cx="10515600" cy="1325563"/>
          </a:xfrm>
        </p:spPr>
        <p:txBody>
          <a:bodyPr/>
          <a:lstStyle/>
          <a:p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La Dieta Mediterranea – quali effetti</a:t>
            </a:r>
            <a:r>
              <a:rPr lang="it-IT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150F2E2-0E41-45FB-9EA3-B71FE3AACA88}"/>
              </a:ext>
            </a:extLst>
          </p:cNvPr>
          <p:cNvSpPr txBox="1"/>
          <p:nvPr/>
        </p:nvSpPr>
        <p:spPr>
          <a:xfrm>
            <a:off x="838200" y="2351545"/>
            <a:ext cx="100724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Sono stati dimostrati effetti protettivi per la prevenzione di: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Malattie cardiovascolari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Sindrome metabolica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Carenze vitaminiche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Sarcopenia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 (perdita di massa muscolare)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Cancro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  <a:cs typeface="Times New Roman" panose="02020603050405020304" pitchFamily="18" charset="0"/>
              </a:rPr>
              <a:t>Decadimento cognitivo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2985" y="3980351"/>
            <a:ext cx="2138487" cy="21390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693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49"/>
    </mc:Choice>
    <mc:Fallback xmlns="">
      <p:transition spd="slow" advTm="4474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3AC5A8-788D-44FA-A5DA-238186F5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639449" cy="539750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Light" panose="020B0502040204020203" pitchFamily="34" charset="0"/>
              </a:rPr>
              <a:t>Regole da seguire per variare l’alimentazione </a:t>
            </a:r>
          </a:p>
        </p:txBody>
      </p:sp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5159" y="1715233"/>
            <a:ext cx="3911341" cy="32679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C6F917E-6AE7-4E72-9F6E-71B8A62E7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5477" y="1577188"/>
            <a:ext cx="4845444" cy="4042652"/>
          </a:xfrm>
        </p:spPr>
        <p:txBody>
          <a:bodyPr>
            <a:noAutofit/>
          </a:bodyPr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Consumare tanta frutta e verdura di tutti i colori, rispettando la stagionalità degli alimenti.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Contengono tanta acqua, sali minerali e vitamine.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La frutta è già di per sé dolce, quindi non occorre aggiungere zucchero nelle macedonie o nella spremuta. </a:t>
            </a:r>
          </a:p>
        </p:txBody>
      </p:sp>
    </p:spTree>
    <p:extLst>
      <p:ext uri="{BB962C8B-B14F-4D97-AF65-F5344CB8AC3E}">
        <p14:creationId xmlns:p14="http://schemas.microsoft.com/office/powerpoint/2010/main" val="19016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096"/>
    </mc:Choice>
    <mc:Fallback xmlns="">
      <p:transition spd="slow" advTm="1440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8003</TotalTime>
  <Words>2198</Words>
  <Application>Microsoft Office PowerPoint</Application>
  <PresentationFormat>Widescreen</PresentationFormat>
  <Paragraphs>182</Paragraphs>
  <Slides>29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7" baseType="lpstr">
      <vt:lpstr>Arial</vt:lpstr>
      <vt:lpstr>Bahnschrift Light SemiCondensed</vt:lpstr>
      <vt:lpstr>Bahnschrift SemiBold</vt:lpstr>
      <vt:lpstr>Bahnschrift SemiBold Condensed</vt:lpstr>
      <vt:lpstr>Bahnschrift SemiLight</vt:lpstr>
      <vt:lpstr>Calibri</vt:lpstr>
      <vt:lpstr>Calibri Light</vt:lpstr>
      <vt:lpstr>Office Theme</vt:lpstr>
      <vt:lpstr>   COMMISSIONI MENSA   MODULO FORMATIVO  EDUCAZIONE ALLA SALUTE</vt:lpstr>
      <vt:lpstr> A MANGIAR SANO SI PUO’ IMPARARE IN UN SECONDO </vt:lpstr>
      <vt:lpstr>La Dieta Mediterranea – piramide alimentare</vt:lpstr>
      <vt:lpstr>La piramide alimentare </vt:lpstr>
      <vt:lpstr>La base della piramide alimentare </vt:lpstr>
      <vt:lpstr>La vetta della piramide alimentare </vt:lpstr>
      <vt:lpstr>La Dieta Mediterranea – quali caratteristiche?</vt:lpstr>
      <vt:lpstr>La Dieta Mediterranea – quali effetti?</vt:lpstr>
      <vt:lpstr>Regole da seguire per variare l’alimentazione </vt:lpstr>
      <vt:lpstr>I carboidrati </vt:lpstr>
      <vt:lpstr>Le proteine</vt:lpstr>
      <vt:lpstr>Le proteine</vt:lpstr>
      <vt:lpstr>I grassi </vt:lpstr>
      <vt:lpstr>I grassi</vt:lpstr>
      <vt:lpstr>I grassi</vt:lpstr>
      <vt:lpstr>I grassi</vt:lpstr>
      <vt:lpstr>I grassi </vt:lpstr>
      <vt:lpstr>L’importanza dei legumi </vt:lpstr>
      <vt:lpstr>Piatti a base di legumi </vt:lpstr>
      <vt:lpstr> IL SALE sale: parola d’ordine non più di 5 g al giorno Come fare?</vt:lpstr>
      <vt:lpstr>Sale: parola d’ordine non più di 5 g al giorno  Ma a quanto corrispondono 5 gr?</vt:lpstr>
      <vt:lpstr>Sale: parola d’ordine non più di 5 g al giorno  Quali alimenti ne contengono di più?</vt:lpstr>
      <vt:lpstr>5g di sale= 2,5g di sodio  Perché il sodio è così importante?</vt:lpstr>
      <vt:lpstr>Dieta Mediterranea green</vt:lpstr>
      <vt:lpstr>Dieta Mediterranea green</vt:lpstr>
      <vt:lpstr>Perché lo facciamo ? </vt:lpstr>
      <vt:lpstr>Alimentazione green: quali strategie?</vt:lpstr>
      <vt:lpstr>Presentazione standard di PowerPoint</vt:lpstr>
      <vt:lpstr>   Grazie dell’attenzione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GIRO, GIRO TONDO.. A MANGIAR BENE PUOI IMPARARE IN UN SECONDO</dc:title>
  <dc:creator>Donati Paola</dc:creator>
  <cp:lastModifiedBy>Cian Cristina</cp:lastModifiedBy>
  <cp:revision>316</cp:revision>
  <dcterms:created xsi:type="dcterms:W3CDTF">2021-04-26T08:09:53Z</dcterms:created>
  <dcterms:modified xsi:type="dcterms:W3CDTF">2026-01-13T12:58:40Z</dcterms:modified>
</cp:coreProperties>
</file>