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22" r:id="rId1"/>
  </p:sldMasterIdLst>
  <p:notesMasterIdLst>
    <p:notesMasterId r:id="rId17"/>
  </p:notesMasterIdLst>
  <p:handoutMasterIdLst>
    <p:handoutMasterId r:id="rId18"/>
  </p:handoutMasterIdLst>
  <p:sldIdLst>
    <p:sldId id="287" r:id="rId2"/>
    <p:sldId id="276" r:id="rId3"/>
    <p:sldId id="282" r:id="rId4"/>
    <p:sldId id="300" r:id="rId5"/>
    <p:sldId id="292" r:id="rId6"/>
    <p:sldId id="293" r:id="rId7"/>
    <p:sldId id="294" r:id="rId8"/>
    <p:sldId id="295" r:id="rId9"/>
    <p:sldId id="285" r:id="rId10"/>
    <p:sldId id="296" r:id="rId11"/>
    <p:sldId id="297" r:id="rId12"/>
    <p:sldId id="298" r:id="rId13"/>
    <p:sldId id="299" r:id="rId14"/>
    <p:sldId id="286" r:id="rId15"/>
    <p:sldId id="301" r:id="rId16"/>
  </p:sldIdLst>
  <p:sldSz cx="9144000" cy="6858000" type="screen4x3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BD"/>
    <a:srgbClr val="B4EAB0"/>
    <a:srgbClr val="8FFF8F"/>
    <a:srgbClr val="A4E59F"/>
    <a:srgbClr val="000000"/>
    <a:srgbClr val="92E08C"/>
    <a:srgbClr val="7CD975"/>
    <a:srgbClr val="66FF66"/>
    <a:srgbClr val="99FF33"/>
    <a:srgbClr val="3A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84275" autoAdjust="0"/>
  </p:normalViewPr>
  <p:slideViewPr>
    <p:cSldViewPr>
      <p:cViewPr varScale="1">
        <p:scale>
          <a:sx n="112" d="100"/>
          <a:sy n="112" d="100"/>
        </p:scale>
        <p:origin x="20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102" y="684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C84367E-4E05-4A98-AB65-93F63D4A8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7629" cy="341791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1C3A02F-4EA7-4321-975F-75573AEF39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120" y="2"/>
            <a:ext cx="4307629" cy="341791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r">
              <a:defRPr sz="1200"/>
            </a:lvl1pPr>
          </a:lstStyle>
          <a:p>
            <a:fld id="{A6A5D730-E670-4EEE-99F9-3C33EC980C9E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BB12A6-BA03-45A7-8526-6792620E62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65410"/>
            <a:ext cx="4307629" cy="341790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D01763-D888-4590-BC61-AAC2A7EF9A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120" y="6465410"/>
            <a:ext cx="4307629" cy="341790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r">
              <a:defRPr sz="1200"/>
            </a:lvl1pPr>
          </a:lstStyle>
          <a:p>
            <a:fld id="{A9218953-74D7-433D-B255-EAF3C3DADE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816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5C5D673-5AD5-4A0E-A404-5EE1B7C9C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7629" cy="340201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0440237-23D0-4D82-9C75-E1265C9DAA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30120" y="2"/>
            <a:ext cx="4307629" cy="340201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75CFF8-92CB-42AF-AE7F-5A89BF8AF54A}" type="datetimeFigureOut">
              <a:rPr lang="it-IT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351646A9-06DC-46CC-BEC2-9624D06DA7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4" rIns="91550" bIns="4577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6A8949BC-5CBE-4B48-90F4-13BD488EE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459" y="3233501"/>
            <a:ext cx="7952423" cy="3063399"/>
          </a:xfrm>
          <a:prstGeom prst="rect">
            <a:avLst/>
          </a:prstGeom>
        </p:spPr>
        <p:txBody>
          <a:bodyPr vert="horz" lIns="91550" tIns="45774" rIns="91550" bIns="45774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820F00-8359-4E45-9A6B-5ABED3C57B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6465411"/>
            <a:ext cx="4307629" cy="340201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ACA083-4733-414C-BC96-C0AA00136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30120" y="6465411"/>
            <a:ext cx="4307629" cy="340201"/>
          </a:xfrm>
          <a:prstGeom prst="rect">
            <a:avLst/>
          </a:prstGeom>
        </p:spPr>
        <p:txBody>
          <a:bodyPr vert="horz" wrap="square" lIns="91550" tIns="45774" rIns="91550" bIns="457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EDBD83-933C-438D-AF7C-68855CB819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C2D07A04-3A6A-4AE4-A3F4-C07EA00B6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7075" y="509588"/>
            <a:ext cx="3405188" cy="2554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4CE91B43-2884-4BD0-93F7-D4325279A6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FCB0B576-C834-4BC7-A00B-83CB2BACF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3841" indent="-286091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4370" indent="-228874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2117" indent="-228874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9865" indent="-228874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7613" indent="-228874" defTabSz="45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5360" indent="-228874" defTabSz="45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33108" indent="-228874" defTabSz="45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90856" indent="-228874" defTabSz="45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25D19534-F09A-4EE8-B856-DA35BAFAC77C}" type="slidenum">
              <a:rPr lang="it-IT" altLang="it-IT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it-IT" altLang="it-IT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0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7B5CA-CE7C-44D4-88E4-6F423DA231D1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1A088-4FD0-4B3A-AFB2-257A8DA1E89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979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91F76-C0E7-415B-87C1-5AFFC9C8B1C0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B3042-3E42-45E4-9C11-3728B64580C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323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D583C-34DA-42CB-88CC-1302F4CC1539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F27DF-1ADC-45B2-BB05-AA683B307C7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222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7B29D-EBCB-429B-BBD8-06E03911C7D9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114DE-227D-47DF-BDDC-4F06AEC82F4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700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C0E6C-C24E-43D0-BDDD-D48E7C283664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76ECD-32FF-4C64-94A7-12AE323F759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824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42BDB-4A66-4C74-A957-17AE6AC84F4D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F7BF5-2FF0-47A6-9167-91D918E0B53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8462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39F36-7E5A-4720-B718-563D46DA0AD5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85BF0-ED46-4D9C-A356-8768C21272A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0367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80C58-F25E-4CF6-8686-A7890E9BADCC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8FBFA-E912-4105-ADB2-AB676E97D7A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09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8FC30-7B73-4CAF-9E83-33D7C08BABA0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DEBDA-C8D1-4626-A9C9-BEA550D4889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99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0D0DC-0273-4E6C-B2A3-275ABF9094DA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533B5-C92A-4586-9049-A99CBB9033C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2572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F1400-C4E8-4CA1-91D4-F99C7D8F35C7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2F7BF-7BA6-45FB-9478-4ABA1674F84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943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2DCC96-7B81-4AA3-8CE5-4BA0FF8A94FE}" type="datetimeFigureOut">
              <a:rPr lang="it-IT" smtClean="0"/>
              <a:pPr>
                <a:defRPr/>
              </a:pPr>
              <a:t>23/06/2025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8AC41C-EED6-4AE8-A2FC-ED81BCBFEFC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677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3" r:id="rId1"/>
    <p:sldLayoutId id="2147485924" r:id="rId2"/>
    <p:sldLayoutId id="2147485925" r:id="rId3"/>
    <p:sldLayoutId id="2147485926" r:id="rId4"/>
    <p:sldLayoutId id="2147485927" r:id="rId5"/>
    <p:sldLayoutId id="2147485928" r:id="rId6"/>
    <p:sldLayoutId id="2147485929" r:id="rId7"/>
    <p:sldLayoutId id="2147485930" r:id="rId8"/>
    <p:sldLayoutId id="2147485931" r:id="rId9"/>
    <p:sldLayoutId id="2147485932" r:id="rId10"/>
    <p:sldLayoutId id="21474859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EEBE6-3DE8-4EAA-AF79-7145F65A1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5137" y="2175274"/>
            <a:ext cx="3348038" cy="1420415"/>
          </a:xfrm>
        </p:spPr>
        <p:txBody>
          <a:bodyPr/>
          <a:lstStyle/>
          <a:p>
            <a:pPr>
              <a:defRPr/>
            </a:pPr>
            <a:br>
              <a:rPr lang="it-IT" sz="1350" i="1" dirty="0">
                <a:solidFill>
                  <a:srgbClr val="000000"/>
                </a:solidFill>
                <a:latin typeface="Candara" panose="020E0502030303020204" pitchFamily="34" charset="0"/>
                <a:cs typeface="Arial" pitchFamily="34" charset="0"/>
              </a:rPr>
            </a:br>
            <a:endParaRPr lang="it-IT" sz="3000" i="1" dirty="0">
              <a:solidFill>
                <a:srgbClr val="000000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84DC87F-DABD-4851-ADC6-89C9FADD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35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44F4E1B-6B24-4F55-BD46-9D937CB2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35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C09D69AE-7A8B-4B65-82CF-E6C9131E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35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7175" name="Picture 8">
            <a:extLst>
              <a:ext uri="{FF2B5EF4-FFF2-40B4-BE49-F238E27FC236}">
                <a16:creationId xmlns:a16="http://schemas.microsoft.com/office/drawing/2014/main" id="{101E67F0-4C96-46B8-AD62-0F86703CD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1" y="1087398"/>
            <a:ext cx="814480" cy="60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magine 3">
            <a:extLst>
              <a:ext uri="{FF2B5EF4-FFF2-40B4-BE49-F238E27FC236}">
                <a16:creationId xmlns:a16="http://schemas.microsoft.com/office/drawing/2014/main" id="{F10F250A-FD50-40DB-82CF-A8D0E2E5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56" y="2771775"/>
            <a:ext cx="34529" cy="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236C95-C998-451E-B39E-23AF0B23505A}"/>
              </a:ext>
            </a:extLst>
          </p:cNvPr>
          <p:cNvSpPr txBox="1"/>
          <p:nvPr/>
        </p:nvSpPr>
        <p:spPr>
          <a:xfrm>
            <a:off x="3005138" y="2485171"/>
            <a:ext cx="2847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 Nido d’Infanzia /Scuole infanzia/Sezioni primavera/Poli RES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Bahnschrift Light" panose="020B0502040204020203" pitchFamily="34" charset="0"/>
              </a:rPr>
              <a:t>Menu servizio estivo 2025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B40BA9-9241-4242-81AC-63399BEAB2FD}"/>
              </a:ext>
            </a:extLst>
          </p:cNvPr>
          <p:cNvSpPr txBox="1"/>
          <p:nvPr/>
        </p:nvSpPr>
        <p:spPr>
          <a:xfrm>
            <a:off x="3268312" y="1975680"/>
            <a:ext cx="23417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350" dirty="0">
                <a:solidFill>
                  <a:srgbClr val="000000"/>
                </a:solidFill>
                <a:latin typeface="Bahnschrift Light" panose="020B0502040204020203" pitchFamily="34" charset="0"/>
              </a:rPr>
              <a:t>Comune di Genova</a:t>
            </a:r>
          </a:p>
          <a:p>
            <a:pPr algn="ctr">
              <a:defRPr/>
            </a:pPr>
            <a:r>
              <a:rPr lang="it-IT" sz="1350" dirty="0">
                <a:solidFill>
                  <a:srgbClr val="000000"/>
                </a:solidFill>
                <a:latin typeface="Bahnschrift Light" panose="020B0502040204020203" pitchFamily="34" charset="0"/>
              </a:rPr>
              <a:t>Ristorazione Scolastica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4DC673C-C15C-46CB-BECF-25423E3B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137" y="3995397"/>
            <a:ext cx="2960471" cy="1974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9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FFE93F-54B7-62FA-AA6D-CBD976EF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B678E71-6614-C056-3E61-BA608A168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29964"/>
              </p:ext>
            </p:extLst>
          </p:nvPr>
        </p:nvGraphicFramePr>
        <p:xfrm>
          <a:off x="131304" y="294894"/>
          <a:ext cx="6528928" cy="6269228"/>
        </p:xfrm>
        <a:graphic>
          <a:graphicData uri="http://schemas.openxmlformats.org/drawingml/2006/table">
            <a:tbl>
              <a:tblPr/>
              <a:tblGrid>
                <a:gridCol w="9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NIDO DIVEZZI/SCUOLE INFANZIA/SEZIONI PRIMAVERA/POLI RES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PRIMA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58537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Mesi estivi: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Riso all’olio evo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Sformato di verdure*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Insalata verde (solo per adulti)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Mousse di frutta e </a:t>
                      </a:r>
                      <a:r>
                        <a:rPr kumimoji="0" lang="it-IT" altLang="it-I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corn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flakes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  <a:endParaRPr kumimoji="0" lang="it-IT" alt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6212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Pasta al pesto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Tortino di merluzzo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Carote lessate/crude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Focaccia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3640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Minestra primavera con </a:t>
                      </a:r>
                      <a:r>
                        <a:rPr kumimoji="0" lang="it-IT" altLang="it-I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orzetti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Pizza margherita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Banana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15726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Pasta all’olio extravergine di oliva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all’uccelletto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lessate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Gelato fiordilatte*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32930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Pasta al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Polpettine di piselli*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Insalata verde (solo per adulti)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Frullato di frutta fresca senza latte con biscotti prima infanzia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Frullato pronto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DE3F45CB-661C-6874-0E46-1EABFF6EF710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C1FFEFA-5F81-5FDA-D6D3-7707CB311445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A0E71204-1A3C-CD14-3637-9C1ABD76E441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F14C9F0F-F8F3-7B6D-35D5-A450083D7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A72BB4BB-F821-782E-013B-FFEB0735AA5E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28947B94-0BD7-C833-4A24-879DB087F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3DDECBC3-995A-4F01-6951-B895B3CD0E9C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B9B5AD83-22BA-79FD-9453-E129474B5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3C25AD83-203D-FC18-7F2D-460BB33A1C28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CF7BFEF9-F1B1-ACD0-BE72-B8157A5334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D97D45DB-A7E2-815E-232E-9493CEFE3165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1E8F4054-7E81-6880-FF07-9E2E6794F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4D703A5B-BBFE-5E87-A2F9-29C3B830E187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70EBB91F-6B2E-3EFF-20C1-765351AEB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46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A992B-FBB8-2BD6-2CAB-4CBD7E9CB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AEA1779-D47E-448E-9ABB-F3D5AC68C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86780"/>
              </p:ext>
            </p:extLst>
          </p:nvPr>
        </p:nvGraphicFramePr>
        <p:xfrm>
          <a:off x="131304" y="294894"/>
          <a:ext cx="6528928" cy="6421628"/>
        </p:xfrm>
        <a:graphic>
          <a:graphicData uri="http://schemas.openxmlformats.org/drawingml/2006/table">
            <a:tbl>
              <a:tblPr/>
              <a:tblGrid>
                <a:gridCol w="9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NIDO DIVEZZI/SCUOLE INFANZIA/SEZIONI PRIMAVERA/POLI RES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SECONDA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61737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Risotto alla parmigiana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Filetti di merluzzo gratinati*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Carote lessate/crude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con olio extravergine di oliva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35434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all’olio extravergine di oliva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Coscia di pollo al forno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Pomodori in 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Cucine: Frullato di frutta fresca senza latte con </a:t>
                      </a:r>
                      <a:r>
                        <a:rPr kumimoji="0" lang="it-IT" altLang="it-IT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corn</a:t>
                      </a:r>
                      <a:r>
                        <a:rPr kumimoji="0" lang="it-IT" alt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flakes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Pasti veicolati: Frullato pronto con </a:t>
                      </a:r>
                      <a:r>
                        <a:rPr kumimoji="0" lang="it-IT" altLang="it-IT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corn</a:t>
                      </a:r>
                      <a:r>
                        <a:rPr kumimoji="0" lang="it-IT" alt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flakes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62157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Minestra di verdure con farro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Bocconcini di lonza alle mele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Purea di patate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Gelato fiordilatte*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91023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ragù di vitellone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Zucchine trifolate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Focaccia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4148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Hamburger vegetale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Insalata verde (solo per adulti)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Yogurt alla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629E9858-5507-2485-8CFD-0A88A12E25BB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14C3FEA2-4C12-DB5E-8484-5677B6CC847F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95E387B8-9893-C2AC-8728-AFC290B87969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996C447B-8C7C-0AB0-D218-915D5328E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7C7A7515-4844-D0C8-05D3-44087F333EB9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FC81543B-C57F-D4F6-4BD7-F2CBCA3CE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75DC2670-A1A0-8470-4BD6-59298BB1FAB1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07B0D248-30DC-46E0-C4A6-B5D595650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748454FA-E7FD-8356-C3B1-A59E94834F5D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865999AC-68B3-0DD8-9C4F-254988483D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3D89BCE0-C92D-042C-39CA-6D72ED885941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73FBA656-E54B-9623-37CC-B12223E86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11377BCB-852D-F388-CB45-6AF07F69D847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DEE36BDB-C428-DABC-CD58-212BB5764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172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199D82-E4F0-9395-6B64-264289BE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C17E0CC-16BE-5154-9032-FD6A8DC15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49293"/>
              </p:ext>
            </p:extLst>
          </p:nvPr>
        </p:nvGraphicFramePr>
        <p:xfrm>
          <a:off x="131304" y="142494"/>
          <a:ext cx="6528928" cy="6269228"/>
        </p:xfrm>
        <a:graphic>
          <a:graphicData uri="http://schemas.openxmlformats.org/drawingml/2006/table">
            <a:tbl>
              <a:tblPr/>
              <a:tblGrid>
                <a:gridCol w="9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NIDO DIVEZZI/SCUOLE INFANZIA/SEZIONI PRIMAVERA/POLI RES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TERZA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48737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all’olio extravergine di oliva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Sformato di zucchine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Insalata verde (solo per adulti)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Cucine: Latte intero e biscotti prima infanzia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Pasti veicolati: Frullato pronto e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54105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e ceci al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Mozzarella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Pomodori in 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Banana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37073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Piatto unico: Bulghur al pomodoro e bocconcini di pollo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Zucchine trifolate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Yogurt alla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34000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Patate al forno o lessate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Gelato fiordilatte*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39553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Risotto alla crema di zucchine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Crocchette di mare*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Insalata verde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Focaccia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381D58B2-8CCA-FDCB-8BEC-4CAFA12CEA29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3C9AF9E9-CC9E-34B0-DD9A-E8E4F5035651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7DB25CD2-F60D-58B4-5E01-38CFDC354C1F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BF9F801A-73FD-4AF1-32F1-208B51CF6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73FAC09B-AED8-F7F3-E5F7-05D1DD632FC9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6DD1F77A-2155-C31A-64D1-B705C8ECC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4FB883EB-4156-3834-4639-5C0E4CACBCB9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33CC2671-E119-A0AA-8C17-668581A4C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1190792A-D1C2-AAE2-3231-A0D71F0F527C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21F0AC76-5B6C-29B9-2BA8-86437C549C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C5176EF5-CDF0-EF72-E993-D8C0B474B077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8EFAC948-CA1C-44FA-3BBF-CF4D82927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B892CCC5-E9AB-2FBF-9BEF-71B782C72369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8463CD0F-30B4-E3ED-2B06-BF5163720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191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263C9-36C7-B294-CEA7-1860D6A3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2177BB6-B12D-069B-CF63-52C9C1D3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537756"/>
              </p:ext>
            </p:extLst>
          </p:nvPr>
        </p:nvGraphicFramePr>
        <p:xfrm>
          <a:off x="104300" y="146842"/>
          <a:ext cx="6405010" cy="6663586"/>
        </p:xfrm>
        <a:graphic>
          <a:graphicData uri="http://schemas.openxmlformats.org/drawingml/2006/table">
            <a:tbl>
              <a:tblPr/>
              <a:tblGrid>
                <a:gridCol w="9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NIDO DIVEZZI/SCUOLE INFANZIA/SEZIONI PRIMAVERA/POLI RES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QUARTA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287780"/>
                  </a:ext>
                </a:extLst>
              </a:tr>
              <a:tr h="73360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5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Mozzarella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Pomodori in 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2978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Cucine: Frullato di frutta fresca senza latte con </a:t>
                      </a:r>
                      <a:r>
                        <a:rPr kumimoji="0" lang="it-IT" altLang="it-IT" sz="9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corn</a:t>
                      </a:r>
                      <a:r>
                        <a:rPr kumimoji="0" lang="it-IT" alt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flakes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Pasti veicolati: Frullato pronto con </a:t>
                      </a:r>
                      <a:r>
                        <a:rPr kumimoji="0" lang="it-IT" altLang="it-IT" sz="9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corn</a:t>
                      </a:r>
                      <a:r>
                        <a:rPr kumimoji="0" lang="it-IT" alt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 flakes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29854"/>
                  </a:ext>
                </a:extLst>
              </a:tr>
              <a:tr h="4843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con polpettine di vitellone al sugo di pomodoro (piatto unico)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Zucchine trifolate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2978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Gelato fiordilatte*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172973"/>
                  </a:ext>
                </a:extLst>
              </a:tr>
              <a:tr h="5957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Pasta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Filetti di merluzzo* </a:t>
                      </a: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lessati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omodori in insalata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Yogurt alla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158357"/>
                  </a:ext>
                </a:extLst>
              </a:tr>
              <a:tr h="744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Minestra primavera con orzetti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Arrosto di tacchino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Carote lessate/crude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Focaccia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148947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intero fresco pastorizzato**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latin typeface="Bahnschrift Light" panose="020B0502040204020203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05260"/>
                  </a:ext>
                </a:extLst>
              </a:tr>
              <a:tr h="744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Riso </a:t>
                      </a: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al burro e parmigiano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Cucine: Frittatina di farina di ceci e zucchine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Pasti veicolati: Polpettine di ceci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Insalata verde (solo per adulti)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148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 nidi/</a:t>
                      </a:r>
                      <a:r>
                        <a:rPr kumimoji="0" lang="it-IT" altLang="it-IT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sez.primavera</a:t>
                      </a:r>
                      <a:endParaRPr lang="it-IT" sz="900" dirty="0"/>
                    </a:p>
                    <a:p>
                      <a:endParaRPr lang="it-IT" sz="95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Arial" panose="020B0604020202020204" pitchFamily="34" charset="0"/>
                        </a:rPr>
                        <a:t>Banana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1964D3CA-659D-E4D4-8036-60A10D8879A8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D41B6A0-17BE-E1C1-D3A1-1845492F2E47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52F5F051-A1D5-E2F7-BA47-7070AA77AADB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3E2AD95F-FAAB-D936-A305-C25DED07F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249ECC1D-6998-0D19-4C54-433A1F65E1A0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2ED346D0-C0B4-7FB2-6ED8-AEABA72C9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49EBF8F8-0C2F-1280-7815-6AD2EF81864B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6668148F-CF8E-0C02-0FCE-771454791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2200A398-9966-213A-2C8D-21AD814CA6EE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60EEF146-AAF8-71E0-91E0-C58FB914E8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72D21672-9ED2-97DB-5798-827D616E4B68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20118460-E64F-A0B1-2403-36366B5C6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AE7B9F4F-BDB5-DEDE-11FA-681CF493A124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2A013F10-27E1-E7D9-D4DC-26C9F76A3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185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CED5481-8F5B-40C5-9C94-A18D1739E7B3}"/>
              </a:ext>
            </a:extLst>
          </p:cNvPr>
          <p:cNvSpPr/>
          <p:nvPr/>
        </p:nvSpPr>
        <p:spPr>
          <a:xfrm>
            <a:off x="323528" y="384301"/>
            <a:ext cx="8352928" cy="621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NOTE</a:t>
            </a:r>
            <a:b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*prodotto surgelato – in caso di necessità potranno essere utilizzate altre verdure surgelate oltre a quelle già indicate</a:t>
            </a:r>
            <a:b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** latte intero fresco pastorizzato ad alte temperature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Il pane integrale andrà servito almeno una volta a settimana.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La colazione è prevista solo per i nidi d’infanzia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La merenda è prevista solo per i nidi d’infanzia e la sezione primavera</a:t>
            </a:r>
            <a:b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TUTTI I GIORNI: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I piatti unici saranno proposti in portate separate fino al gradimento del piatto unico.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Le portate saranno distribuite nell’ordine: 1° piatto, 2° piatto, contorno (ove previsto). Eccezionalmente si potrà fare l’inversione delle portate (concordata), quando il 2° piatto risulta meno gradito.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Per i bambini che non hanno ancora introdotto il latte vaccino, la colazione prevede tè deteinato e biscotti prima infanzia o frutta fresca; la merenda diventerà mousse di frutta e corn-flakes o biscotti prima infanzia; la purea di patate diventerà patate lessate.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Non tagliare nessun alimento a rondelle: tagliare la mozzarella a piccoli dadini; tagliare a piccoli pezzetti le carote, i finocchi cotti, i pomodori, le mele e le pere; preparare le carote crude grattugiate; tagliare finemente l’insalata.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Per i bimbi della sezione medi utilizzare pasta di piccolo formato per i piatti asciutti.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Confezionare adeguatamente i secondi piatti, contorni crudi e cotti, frutta: tritati, frullati o ridotti in piccoli pezzettini.</a:t>
            </a:r>
          </a:p>
          <a:p>
            <a:pPr>
              <a:lnSpc>
                <a:spcPct val="150000"/>
              </a:lnSpc>
            </a:pPr>
            <a:b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Menu emergenza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Colazione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Tisana granulare e biscotti prima infanzia.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Pranzo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CUCINE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pasta al sugo, parmigiano, crackers, mousse di frutta, acqua minerale. 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Pranzo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VEICOLATI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pappa pronta prima infanzia, mousse di frutta, crackers, acqua minerale.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Merenda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succo di frutta e biscotti prima infanzia.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I pasti scorta sono quelli del menu dell’anno; nelle coabitazioni Nidi con Infanzia, il pasto scorta dell’infanzia segue il menù corrispondente e per l’infanzia e i poli RES non sono previste colazione e merenda.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5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46DA6-1532-7385-F35A-17E5542A7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7B090E3-3296-866D-78C2-3466527E1817}"/>
              </a:ext>
            </a:extLst>
          </p:cNvPr>
          <p:cNvSpPr/>
          <p:nvPr/>
        </p:nvSpPr>
        <p:spPr>
          <a:xfrm>
            <a:off x="395536" y="620539"/>
            <a:ext cx="8352928" cy="614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Gli alimenti utilizzati per la preparazione del menu scolastico, in virtù dei CAM (criteri minimi ambientali), hanno le seguenti caratteristiche: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Frutta, ortaggi, legumi, cereali: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biologici per almeno il 50% in peso; almeno un’ulteriore somministrazione di frutta deve essere resa, se non con frutta biologica, con frutta certificata nell’ambito del sistema di qualità nazionale di produzione integrata o equivalenti;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Uova: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biologiche al 100%;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Salumi e formaggi: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almeno il 30% in peso deve essere biologico;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Latte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 (anche in polvere per asili nido) </a:t>
            </a: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e yogurt: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biologico al 100%;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Olio extravergine di oliva: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biologico per almeno il 40% in capacità;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Pelati, polpa e passata di pomodoro: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per almeno il 33% in peso devono essere biologici;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Succhi di frutta o nettari di frutta: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biologici al 100%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Carne bovina: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biologica per almeno il 50% in peso;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Carne suina: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biologica per almeno il 10% in peso, oppure in possesso di una certificazione volontaria di prodotto rilasciata da un organismo di valutazione della conformità competente, relativa ai seguenti requisiti «benessere animale in allevamento, trasporto e macellazione» e «allevamento senza antibiotici»;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Carne avicola: 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biologica per almeno il 20% in peso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dirty="0">
                <a:solidFill>
                  <a:srgbClr val="000000"/>
                </a:solidFill>
                <a:latin typeface="Bahnschrift" panose="020B0502040204020203" pitchFamily="34" charset="0"/>
              </a:rPr>
              <a:t>Omogeneizzati</a:t>
            </a: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</a:rPr>
              <a:t>: tacchino, pollo, agnello, manzo, pesce, formaggio, frutta, verdure 100% biologici</a:t>
            </a:r>
          </a:p>
          <a:p>
            <a:pPr>
              <a:lnSpc>
                <a:spcPct val="150000"/>
              </a:lnSpc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0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Le imprese, in virtù delle offerte di gara, utilizzano ulteriori alimenti BIO, DOP e di provenienza Italia, oltre le percentuali minime definite dai CAM (criteri minimi ambientali).</a:t>
            </a: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it-IT" sz="900" dirty="0">
                <a:solidFill>
                  <a:srgbClr val="000000"/>
                </a:solidFill>
                <a:latin typeface="Bahnschrift" panose="020B0502040204020203" pitchFamily="34" charset="0"/>
              </a:rPr>
              <a:t>Redazione a carico dell’ Ufficio Nutrizione e Dietetica, </a:t>
            </a:r>
          </a:p>
          <a:p>
            <a:r>
              <a:rPr lang="it-IT" sz="900" dirty="0">
                <a:solidFill>
                  <a:srgbClr val="000000"/>
                </a:solidFill>
                <a:latin typeface="Bahnschrift" panose="020B0502040204020203" pitchFamily="34" charset="0"/>
              </a:rPr>
              <a:t>Dietista Cristina Cian.</a:t>
            </a:r>
          </a:p>
          <a:p>
            <a:r>
              <a:rPr lang="it-IT" sz="900" dirty="0">
                <a:solidFill>
                  <a:srgbClr val="000000"/>
                </a:solidFill>
                <a:latin typeface="Bahnschrift" panose="020B0502040204020203" pitchFamily="34" charset="0"/>
              </a:rPr>
              <a:t>Approvato dalla Asl3 Liguria Igiene degli Alimenti e della Nutrizione.</a:t>
            </a:r>
          </a:p>
          <a:p>
            <a:r>
              <a:rPr lang="it-IT" sz="900" dirty="0">
                <a:solidFill>
                  <a:srgbClr val="000000"/>
                </a:solidFill>
                <a:latin typeface="Bahnschrift" panose="020B0502040204020203" pitchFamily="34" charset="0"/>
              </a:rPr>
              <a:t>Data di emissione: Giugno 2024. Prima revisione 29/11/2024.</a:t>
            </a:r>
          </a:p>
          <a:p>
            <a:endParaRPr lang="it-IT" sz="9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it-IT" sz="900" dirty="0">
                <a:solidFill>
                  <a:srgbClr val="000000"/>
                </a:solidFill>
                <a:latin typeface="Bahnschrift" panose="020B0502040204020203" pitchFamily="34" charset="0"/>
              </a:rPr>
              <a:t>Variazioni di maggio 2025 relative al servizio estivo</a:t>
            </a:r>
            <a:br>
              <a:rPr lang="it-IT" sz="105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endParaRPr lang="it-IT" sz="800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8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10B2088-91F5-4D7C-B2CB-AD6EAA0FD84B}"/>
              </a:ext>
            </a:extLst>
          </p:cNvPr>
          <p:cNvSpPr/>
          <p:nvPr/>
        </p:nvSpPr>
        <p:spPr>
          <a:xfrm>
            <a:off x="2141730" y="156790"/>
            <a:ext cx="48605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50" dirty="0">
                <a:latin typeface="Bahnschrift SemiLight" panose="020B0502040204020203" pitchFamily="34" charset="0"/>
              </a:rPr>
              <a:t> </a:t>
            </a:r>
            <a:r>
              <a:rPr lang="it-IT" sz="1350" b="1" dirty="0">
                <a:latin typeface="Bahnschrift SemiLight" panose="020B0502040204020203" pitchFamily="34" charset="0"/>
              </a:rPr>
              <a:t>CALENDARIO </a:t>
            </a:r>
          </a:p>
          <a:p>
            <a:pPr algn="ctr"/>
            <a:r>
              <a:rPr lang="it-IT" sz="1350" b="1" dirty="0">
                <a:latin typeface="Bahnschrift SemiLight" panose="020B0502040204020203" pitchFamily="34" charset="0"/>
              </a:rPr>
              <a:t>MENU  ESTIVO 2025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C4662B-9F70-4C88-927A-87C14388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84" y="44624"/>
            <a:ext cx="899861" cy="709077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7BBCFFF-48E4-8BB2-6E9B-65C94329D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1505"/>
              </p:ext>
            </p:extLst>
          </p:nvPr>
        </p:nvGraphicFramePr>
        <p:xfrm>
          <a:off x="827584" y="753701"/>
          <a:ext cx="7344818" cy="14831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98280">
                  <a:extLst>
                    <a:ext uri="{9D8B030D-6E8A-4147-A177-3AD203B41FA5}">
                      <a16:colId xmlns:a16="http://schemas.microsoft.com/office/drawing/2014/main" val="1412747519"/>
                    </a:ext>
                  </a:extLst>
                </a:gridCol>
                <a:gridCol w="231971">
                  <a:extLst>
                    <a:ext uri="{9D8B030D-6E8A-4147-A177-3AD203B41FA5}">
                      <a16:colId xmlns:a16="http://schemas.microsoft.com/office/drawing/2014/main" val="2529848731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3596228230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1500719947"/>
                    </a:ext>
                  </a:extLst>
                </a:gridCol>
                <a:gridCol w="231971">
                  <a:extLst>
                    <a:ext uri="{9D8B030D-6E8A-4147-A177-3AD203B41FA5}">
                      <a16:colId xmlns:a16="http://schemas.microsoft.com/office/drawing/2014/main" val="1408211140"/>
                    </a:ext>
                  </a:extLst>
                </a:gridCol>
                <a:gridCol w="262233">
                  <a:extLst>
                    <a:ext uri="{9D8B030D-6E8A-4147-A177-3AD203B41FA5}">
                      <a16:colId xmlns:a16="http://schemas.microsoft.com/office/drawing/2014/main" val="3332500746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3893342957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3721745901"/>
                    </a:ext>
                  </a:extLst>
                </a:gridCol>
                <a:gridCol w="766522">
                  <a:extLst>
                    <a:ext uri="{9D8B030D-6E8A-4147-A177-3AD203B41FA5}">
                      <a16:colId xmlns:a16="http://schemas.microsoft.com/office/drawing/2014/main" val="672198257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1768742924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1770201396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1850412455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2972525404"/>
                    </a:ext>
                  </a:extLst>
                </a:gridCol>
                <a:gridCol w="262233">
                  <a:extLst>
                    <a:ext uri="{9D8B030D-6E8A-4147-A177-3AD203B41FA5}">
                      <a16:colId xmlns:a16="http://schemas.microsoft.com/office/drawing/2014/main" val="819989063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2253654954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2859058914"/>
                    </a:ext>
                  </a:extLst>
                </a:gridCol>
                <a:gridCol w="756435">
                  <a:extLst>
                    <a:ext uri="{9D8B030D-6E8A-4147-A177-3AD203B41FA5}">
                      <a16:colId xmlns:a16="http://schemas.microsoft.com/office/drawing/2014/main" val="3665988675"/>
                    </a:ext>
                  </a:extLst>
                </a:gridCol>
                <a:gridCol w="231971">
                  <a:extLst>
                    <a:ext uri="{9D8B030D-6E8A-4147-A177-3AD203B41FA5}">
                      <a16:colId xmlns:a16="http://schemas.microsoft.com/office/drawing/2014/main" val="117776131"/>
                    </a:ext>
                  </a:extLst>
                </a:gridCol>
                <a:gridCol w="221889">
                  <a:extLst>
                    <a:ext uri="{9D8B030D-6E8A-4147-A177-3AD203B41FA5}">
                      <a16:colId xmlns:a16="http://schemas.microsoft.com/office/drawing/2014/main" val="3043616792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3434900601"/>
                    </a:ext>
                  </a:extLst>
                </a:gridCol>
                <a:gridCol w="231971">
                  <a:extLst>
                    <a:ext uri="{9D8B030D-6E8A-4147-A177-3AD203B41FA5}">
                      <a16:colId xmlns:a16="http://schemas.microsoft.com/office/drawing/2014/main" val="15380250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3379986422"/>
                    </a:ext>
                  </a:extLst>
                </a:gridCol>
                <a:gridCol w="252145">
                  <a:extLst>
                    <a:ext uri="{9D8B030D-6E8A-4147-A177-3AD203B41FA5}">
                      <a16:colId xmlns:a16="http://schemas.microsoft.com/office/drawing/2014/main" val="4122554244"/>
                    </a:ext>
                  </a:extLst>
                </a:gridCol>
                <a:gridCol w="242059">
                  <a:extLst>
                    <a:ext uri="{9D8B030D-6E8A-4147-A177-3AD203B41FA5}">
                      <a16:colId xmlns:a16="http://schemas.microsoft.com/office/drawing/2014/main" val="2947571866"/>
                    </a:ext>
                  </a:extLst>
                </a:gridCol>
              </a:tblGrid>
              <a:tr h="11842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GIUGNO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5" marR="62345" marT="37719" marB="37719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LUGLIO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5" marR="62345" marT="37719" marB="37719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AGOSTO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5" marR="62345" marT="37719" marB="37719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904125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settimana menu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lun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mar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mer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gio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ven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sab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dom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settimana </a:t>
                      </a:r>
                    </a:p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menu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lun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mar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mer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gio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ven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sab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dom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settimana </a:t>
                      </a:r>
                    </a:p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menu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lun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mar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mer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gio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ven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sab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dom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50317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dirty="0">
                          <a:effectLst/>
                        </a:rPr>
                        <a:t> 2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27411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4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12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4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26398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4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14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16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15213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26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23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34966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28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 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31 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</a:t>
                      </a:r>
                      <a:r>
                        <a:rPr lang="it-IT" sz="1000" u="none" strike="noStrike">
                          <a:effectLst/>
                        </a:rPr>
                        <a:t> </a:t>
                      </a:r>
                      <a:r>
                        <a:rPr lang="it-IT" sz="1000" u="none" strike="noStrike" dirty="0">
                          <a:effectLst/>
                        </a:rPr>
                        <a:t>settimana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30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72227"/>
                  </a:ext>
                </a:extLst>
              </a:tr>
              <a:tr h="1584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3 settimana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30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25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3908A51-E757-4CA6-8799-459E60AF8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63638"/>
              </p:ext>
            </p:extLst>
          </p:nvPr>
        </p:nvGraphicFramePr>
        <p:xfrm>
          <a:off x="107504" y="604901"/>
          <a:ext cx="6552728" cy="5649214"/>
        </p:xfrm>
        <a:graphic>
          <a:graphicData uri="http://schemas.openxmlformats.org/drawingml/2006/table">
            <a:tbl>
              <a:tblPr/>
              <a:tblGrid>
                <a:gridCol w="69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6-8 MESI (dieta A)  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1000" b="1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1000" b="1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Crema di mais e tapioca o pastina primi mesi con olio extra vergine di oliva o passato di verdura o brodo vegetale e parmigiano reggiano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o liofilizzato di agnello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1000" b="1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olio extra vergine di oliva e parmigiano reggiano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o liofilizzato di tacchino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1000" b="1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Crema di cereali misti o pastina primi mesi con olio extra vergine di oliva o passato di verdura o brodo vegetale e  parmigiano reggiano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formaggio o liofilizzato di manzo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1000" b="1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Frullato di frutta fresca senza latte con biscotti prima infanzia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Veicolati: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olio extra vergine di oliva e 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o liofilizzato di agnello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1000" b="1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con biscotti prima infanzia</a:t>
                      </a:r>
                      <a:endParaRPr lang="it-IT" sz="10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frutta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Crema di cereali misti o pastina primi mesi con olio extra vergine di oliva o passato di verdura o brodo vegetale e parmigiano  reggiano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pollo o liofilizzato di pollo 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1000" b="1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6" name="Gruppo 35">
            <a:extLst>
              <a:ext uri="{FF2B5EF4-FFF2-40B4-BE49-F238E27FC236}">
                <a16:creationId xmlns:a16="http://schemas.microsoft.com/office/drawing/2014/main" id="{2ACC4439-4A2B-683B-07BE-A8562C64CA02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4F8E907E-11FD-BFB9-E913-30EC91D20681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4" name="Rettangolo con angoli arrotondati 3">
                <a:extLst>
                  <a:ext uri="{FF2B5EF4-FFF2-40B4-BE49-F238E27FC236}">
                    <a16:creationId xmlns:a16="http://schemas.microsoft.com/office/drawing/2014/main" id="{C76300A5-FE47-EACF-704B-2462D21CAB4A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5" name="Immagine 4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5DFBA33D-6E12-1241-A673-39FA4621A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51B5C43C-EA9B-A9A4-9AEC-2BB79BB9124E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28" name="Picture 4" descr="DOP Logo PNG Vector">
              <a:extLst>
                <a:ext uri="{FF2B5EF4-FFF2-40B4-BE49-F238E27FC236}">
                  <a16:creationId xmlns:a16="http://schemas.microsoft.com/office/drawing/2014/main" id="{B69DFB99-A6D7-4370-3419-B9B190683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85488699-177D-FAF0-256D-C938C3D28760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30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89F15D3B-ECFC-3203-D60E-F9D3EC2F3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DABFC3FF-C04F-497E-9D88-59DB111254AE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32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706C59CD-EFAD-9A93-4A99-EB009E2D78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239A2988-15AC-405A-8E20-BF73645FF72C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34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537B15CE-FF05-4721-E8E9-6BB2874A4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ttangolo con angoli arrotondati 34">
              <a:extLst>
                <a:ext uri="{FF2B5EF4-FFF2-40B4-BE49-F238E27FC236}">
                  <a16:creationId xmlns:a16="http://schemas.microsoft.com/office/drawing/2014/main" id="{A4E1A9D0-A737-BA37-1F30-E5A50C6E3626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38" name="Picture 14" descr="Marine Stewardship Council - Wikipedia">
              <a:extLst>
                <a:ext uri="{FF2B5EF4-FFF2-40B4-BE49-F238E27FC236}">
                  <a16:creationId xmlns:a16="http://schemas.microsoft.com/office/drawing/2014/main" id="{F07E3F27-86D1-BC13-3B00-78F9D90A9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70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1EDD3-0253-11EF-E7A0-CED811D61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849A3-9794-0E8A-E86A-7AFEE686E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601" y="1034734"/>
            <a:ext cx="7182798" cy="4788532"/>
          </a:xfrm>
          <a:ln w="127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2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Dieta A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Per la preparazione del passato di verdura o brodo vegetale utilizzare:  patate, zucchine, carote e lattuga.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La dieta viene gradualmente adeguata ai menu proposti, salvo diverse prescrizioni pediatriche.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Per i bambini che non hanno ancora introdotto il latte di proseguimento la colazione e/o la merenda sarà sostituita da omogeneizzato di frutta con biscotti prima infanzia.</a:t>
            </a:r>
          </a:p>
          <a:p>
            <a:endParaRPr lang="it-IT" sz="1100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Menu di emergenza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Colazione: 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Tisana granulare con biscotto granulato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Pranzo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: Omogeneizzato di carne, omogeneizzato di verdura, omogeneizzato di frutta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Merenda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: Omogeneizzato di frutta e biscotto prima infanzia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Acqua minerale naturale</a:t>
            </a:r>
          </a:p>
        </p:txBody>
      </p:sp>
    </p:spTree>
    <p:extLst>
      <p:ext uri="{BB962C8B-B14F-4D97-AF65-F5344CB8AC3E}">
        <p14:creationId xmlns:p14="http://schemas.microsoft.com/office/powerpoint/2010/main" val="112173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DC5E9-67DA-48CC-A99F-3D2CDF094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C05C675-0940-002B-F316-6A34F7A49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2589"/>
              </p:ext>
            </p:extLst>
          </p:nvPr>
        </p:nvGraphicFramePr>
        <p:xfrm>
          <a:off x="107504" y="89598"/>
          <a:ext cx="6552729" cy="6671199"/>
        </p:xfrm>
        <a:graphic>
          <a:graphicData uri="http://schemas.openxmlformats.org/drawingml/2006/table">
            <a:tbl>
              <a:tblPr/>
              <a:tblGrid>
                <a:gridCol w="9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445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9-12 MESI (dieta B)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4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PRIMA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285249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50" dirty="0">
                        <a:solidFill>
                          <a:srgbClr val="000000"/>
                        </a:solidFill>
                      </a:endParaRP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5704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50" dirty="0">
                        <a:solidFill>
                          <a:srgbClr val="000000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Vellutata di zucchine con crema di mais e tapioca o pastina primi mesi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427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50" dirty="0">
                        <a:solidFill>
                          <a:srgbClr val="000000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Latte di proseguimento con biscotti prima infanzia o omogeneizzato di frutta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285249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7131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 o pastina primi mesi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pesce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Carote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142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e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285249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50" dirty="0">
                        <a:solidFill>
                          <a:srgbClr val="000000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427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rgbClr val="000000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Petto di pollo ai ferri o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2852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50" dirty="0">
                        <a:solidFill>
                          <a:srgbClr val="000000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Frullato di frutta fresca senza latte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Frullato pronto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285249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5704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rgbClr val="000000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all’uccelletto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in purea o schiacciate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142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50" dirty="0">
                        <a:solidFill>
                          <a:srgbClr val="000000"/>
                        </a:solidFill>
                      </a:endParaRP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285249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kumimoji="0" lang="it-IT" altLang="it-IT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427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50" b="1" dirty="0">
                          <a:solidFill>
                            <a:srgbClr val="000000"/>
                          </a:solidFill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Ricotta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4278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50" dirty="0">
                        <a:solidFill>
                          <a:srgbClr val="000000"/>
                        </a:solidFill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Latte di proseguimento con biscotti prima infanzia o omogeneizzato di frutta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CB3F7121-36FA-5043-4086-858CC87C81D1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CD486FD6-4E63-E9B2-FB50-54C1CB2942A8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AA5DE3DE-BBA2-108B-ACCE-1674A8075C7E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9122EAEC-F6DC-B7DE-7616-89763218C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E24BE135-E915-0EB6-9256-5B10AACBCEED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62C52137-58BA-A944-8DEA-1BA5E2EF4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38E3A3A4-DA7A-4BA8-885E-E1C1A870BBAB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DAC632B1-C817-89C1-C06F-CB123B495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285A074E-5B87-6FB8-EFC3-50A0BDF98200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380442AB-AD27-FE04-C5BD-23D4242F4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ED63FBCC-71AF-C9C2-321B-6F5202097D41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76B36BBE-9ED5-E483-C6DA-808227E99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209430C2-E90F-4FE4-2D02-77208A93E8E7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28771172-68CF-6BF0-D176-2E1C98CDB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678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31E15-7D70-3A65-DC18-F39FC9721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430ADC3-BDA2-FAA1-9B12-E9E584271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97707"/>
              </p:ext>
            </p:extLst>
          </p:nvPr>
        </p:nvGraphicFramePr>
        <p:xfrm>
          <a:off x="107504" y="128238"/>
          <a:ext cx="6552726" cy="6328156"/>
        </p:xfrm>
        <a:graphic>
          <a:graphicData uri="http://schemas.openxmlformats.org/drawingml/2006/table">
            <a:tbl>
              <a:tblPr/>
              <a:tblGrid>
                <a:gridCol w="9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9-12 MESI (dieta B)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SECONDA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pesce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Carote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Latte di proseguimento con biscotti prima infanzia o omogeneizzato di frutta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Petto di pollo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Pomodori in purea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al vapore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Frullato di frutta fresca senza latte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Frullato pronto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Zucchine lessate (schiacciate o in purea)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kumimoji="0" lang="it-IT" alt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 o pastina primi mesi al pesto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Ricotta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Latte di proseguimento con biscotti prima infanzia o omogeneizzato di frutta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F24369B1-0B69-F14A-78B4-F42C1203EB30}"/>
              </a:ext>
            </a:extLst>
          </p:cNvPr>
          <p:cNvGrpSpPr/>
          <p:nvPr/>
        </p:nvGrpSpPr>
        <p:grpSpPr>
          <a:xfrm>
            <a:off x="6908896" y="305139"/>
            <a:ext cx="2127600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481EAECD-48FE-62FB-0493-0E23E8EC69F5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24783EEF-894B-9110-D2D5-8D8B65C28BD4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6B54CD28-F851-69B1-519E-ED6035CAB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38D035ED-FD2B-5E23-CA96-A01E20F4CBDB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1A383C89-BCA7-1160-1E40-565FC68B0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6F406C8F-EE91-F726-B966-4602A656E2B9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E3330B56-FCC6-D272-3F13-7ABC4DDC0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9285C698-E30F-276D-95A0-F9362A46E6BC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2CA12E91-1879-854F-4965-D8153F7090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E9DC1208-15D4-7B46-B4A7-BF4748B874ED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63C41A71-2FDC-D1FF-BDE2-1291C0C75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4433DBD6-34A2-408B-6CE8-3BE33DDCF8E5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BE33E131-294F-C886-234A-02478AC40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594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2AAB5-F117-C025-765A-D6A0F74EE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251A10E-8344-73FE-5EA3-2A1E996C8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75066"/>
              </p:ext>
            </p:extLst>
          </p:nvPr>
        </p:nvGraphicFramePr>
        <p:xfrm>
          <a:off x="107504" y="62091"/>
          <a:ext cx="6552728" cy="6684847"/>
        </p:xfrm>
        <a:graphic>
          <a:graphicData uri="http://schemas.openxmlformats.org/drawingml/2006/table">
            <a:tbl>
              <a:tblPr/>
              <a:tblGrid>
                <a:gridCol w="81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51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9-12 MESI (dieta B)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TERZA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4924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Crema di lenticchie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Ricotta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4026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Latte di proseguimento con biscotti prima infanzia o omogeneizzato di frutta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5127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6955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sugo di pomodoro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Petto di pollo al vapore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Zucchine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2684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Frullato di frutta fresca senza latte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Frullato pronto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5564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 pesto o pastina primi mesi all’olio extravergine di oliva e parmigiano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tritata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in purea o schiacciate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263495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2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kumimoji="0" lang="it-IT" alt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5564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Crema di zucchine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pesce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4026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Latte di proseguimento con biscotti prima infanzia o omogeneizzato di frutta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43850667-5E21-2E11-3F99-FC4054559AF7}"/>
              </a:ext>
            </a:extLst>
          </p:cNvPr>
          <p:cNvGrpSpPr/>
          <p:nvPr/>
        </p:nvGrpSpPr>
        <p:grpSpPr>
          <a:xfrm>
            <a:off x="6907540" y="305139"/>
            <a:ext cx="2128956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C0F9C6AA-DC75-305C-AB7D-3DD6376652A6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587DB05A-CC89-4576-B97F-DB16D4670586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BA27B37C-1538-9389-0AFB-17CF9111A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CB415C2E-388E-57E4-7DE7-AD99FCC84497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2237FE02-7BBF-1404-79D5-B14D7AE84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DD1FE56E-C345-8176-1506-8DE1A568FFBF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CE0A68BB-5649-BA47-31E3-57A8655D3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864635F1-DAAF-67E0-1660-EC7BB538747E}"/>
                </a:ext>
              </a:extLst>
            </p:cNvPr>
            <p:cNvSpPr/>
            <p:nvPr/>
          </p:nvSpPr>
          <p:spPr>
            <a:xfrm>
              <a:off x="6948264" y="3717032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26AE811B-F75F-BE3D-5961-56E9DB7ACB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FE36AB03-2228-90BD-797B-5A66C53D4CAE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1DFF2C95-2219-9E5D-65ED-CF736330A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5" y="4769287"/>
              <a:ext cx="407279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53424CCD-C454-A853-5338-7865C107EA4A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9A016AAA-E532-0752-E655-FC8B39C82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789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89510-6D34-5F0A-4916-4EF776FE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FCD4F04-7F9B-F650-FFB5-C952489BE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59511"/>
              </p:ext>
            </p:extLst>
          </p:nvPr>
        </p:nvGraphicFramePr>
        <p:xfrm>
          <a:off x="43705" y="333978"/>
          <a:ext cx="7120583" cy="5779516"/>
        </p:xfrm>
        <a:graphic>
          <a:graphicData uri="http://schemas.openxmlformats.org/drawingml/2006/table">
            <a:tbl>
              <a:tblPr/>
              <a:tblGrid>
                <a:gridCol w="98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">
                <a:tc gridSpan="3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MENU LATTANTI 9-12 MESI (dieta B)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QUARTA SETTIMANA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69941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Lunedì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 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295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con sugo di pomodoro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Pomodori in purea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91429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Latte di proseguimento con biscotti prima infanzia o omogeneizzato di frutta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17557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Martedì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1222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Carne di vitellone tritata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Zucchine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8674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3246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Mercoledì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451377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 pesto o pastina primi mesi all’olio extravergine di oliva e parmigiano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Omogeneizzato di pesce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e bietole lessate (in purea)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2089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Frullato di frutta fresca senza latte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Frullato pronto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6817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Giovedì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05236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 Passato di verdura con pastina primi 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Fesa di tacchino al vapore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Carote lessate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0880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Yogurt alla banana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75943"/>
                  </a:ext>
                </a:extLst>
              </a:tr>
              <a:tr h="36000">
                <a:tc rowSpan="4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Venerdì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Colazione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6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Gill Sans MT" panose="020B0502020104020203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7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595959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Latte di proseguimento con biscotti prima infanzia o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Spuntino</a:t>
                      </a:r>
                      <a:endParaRPr kumimoji="0" lang="it-IT" altLang="it-I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Frutta fresca di stagione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317338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dirty="0">
                          <a:latin typeface="Bahnschrift Light" panose="020B0502040204020203" pitchFamily="34" charset="0"/>
                        </a:rPr>
                        <a:t>Pranzo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Pastina primi mesi all’olio extravergine di oliva e Parmigiano Reggiano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Ricotta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Patate (in purea o schiacciate)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Pane comune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1991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altLang="it-IT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Merenda</a:t>
                      </a:r>
                      <a:endParaRPr lang="it-IT" sz="900" dirty="0"/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Cucine: Latte di proseguimento con biscotti prima infanzia o omogeneizzato di frutta con biscotti prima infanzia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Light" panose="020B0502040204020203" pitchFamily="34" charset="0"/>
                          <a:cs typeface="Calibri" panose="020F0502020204030204" pitchFamily="34" charset="0"/>
                        </a:rPr>
                        <a:t>Pasti veicolati: Omogeneizzato di frutta con biscotti prima infanzia</a:t>
                      </a: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245237"/>
                  </a:ext>
                </a:extLst>
              </a:tr>
            </a:tbl>
          </a:graphicData>
        </a:graphic>
      </p:graphicFrame>
      <p:grpSp>
        <p:nvGrpSpPr>
          <p:cNvPr id="3" name="Gruppo 2">
            <a:extLst>
              <a:ext uri="{FF2B5EF4-FFF2-40B4-BE49-F238E27FC236}">
                <a16:creationId xmlns:a16="http://schemas.microsoft.com/office/drawing/2014/main" id="{18312526-3F11-639F-B0A2-0E3364A20F2B}"/>
              </a:ext>
            </a:extLst>
          </p:cNvPr>
          <p:cNvGrpSpPr/>
          <p:nvPr/>
        </p:nvGrpSpPr>
        <p:grpSpPr>
          <a:xfrm>
            <a:off x="7308304" y="305139"/>
            <a:ext cx="1800200" cy="6247722"/>
            <a:chOff x="6924464" y="61598"/>
            <a:chExt cx="2128956" cy="6247722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3E4D1943-A234-6388-D060-DC47485BE853}"/>
                </a:ext>
              </a:extLst>
            </p:cNvPr>
            <p:cNvGrpSpPr/>
            <p:nvPr/>
          </p:nvGrpSpPr>
          <p:grpSpPr>
            <a:xfrm>
              <a:off x="6931340" y="61598"/>
              <a:ext cx="2105156" cy="1711218"/>
              <a:chOff x="6931340" y="421637"/>
              <a:chExt cx="2105156" cy="171121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FF1D5A13-2988-3F60-2D26-4468F1A0B986}"/>
                  </a:ext>
                </a:extLst>
              </p:cNvPr>
              <p:cNvSpPr/>
              <p:nvPr/>
            </p:nvSpPr>
            <p:spPr>
              <a:xfrm>
                <a:off x="6931340" y="557518"/>
                <a:ext cx="2105156" cy="1575337"/>
              </a:xfrm>
              <a:prstGeom prst="roundRect">
                <a:avLst/>
              </a:pr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rtl="0" eaLnBrk="1" fontAlgn="base" latinLnBrk="0" hangingPunct="1">
                  <a:lnSpc>
                    <a:spcPct val="115000"/>
                  </a:lnSpc>
                </a:pPr>
                <a:r>
                  <a:rPr lang="it-IT" sz="1000" b="1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Alimenti Biologici 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Omogeneizzato di frutta, carne, pesce, formaggio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Yogurt alla banana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kern="120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Olio extravergine di oliva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Banana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Latte</a:t>
                </a:r>
              </a:p>
              <a:p>
                <a:pPr marL="0" marR="0" indent="0" algn="l" rtl="0" eaLnBrk="1" fontAlgn="base" latinLnBrk="0" hangingPunct="1"/>
                <a:r>
                  <a:rPr lang="it-IT" sz="1000" dirty="0">
                    <a:solidFill>
                      <a:srgbClr val="000000"/>
                    </a:solidFill>
                    <a:latin typeface="Bahnschrift Light" panose="020B0502040204020203" pitchFamily="34" charset="0"/>
                    <a:cs typeface="Calibri" panose="020F0502020204030204" pitchFamily="34" charset="0"/>
                  </a:rPr>
                  <a:t>Uova</a:t>
                </a:r>
              </a:p>
              <a:p>
                <a:pPr marL="0" marR="0" indent="0" algn="l" rtl="0" eaLnBrk="1" fontAlgn="base" latinLnBrk="0" hangingPunct="1"/>
                <a:r>
                  <a:rPr lang="it-IT" sz="1000" b="0" i="0" u="none" strike="noStrike" dirty="0">
                    <a:solidFill>
                      <a:srgbClr val="000000"/>
                    </a:solidFill>
                    <a:effectLst/>
                    <a:latin typeface="Bahnschrift Light" panose="020B0502040204020203" pitchFamily="34" charset="0"/>
                    <a:cs typeface="Calibri" panose="020F0502020204030204" pitchFamily="34" charset="0"/>
                  </a:rPr>
                  <a:t>Succo di frutta</a:t>
                </a:r>
                <a:endPara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6" name="Immagine 15" descr="Immagine che contiene Elementi grafici, verde, Carattere, simbolo&#10;&#10;Descrizione generata automaticamente">
                <a:extLst>
                  <a:ext uri="{FF2B5EF4-FFF2-40B4-BE49-F238E27FC236}">
                    <a16:creationId xmlns:a16="http://schemas.microsoft.com/office/drawing/2014/main" id="{1D1BB46B-F9EF-046D-2A6E-F64B8AA53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804" y="421637"/>
                <a:ext cx="666343" cy="361492"/>
              </a:xfrm>
              <a:prstGeom prst="rect">
                <a:avLst/>
              </a:prstGeom>
            </p:spPr>
          </p:pic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A971F33E-76E6-E807-D457-9BF54502791D}"/>
                </a:ext>
              </a:extLst>
            </p:cNvPr>
            <p:cNvSpPr/>
            <p:nvPr/>
          </p:nvSpPr>
          <p:spPr>
            <a:xfrm>
              <a:off x="6924464" y="1940386"/>
              <a:ext cx="2105156" cy="1008112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DOP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Basilico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algn="l" rtl="0" eaLnBrk="1" fontAlgn="base" latinLnBrk="0" hangingPunct="1"/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Formaggio asiago</a:t>
              </a:r>
            </a:p>
            <a:p>
              <a:pPr marL="0" marR="0" indent="0" algn="l" rtl="0" eaLnBrk="1" fontAlgn="base" latinLnBrk="0" hangingPunct="1"/>
              <a:r>
                <a:rPr lang="it-IT" sz="1000" b="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Parmigiano Reggiano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6" name="Picture 4" descr="DOP Logo PNG Vector">
              <a:extLst>
                <a:ext uri="{FF2B5EF4-FFF2-40B4-BE49-F238E27FC236}">
                  <a16:creationId xmlns:a16="http://schemas.microsoft.com/office/drawing/2014/main" id="{51A5D734-C18C-6177-4221-7B40E078D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2440" y="1844824"/>
              <a:ext cx="479707" cy="47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D62E8D74-1487-A942-BAB7-D3CA021ADD70}"/>
                </a:ext>
              </a:extLst>
            </p:cNvPr>
            <p:cNvSpPr/>
            <p:nvPr/>
          </p:nvSpPr>
          <p:spPr>
            <a:xfrm>
              <a:off x="6931340" y="3068960"/>
              <a:ext cx="2105156" cy="504056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Equosolidali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Banana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8" name="Picture 6" descr="Il Marchio Standard Fairtrade: guarda il significato">
              <a:extLst>
                <a:ext uri="{FF2B5EF4-FFF2-40B4-BE49-F238E27FC236}">
                  <a16:creationId xmlns:a16="http://schemas.microsoft.com/office/drawing/2014/main" id="{F5FBAB96-EF34-8EED-8DAF-CF5B8A7DB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2996952"/>
              <a:ext cx="430471" cy="46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40682800-6A8E-00A9-857D-89B9109E4C69}"/>
                </a:ext>
              </a:extLst>
            </p:cNvPr>
            <p:cNvSpPr/>
            <p:nvPr/>
          </p:nvSpPr>
          <p:spPr>
            <a:xfrm>
              <a:off x="6948264" y="3717031"/>
              <a:ext cx="2105156" cy="1052255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Made in </a:t>
              </a:r>
              <a:r>
                <a:rPr lang="it-IT" sz="1000" b="1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Italy</a:t>
              </a: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Olio extravergine di oliva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Pasta di grano italiano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dirty="0">
                  <a:solidFill>
                    <a:srgbClr val="000000"/>
                  </a:solidFill>
                  <a:latin typeface="Bahnschrift Light" panose="020B0502040204020203" pitchFamily="34" charset="0"/>
                  <a:cs typeface="Calibri" panose="020F0502020204030204" pitchFamily="34" charset="0"/>
                </a:rPr>
                <a:t>Pelati/passata di pomodoro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i="0" u="none" strike="noStrike" dirty="0"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Riso di origine nazionale</a:t>
              </a:r>
              <a:endParaRPr lang="it-IT" sz="100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0" name="Picture 8" descr="Legge Made in Italy, cos'è e cosa prevede - ITS Agroalimentare">
              <a:extLst>
                <a:ext uri="{FF2B5EF4-FFF2-40B4-BE49-F238E27FC236}">
                  <a16:creationId xmlns:a16="http://schemas.microsoft.com/office/drawing/2014/main" id="{762FBE05-7A50-30CD-BA25-7D3125EC87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0" r="22222"/>
            <a:stretch/>
          </p:blipFill>
          <p:spPr bwMode="auto">
            <a:xfrm>
              <a:off x="8598285" y="3620675"/>
              <a:ext cx="410509" cy="40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CC20CAE5-B77D-8C55-8FE7-E9E0F1C1EEFE}"/>
                </a:ext>
              </a:extLst>
            </p:cNvPr>
            <p:cNvSpPr/>
            <p:nvPr/>
          </p:nvSpPr>
          <p:spPr>
            <a:xfrm>
              <a:off x="6948264" y="4869160"/>
              <a:ext cx="2105156" cy="576064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Senza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Zuccheri Aggiunti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Succo di frutta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2" name="Picture 10" descr="Biscotto Zero Zucchero Integrale Cavanna – Biscotti Cavanna">
              <a:extLst>
                <a:ext uri="{FF2B5EF4-FFF2-40B4-BE49-F238E27FC236}">
                  <a16:creationId xmlns:a16="http://schemas.microsoft.com/office/drawing/2014/main" id="{988F7D2C-1420-9B5A-4D37-8FE908C05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286" y="4769635"/>
              <a:ext cx="407278" cy="40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E9295D20-EC2F-1E38-3FA7-D399D5B5B337}"/>
                </a:ext>
              </a:extLst>
            </p:cNvPr>
            <p:cNvSpPr/>
            <p:nvPr/>
          </p:nvSpPr>
          <p:spPr>
            <a:xfrm>
              <a:off x="6931340" y="5589240"/>
              <a:ext cx="2105156" cy="720080"/>
            </a:xfrm>
            <a:prstGeom prst="round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Alimenti da Pesca </a:t>
              </a:r>
              <a:b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</a:b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Sostenibile e certificata </a:t>
              </a:r>
            </a:p>
            <a:p>
              <a:pPr marL="0" marR="0" indent="0" rtl="0" eaLnBrk="1" fontAlgn="base" latinLnBrk="0" hangingPunct="1">
                <a:lnSpc>
                  <a:spcPct val="115000"/>
                </a:lnSpc>
              </a:pPr>
              <a:r>
                <a:rPr lang="it-IT" sz="1000" b="1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MSC 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  <a:p>
              <a:pPr marL="0" marR="0" indent="0" algn="l" rtl="0" eaLnBrk="1" fontAlgn="base" latinLnBrk="0" hangingPunct="1"/>
              <a:r>
                <a:rPr lang="it-IT" sz="1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Bahnschrift Light" panose="020B0502040204020203" pitchFamily="34" charset="0"/>
                  <a:cs typeface="Calibri" panose="020F0502020204030204" pitchFamily="34" charset="0"/>
                </a:rPr>
                <a:t>Pesce</a:t>
              </a:r>
              <a:endParaRPr lang="it-IT" sz="10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pic>
          <p:nvPicPr>
            <p:cNvPr id="14" name="Picture 14" descr="Marine Stewardship Council - Wikipedia">
              <a:extLst>
                <a:ext uri="{FF2B5EF4-FFF2-40B4-BE49-F238E27FC236}">
                  <a16:creationId xmlns:a16="http://schemas.microsoft.com/office/drawing/2014/main" id="{7AC431A2-A465-7980-0444-686EFAFE4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965" y="5517232"/>
              <a:ext cx="428182" cy="5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518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F4A5BC-473A-437B-A08C-FEE2707AD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601" y="386662"/>
            <a:ext cx="7182798" cy="6084676"/>
          </a:xfrm>
          <a:ln w="12700"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</a:rPr>
              <a:t>NOTE: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</a:rPr>
              <a:t>I contorni potrebbero subire delle variazioni a seconda della stagionalità.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t-IT" sz="1200" b="1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2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Dieta B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Per i bambini che non hanno ancora introdotto il latte di proseguimento la colazione e/o la merenda sarà sostituita da omogeneizzato di frutta con biscotti prima infanzia. 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Lo spuntino del mattino per i bimbi del nido, sarà servito circa alle ore 10 con frutta fresca (mela, pera o banana) frullata o schiacciata.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Per la preparazione del passato di verdura o brodo vegetale utilizzare :  patate, zucchine, carote, lattuga, bietole e zucca. 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Per i secondi piatti, prevedere la frullatura o tritatura su indicazioni della famiglia e degli educatori.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I contorni proposti vengono lessati, schiacciati o preparati in purea, a seconda delle esigenze dei piccoli utenti, e conditi con olio EVO.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La dieta viene gradualmente adeguata ai menu proposti, salvo diverse prescrizioni pediatriche. </a:t>
            </a:r>
          </a:p>
          <a:p>
            <a:endParaRPr lang="it-IT" sz="1100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Menu di emergenza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Colazione: 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Tisana granulare con biscotto granulato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Pranzo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: Omogeneizzato di carne, omogeneizzato di verdura, omogeneizzato di frutta</a:t>
            </a:r>
          </a:p>
          <a:p>
            <a:r>
              <a:rPr lang="it-IT" sz="1100" b="1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Merenda</a:t>
            </a:r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: Omogeneizzato di frutta e biscotto prima infanzia</a:t>
            </a:r>
          </a:p>
          <a:p>
            <a:r>
              <a:rPr lang="it-IT" sz="1100" dirty="0">
                <a:solidFill>
                  <a:srgbClr val="00000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Acqua minerale naturale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it-IT" sz="1100" dirty="0">
              <a:solidFill>
                <a:srgbClr val="00000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9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7910</TotalTime>
  <Words>4392</Words>
  <Application>Microsoft Office PowerPoint</Application>
  <PresentationFormat>Presentazione su schermo (4:3)</PresentationFormat>
  <Paragraphs>1029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Bahnschrift</vt:lpstr>
      <vt:lpstr>Bahnschrift Light</vt:lpstr>
      <vt:lpstr>Bahnschrift SemiLight</vt:lpstr>
      <vt:lpstr>Calibri</vt:lpstr>
      <vt:lpstr>Calibri Light</vt:lpstr>
      <vt:lpstr>Candara</vt:lpstr>
      <vt:lpstr>Constantia</vt:lpstr>
      <vt:lpstr>Office 2013 - Tema 2022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scuola primaria</dc:title>
  <dc:creator>B423810</dc:creator>
  <cp:lastModifiedBy>Cian Cristina</cp:lastModifiedBy>
  <cp:revision>642</cp:revision>
  <cp:lastPrinted>2025-06-12T13:14:26Z</cp:lastPrinted>
  <dcterms:created xsi:type="dcterms:W3CDTF">2017-10-03T15:28:38Z</dcterms:created>
  <dcterms:modified xsi:type="dcterms:W3CDTF">2025-06-23T09:32:06Z</dcterms:modified>
</cp:coreProperties>
</file>